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94"/>
  </p:notesMasterIdLst>
  <p:sldIdLst>
    <p:sldId id="256" r:id="rId3"/>
    <p:sldId id="413" r:id="rId4"/>
    <p:sldId id="414" r:id="rId5"/>
    <p:sldId id="415" r:id="rId6"/>
    <p:sldId id="260" r:id="rId7"/>
    <p:sldId id="262" r:id="rId8"/>
    <p:sldId id="263" r:id="rId9"/>
    <p:sldId id="264" r:id="rId10"/>
    <p:sldId id="265" r:id="rId11"/>
    <p:sldId id="266" r:id="rId12"/>
    <p:sldId id="422" r:id="rId13"/>
    <p:sldId id="267" r:id="rId14"/>
    <p:sldId id="423" r:id="rId15"/>
    <p:sldId id="424" r:id="rId16"/>
    <p:sldId id="425" r:id="rId17"/>
    <p:sldId id="426" r:id="rId18"/>
    <p:sldId id="275" r:id="rId19"/>
    <p:sldId id="416" r:id="rId20"/>
    <p:sldId id="417" r:id="rId21"/>
    <p:sldId id="418" r:id="rId22"/>
    <p:sldId id="419" r:id="rId23"/>
    <p:sldId id="420" r:id="rId24"/>
    <p:sldId id="421" r:id="rId25"/>
    <p:sldId id="291" r:id="rId26"/>
    <p:sldId id="296" r:id="rId27"/>
    <p:sldId id="412" r:id="rId28"/>
    <p:sldId id="409" r:id="rId29"/>
    <p:sldId id="292" r:id="rId30"/>
    <p:sldId id="293" r:id="rId31"/>
    <p:sldId id="407" r:id="rId32"/>
    <p:sldId id="295" r:id="rId33"/>
    <p:sldId id="297" r:id="rId34"/>
    <p:sldId id="298" r:id="rId35"/>
    <p:sldId id="299" r:id="rId36"/>
    <p:sldId id="300" r:id="rId37"/>
    <p:sldId id="301" r:id="rId38"/>
    <p:sldId id="302" r:id="rId39"/>
    <p:sldId id="303" r:id="rId40"/>
    <p:sldId id="304" r:id="rId41"/>
    <p:sldId id="305" r:id="rId42"/>
    <p:sldId id="306" r:id="rId43"/>
    <p:sldId id="307" r:id="rId44"/>
    <p:sldId id="308" r:id="rId45"/>
    <p:sldId id="311" r:id="rId46"/>
    <p:sldId id="312" r:id="rId47"/>
    <p:sldId id="318" r:id="rId48"/>
    <p:sldId id="320" r:id="rId49"/>
    <p:sldId id="323" r:id="rId50"/>
    <p:sldId id="324" r:id="rId51"/>
    <p:sldId id="325" r:id="rId52"/>
    <p:sldId id="313" r:id="rId53"/>
    <p:sldId id="314" r:id="rId54"/>
    <p:sldId id="315" r:id="rId55"/>
    <p:sldId id="316" r:id="rId56"/>
    <p:sldId id="317" r:id="rId57"/>
    <p:sldId id="326" r:id="rId58"/>
    <p:sldId id="327" r:id="rId59"/>
    <p:sldId id="328" r:id="rId60"/>
    <p:sldId id="330" r:id="rId61"/>
    <p:sldId id="331" r:id="rId62"/>
    <p:sldId id="410" r:id="rId63"/>
    <p:sldId id="333" r:id="rId64"/>
    <p:sldId id="334" r:id="rId65"/>
    <p:sldId id="335" r:id="rId66"/>
    <p:sldId id="337" r:id="rId67"/>
    <p:sldId id="338" r:id="rId68"/>
    <p:sldId id="342" r:id="rId69"/>
    <p:sldId id="344" r:id="rId70"/>
    <p:sldId id="345" r:id="rId71"/>
    <p:sldId id="346" r:id="rId72"/>
    <p:sldId id="347" r:id="rId73"/>
    <p:sldId id="348" r:id="rId74"/>
    <p:sldId id="349" r:id="rId75"/>
    <p:sldId id="350" r:id="rId76"/>
    <p:sldId id="351" r:id="rId77"/>
    <p:sldId id="352" r:id="rId78"/>
    <p:sldId id="355" r:id="rId79"/>
    <p:sldId id="357" r:id="rId80"/>
    <p:sldId id="358" r:id="rId81"/>
    <p:sldId id="411" r:id="rId82"/>
    <p:sldId id="362" r:id="rId83"/>
    <p:sldId id="363" r:id="rId84"/>
    <p:sldId id="365" r:id="rId85"/>
    <p:sldId id="366" r:id="rId86"/>
    <p:sldId id="367" r:id="rId87"/>
    <p:sldId id="370" r:id="rId88"/>
    <p:sldId id="371" r:id="rId89"/>
    <p:sldId id="372" r:id="rId90"/>
    <p:sldId id="374" r:id="rId91"/>
    <p:sldId id="375" r:id="rId92"/>
    <p:sldId id="376" r:id="rId93"/>
  </p:sldIdLst>
  <p:sldSz cx="9144000" cy="5143500" type="screen16x9"/>
  <p:notesSz cx="6858000" cy="9144000"/>
  <p:embeddedFontLst>
    <p:embeddedFont>
      <p:font typeface="Nunito" pitchFamily="2" charset="0"/>
      <p:regular r:id="rId95"/>
      <p:bold r:id="rId96"/>
      <p:italic r:id="rId97"/>
      <p:boldItalic r:id="rId98"/>
    </p:embeddedFont>
    <p:embeddedFont>
      <p:font typeface="Nunito Light" pitchFamily="2" charset="0"/>
      <p:regular r:id="rId99"/>
      <p:bold r:id="rId100"/>
      <p:italic r:id="rId101"/>
      <p:boldItalic r:id="rId102"/>
    </p:embeddedFont>
    <p:embeddedFont>
      <p:font typeface="Nunito Medium" panose="020B0604020202020204" charset="0"/>
      <p:regular r:id="rId103"/>
      <p:bold r:id="rId104"/>
      <p:italic r:id="rId105"/>
      <p:boldItalic r:id="rId106"/>
    </p:embeddedFont>
    <p:embeddedFont>
      <p:font typeface="Nunito SemiBold" pitchFamily="2" charset="0"/>
      <p:regular r:id="rId107"/>
      <p:bold r:id="rId108"/>
      <p:italic r:id="rId109"/>
      <p:boldItalic r:id="rId110"/>
    </p:embeddedFont>
    <p:embeddedFont>
      <p:font typeface="Raleway" pitchFamily="2" charset="0"/>
      <p:regular r:id="rId111"/>
      <p:bold r:id="rId112"/>
      <p:italic r:id="rId113"/>
      <p:boldItalic r:id="rId11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B7EA9CC2-5096-3C4C-940B-28287A0F2137}">
          <p14:sldIdLst>
            <p14:sldId id="256"/>
            <p14:sldId id="413"/>
            <p14:sldId id="414"/>
            <p14:sldId id="415"/>
            <p14:sldId id="260"/>
            <p14:sldId id="262"/>
            <p14:sldId id="263"/>
            <p14:sldId id="264"/>
            <p14:sldId id="265"/>
            <p14:sldId id="266"/>
            <p14:sldId id="422"/>
            <p14:sldId id="267"/>
            <p14:sldId id="423"/>
            <p14:sldId id="424"/>
            <p14:sldId id="425"/>
            <p14:sldId id="426"/>
            <p14:sldId id="275"/>
            <p14:sldId id="416"/>
            <p14:sldId id="417"/>
            <p14:sldId id="418"/>
            <p14:sldId id="419"/>
            <p14:sldId id="420"/>
            <p14:sldId id="421"/>
            <p14:sldId id="291"/>
            <p14:sldId id="296"/>
            <p14:sldId id="412"/>
          </p14:sldIdLst>
        </p14:section>
        <p14:section name="Intro to the file system" id="{D3F7072F-B185-5A46-B339-0C582C11F84E}">
          <p14:sldIdLst>
            <p14:sldId id="409"/>
            <p14:sldId id="292"/>
            <p14:sldId id="293"/>
            <p14:sldId id="407"/>
            <p14:sldId id="295"/>
            <p14:sldId id="297"/>
            <p14:sldId id="298"/>
            <p14:sldId id="299"/>
            <p14:sldId id="300"/>
            <p14:sldId id="301"/>
            <p14:sldId id="302"/>
            <p14:sldId id="303"/>
            <p14:sldId id="304"/>
            <p14:sldId id="305"/>
            <p14:sldId id="306"/>
            <p14:sldId id="307"/>
            <p14:sldId id="308"/>
            <p14:sldId id="311"/>
            <p14:sldId id="312"/>
            <p14:sldId id="318"/>
            <p14:sldId id="320"/>
            <p14:sldId id="323"/>
            <p14:sldId id="324"/>
            <p14:sldId id="325"/>
            <p14:sldId id="313"/>
            <p14:sldId id="314"/>
            <p14:sldId id="315"/>
            <p14:sldId id="316"/>
            <p14:sldId id="317"/>
            <p14:sldId id="326"/>
            <p14:sldId id="327"/>
            <p14:sldId id="328"/>
            <p14:sldId id="330"/>
            <p14:sldId id="331"/>
          </p14:sldIdLst>
        </p14:section>
        <p14:section name="Manipulating files" id="{D08A4335-4D4D-524B-9F39-DCF513BD2F7C}">
          <p14:sldIdLst>
            <p14:sldId id="410"/>
            <p14:sldId id="333"/>
            <p14:sldId id="334"/>
            <p14:sldId id="335"/>
            <p14:sldId id="337"/>
            <p14:sldId id="338"/>
            <p14:sldId id="342"/>
            <p14:sldId id="344"/>
            <p14:sldId id="345"/>
            <p14:sldId id="346"/>
            <p14:sldId id="347"/>
            <p14:sldId id="348"/>
            <p14:sldId id="349"/>
            <p14:sldId id="350"/>
            <p14:sldId id="351"/>
            <p14:sldId id="352"/>
            <p14:sldId id="355"/>
            <p14:sldId id="357"/>
            <p14:sldId id="358"/>
          </p14:sldIdLst>
        </p14:section>
        <p14:section name="Automating your work" id="{4077E470-8E84-6047-BE80-E29D37D9397B}">
          <p14:sldIdLst>
            <p14:sldId id="411"/>
            <p14:sldId id="362"/>
            <p14:sldId id="363"/>
            <p14:sldId id="365"/>
            <p14:sldId id="366"/>
            <p14:sldId id="367"/>
            <p14:sldId id="370"/>
            <p14:sldId id="371"/>
            <p14:sldId id="372"/>
            <p14:sldId id="374"/>
            <p14:sldId id="375"/>
            <p14:sldId id="376"/>
          </p14:sldIdLst>
        </p14:section>
      </p14:sectionLst>
    </p:ext>
    <p:ext uri="{EFAFB233-063F-42B5-8137-9DF3F51BA10A}">
      <p15:sldGuideLst xmlns:p15="http://schemas.microsoft.com/office/powerpoint/2012/main">
        <p15:guide id="1" orient="horz" pos="1620">
          <p15:clr>
            <a:srgbClr val="A4A3A4"/>
          </p15:clr>
        </p15:guide>
        <p15:guide id="2" pos="31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6B99E45-2BAA-D367-3A8E-6BD0F54B89C3}" v="15" dt="2026-01-05T22:18:29.725"/>
    <p1510:client id="{73AB4EED-E804-1B14-2724-E5637F14D014}" v="4" dt="2026-01-06T07:53:33.337"/>
    <p1510:client id="{B8275147-8B38-C34A-01A3-0BACD519EAD1}" v="24" dt="2026-01-06T00:04:18.132"/>
    <p1510:client id="{DD7A8F95-C0A7-2142-AD2A-D73ED6BA6AD4}" v="423" dt="2026-01-06T05:07:09.010"/>
    <p1510:client id="{E0E1A233-5637-6F3F-7252-B5E31DBA1E2B}" v="4" dt="2026-01-06T00:04:57.720"/>
  </p1510:revLst>
</p1510:revInfo>
</file>

<file path=ppt/tableStyles.xml><?xml version="1.0" encoding="utf-8"?>
<a:tblStyleLst xmlns:a="http://schemas.openxmlformats.org/drawingml/2006/main" def="{16F0508E-C67E-4730-AC50-F4131CCD3D26}">
  <a:tblStyle styleId="{16F0508E-C67E-4730-AC50-F4131CCD3D2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52"/>
    <p:restoredTop sz="82666"/>
  </p:normalViewPr>
  <p:slideViewPr>
    <p:cSldViewPr snapToGrid="0">
      <p:cViewPr varScale="1">
        <p:scale>
          <a:sx n="131" d="100"/>
          <a:sy n="131" d="100"/>
        </p:scale>
        <p:origin x="888" y="184"/>
      </p:cViewPr>
      <p:guideLst>
        <p:guide orient="horz" pos="1620"/>
        <p:guide pos="31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theme" Target="theme/theme1.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font" Target="fonts/font18.fntdata"/><Relationship Id="rId16" Type="http://schemas.openxmlformats.org/officeDocument/2006/relationships/slide" Target="slides/slide14.xml"/><Relationship Id="rId107" Type="http://schemas.openxmlformats.org/officeDocument/2006/relationships/font" Target="fonts/font13.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font" Target="fonts/font8.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font" Target="fonts/font1.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font" Target="fonts/font19.fntdata"/><Relationship Id="rId118" Type="http://schemas.openxmlformats.org/officeDocument/2006/relationships/tableStyles" Target="tableStyle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9.fntdata"/><Relationship Id="rId108" Type="http://schemas.openxmlformats.org/officeDocument/2006/relationships/font" Target="fonts/font14.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font" Target="fonts/font20.fntdata"/><Relationship Id="rId119" Type="http://schemas.microsoft.com/office/2016/11/relationships/changesInfo" Target="changesInfos/changesInfo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notesMaster" Target="notesMasters/notesMaster1.xml"/><Relationship Id="rId99" Type="http://schemas.openxmlformats.org/officeDocument/2006/relationships/font" Target="fonts/font5.fntdata"/><Relationship Id="rId101"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15.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3.fntdata"/><Relationship Id="rId104" Type="http://schemas.openxmlformats.org/officeDocument/2006/relationships/font" Target="fonts/font10.fntdata"/><Relationship Id="rId120" Type="http://schemas.microsoft.com/office/2015/10/relationships/revisionInfo" Target="revisionInfo.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font" Target="fonts/font16.fntdata"/><Relationship Id="rId115"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6.fntdata"/><Relationship Id="rId105" Type="http://schemas.openxmlformats.org/officeDocument/2006/relationships/font" Target="fonts/font11.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font" Target="fonts/font4.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font" Target="fonts/font17.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font" Target="fonts/font1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opko, Noa" userId="S::nopopko@ucsd.edu::066b0e0e-1e3e-46c3-8ae3-964dfbc0382b" providerId="AD" clId="Web-{E0E1A233-5637-6F3F-7252-B5E31DBA1E2B}"/>
    <pc:docChg chg="modSld">
      <pc:chgData name="Popko, Noa" userId="S::nopopko@ucsd.edu::066b0e0e-1e3e-46c3-8ae3-964dfbc0382b" providerId="AD" clId="Web-{E0E1A233-5637-6F3F-7252-B5E31DBA1E2B}" dt="2026-01-06T00:04:57.720" v="3" actId="1076"/>
      <pc:docMkLst>
        <pc:docMk/>
      </pc:docMkLst>
      <pc:sldChg chg="modSp">
        <pc:chgData name="Popko, Noa" userId="S::nopopko@ucsd.edu::066b0e0e-1e3e-46c3-8ae3-964dfbc0382b" providerId="AD" clId="Web-{E0E1A233-5637-6F3F-7252-B5E31DBA1E2B}" dt="2026-01-06T00:04:57.720" v="3" actId="1076"/>
        <pc:sldMkLst>
          <pc:docMk/>
          <pc:sldMk cId="0" sldId="415"/>
        </pc:sldMkLst>
        <pc:spChg chg="mod">
          <ac:chgData name="Popko, Noa" userId="S::nopopko@ucsd.edu::066b0e0e-1e3e-46c3-8ae3-964dfbc0382b" providerId="AD" clId="Web-{E0E1A233-5637-6F3F-7252-B5E31DBA1E2B}" dt="2026-01-06T00:04:57.704" v="0" actId="1076"/>
          <ac:spMkLst>
            <pc:docMk/>
            <pc:sldMk cId="0" sldId="415"/>
            <ac:spMk id="6" creationId="{ECC4A5E7-5E77-CAA4-0CA2-1D5664B93DAE}"/>
          </ac:spMkLst>
        </pc:spChg>
        <pc:spChg chg="mod">
          <ac:chgData name="Popko, Noa" userId="S::nopopko@ucsd.edu::066b0e0e-1e3e-46c3-8ae3-964dfbc0382b" providerId="AD" clId="Web-{E0E1A233-5637-6F3F-7252-B5E31DBA1E2B}" dt="2026-01-06T00:04:57.720" v="2" actId="1076"/>
          <ac:spMkLst>
            <pc:docMk/>
            <pc:sldMk cId="0" sldId="415"/>
            <ac:spMk id="13" creationId="{92C1F119-CADF-0CFC-79AF-0CDE9B077E93}"/>
          </ac:spMkLst>
        </pc:spChg>
        <pc:picChg chg="mod">
          <ac:chgData name="Popko, Noa" userId="S::nopopko@ucsd.edu::066b0e0e-1e3e-46c3-8ae3-964dfbc0382b" providerId="AD" clId="Web-{E0E1A233-5637-6F3F-7252-B5E31DBA1E2B}" dt="2026-01-06T00:04:57.704" v="1" actId="1076"/>
          <ac:picMkLst>
            <pc:docMk/>
            <pc:sldMk cId="0" sldId="415"/>
            <ac:picMk id="7" creationId="{6FD6A477-DA32-E46F-77A5-6A8CE3D64A0A}"/>
          </ac:picMkLst>
        </pc:picChg>
        <pc:picChg chg="mod">
          <ac:chgData name="Popko, Noa" userId="S::nopopko@ucsd.edu::066b0e0e-1e3e-46c3-8ae3-964dfbc0382b" providerId="AD" clId="Web-{E0E1A233-5637-6F3F-7252-B5E31DBA1E2B}" dt="2026-01-06T00:04:57.720" v="3" actId="1076"/>
          <ac:picMkLst>
            <pc:docMk/>
            <pc:sldMk cId="0" sldId="415"/>
            <ac:picMk id="14" creationId="{A7EF0B4F-4711-2D04-BAF3-1222BA00C141}"/>
          </ac:picMkLst>
        </pc:picChg>
      </pc:sldChg>
    </pc:docChg>
  </pc:docChgLst>
  <pc:docChgLst>
    <pc:chgData name="Brown, Christopher" userId="S::crb003@ucsd.edu::1d22cd5d-5ac6-4df1-9d3b-68bda60b79be" providerId="AD" clId="Web-{46B99E45-2BAA-D367-3A8E-6BD0F54B89C3}"/>
    <pc:docChg chg="modSld">
      <pc:chgData name="Brown, Christopher" userId="S::crb003@ucsd.edu::1d22cd5d-5ac6-4df1-9d3b-68bda60b79be" providerId="AD" clId="Web-{46B99E45-2BAA-D367-3A8E-6BD0F54B89C3}" dt="2026-01-05T22:18:14.725" v="10" actId="20577"/>
      <pc:docMkLst>
        <pc:docMk/>
      </pc:docMkLst>
      <pc:sldChg chg="addSp delSp modSp">
        <pc:chgData name="Brown, Christopher" userId="S::crb003@ucsd.edu::1d22cd5d-5ac6-4df1-9d3b-68bda60b79be" providerId="AD" clId="Web-{46B99E45-2BAA-D367-3A8E-6BD0F54B89C3}" dt="2026-01-05T22:18:14.725" v="10" actId="20577"/>
        <pc:sldMkLst>
          <pc:docMk/>
          <pc:sldMk cId="0" sldId="415"/>
        </pc:sldMkLst>
        <pc:spChg chg="mod">
          <ac:chgData name="Brown, Christopher" userId="S::crb003@ucsd.edu::1d22cd5d-5ac6-4df1-9d3b-68bda60b79be" providerId="AD" clId="Web-{46B99E45-2BAA-D367-3A8E-6BD0F54B89C3}" dt="2026-01-05T22:18:14.725" v="10" actId="20577"/>
          <ac:spMkLst>
            <pc:docMk/>
            <pc:sldMk cId="0" sldId="415"/>
            <ac:spMk id="6" creationId="{ECC4A5E7-5E77-CAA4-0CA2-1D5664B93DAE}"/>
          </ac:spMkLst>
        </pc:spChg>
        <pc:picChg chg="add del mod">
          <ac:chgData name="Brown, Christopher" userId="S::crb003@ucsd.edu::1d22cd5d-5ac6-4df1-9d3b-68bda60b79be" providerId="AD" clId="Web-{46B99E45-2BAA-D367-3A8E-6BD0F54B89C3}" dt="2026-01-05T22:17:47.162" v="5"/>
          <ac:picMkLst>
            <pc:docMk/>
            <pc:sldMk cId="0" sldId="415"/>
            <ac:picMk id="2" creationId="{ECC318C2-EBC9-AA2A-3F87-9081D83CFF9F}"/>
          </ac:picMkLst>
        </pc:picChg>
        <pc:picChg chg="mod">
          <ac:chgData name="Brown, Christopher" userId="S::crb003@ucsd.edu::1d22cd5d-5ac6-4df1-9d3b-68bda60b79be" providerId="AD" clId="Web-{46B99E45-2BAA-D367-3A8E-6BD0F54B89C3}" dt="2026-01-05T22:17:45.865" v="4"/>
          <ac:picMkLst>
            <pc:docMk/>
            <pc:sldMk cId="0" sldId="415"/>
            <ac:picMk id="7" creationId="{6FD6A477-DA32-E46F-77A5-6A8CE3D64A0A}"/>
          </ac:picMkLst>
        </pc:picChg>
      </pc:sldChg>
    </pc:docChg>
  </pc:docChgLst>
  <pc:docChgLst>
    <pc:chgData name="Cao, Yuwei" userId="d607ba23-f5a6-4b77-9e4e-ebb1f38b0d67" providerId="ADAL" clId="{8DBDA226-879A-511D-949E-49E7D62540CE}"/>
    <pc:docChg chg="undo custSel addSld delSld modSld sldOrd modSection">
      <pc:chgData name="Cao, Yuwei" userId="d607ba23-f5a6-4b77-9e4e-ebb1f38b0d67" providerId="ADAL" clId="{8DBDA226-879A-511D-949E-49E7D62540CE}" dt="2026-01-06T05:25:12.895" v="2084" actId="20578"/>
      <pc:docMkLst>
        <pc:docMk/>
      </pc:docMkLst>
      <pc:sldChg chg="add">
        <pc:chgData name="Cao, Yuwei" userId="d607ba23-f5a6-4b77-9e4e-ebb1f38b0d67" providerId="ADAL" clId="{8DBDA226-879A-511D-949E-49E7D62540CE}" dt="2026-01-04T05:54:38.817" v="0"/>
        <pc:sldMkLst>
          <pc:docMk/>
          <pc:sldMk cId="0" sldId="260"/>
        </pc:sldMkLst>
      </pc:sldChg>
      <pc:sldChg chg="add del">
        <pc:chgData name="Cao, Yuwei" userId="d607ba23-f5a6-4b77-9e4e-ebb1f38b0d67" providerId="ADAL" clId="{8DBDA226-879A-511D-949E-49E7D62540CE}" dt="2026-01-05T19:01:47.829" v="24" actId="2696"/>
        <pc:sldMkLst>
          <pc:docMk/>
          <pc:sldMk cId="0" sldId="261"/>
        </pc:sldMkLst>
      </pc:sldChg>
      <pc:sldChg chg="add">
        <pc:chgData name="Cao, Yuwei" userId="d607ba23-f5a6-4b77-9e4e-ebb1f38b0d67" providerId="ADAL" clId="{8DBDA226-879A-511D-949E-49E7D62540CE}" dt="2026-01-04T05:54:38.817" v="0"/>
        <pc:sldMkLst>
          <pc:docMk/>
          <pc:sldMk cId="0" sldId="262"/>
        </pc:sldMkLst>
      </pc:sldChg>
      <pc:sldChg chg="add">
        <pc:chgData name="Cao, Yuwei" userId="d607ba23-f5a6-4b77-9e4e-ebb1f38b0d67" providerId="ADAL" clId="{8DBDA226-879A-511D-949E-49E7D62540CE}" dt="2026-01-04T05:54:38.817" v="0"/>
        <pc:sldMkLst>
          <pc:docMk/>
          <pc:sldMk cId="0" sldId="263"/>
        </pc:sldMkLst>
      </pc:sldChg>
      <pc:sldChg chg="add">
        <pc:chgData name="Cao, Yuwei" userId="d607ba23-f5a6-4b77-9e4e-ebb1f38b0d67" providerId="ADAL" clId="{8DBDA226-879A-511D-949E-49E7D62540CE}" dt="2026-01-04T05:54:38.817" v="0"/>
        <pc:sldMkLst>
          <pc:docMk/>
          <pc:sldMk cId="0" sldId="264"/>
        </pc:sldMkLst>
      </pc:sldChg>
      <pc:sldChg chg="add">
        <pc:chgData name="Cao, Yuwei" userId="d607ba23-f5a6-4b77-9e4e-ebb1f38b0d67" providerId="ADAL" clId="{8DBDA226-879A-511D-949E-49E7D62540CE}" dt="2026-01-04T05:54:38.817" v="0"/>
        <pc:sldMkLst>
          <pc:docMk/>
          <pc:sldMk cId="0" sldId="265"/>
        </pc:sldMkLst>
      </pc:sldChg>
      <pc:sldChg chg="add">
        <pc:chgData name="Cao, Yuwei" userId="d607ba23-f5a6-4b77-9e4e-ebb1f38b0d67" providerId="ADAL" clId="{8DBDA226-879A-511D-949E-49E7D62540CE}" dt="2026-01-04T05:54:38.817" v="0"/>
        <pc:sldMkLst>
          <pc:docMk/>
          <pc:sldMk cId="0" sldId="266"/>
        </pc:sldMkLst>
      </pc:sldChg>
      <pc:sldChg chg="modSp add mod">
        <pc:chgData name="Cao, Yuwei" userId="d607ba23-f5a6-4b77-9e4e-ebb1f38b0d67" providerId="ADAL" clId="{8DBDA226-879A-511D-949E-49E7D62540CE}" dt="2026-01-05T19:05:49.512" v="44" actId="1035"/>
        <pc:sldMkLst>
          <pc:docMk/>
          <pc:sldMk cId="0" sldId="267"/>
        </pc:sldMkLst>
        <pc:spChg chg="mod">
          <ac:chgData name="Cao, Yuwei" userId="d607ba23-f5a6-4b77-9e4e-ebb1f38b0d67" providerId="ADAL" clId="{8DBDA226-879A-511D-949E-49E7D62540CE}" dt="2026-01-05T19:05:49.512" v="44" actId="1035"/>
          <ac:spMkLst>
            <pc:docMk/>
            <pc:sldMk cId="0" sldId="267"/>
            <ac:spMk id="188" creationId="{00000000-0000-0000-0000-000000000000}"/>
          </ac:spMkLst>
        </pc:spChg>
        <pc:spChg chg="mod">
          <ac:chgData name="Cao, Yuwei" userId="d607ba23-f5a6-4b77-9e4e-ebb1f38b0d67" providerId="ADAL" clId="{8DBDA226-879A-511D-949E-49E7D62540CE}" dt="2026-01-05T19:05:49.512" v="44" actId="1035"/>
          <ac:spMkLst>
            <pc:docMk/>
            <pc:sldMk cId="0" sldId="267"/>
            <ac:spMk id="189" creationId="{00000000-0000-0000-0000-000000000000}"/>
          </ac:spMkLst>
        </pc:spChg>
      </pc:sldChg>
      <pc:sldChg chg="modSp add del mod">
        <pc:chgData name="Cao, Yuwei" userId="d607ba23-f5a6-4b77-9e4e-ebb1f38b0d67" providerId="ADAL" clId="{8DBDA226-879A-511D-949E-49E7D62540CE}" dt="2026-01-05T20:25:33.688" v="1612" actId="2696"/>
        <pc:sldMkLst>
          <pc:docMk/>
          <pc:sldMk cId="0" sldId="268"/>
        </pc:sldMkLst>
        <pc:spChg chg="mod">
          <ac:chgData name="Cao, Yuwei" userId="d607ba23-f5a6-4b77-9e4e-ebb1f38b0d67" providerId="ADAL" clId="{8DBDA226-879A-511D-949E-49E7D62540CE}" dt="2026-01-05T20:16:11.657" v="1205" actId="21"/>
          <ac:spMkLst>
            <pc:docMk/>
            <pc:sldMk cId="0" sldId="268"/>
            <ac:spMk id="194" creationId="{00000000-0000-0000-0000-000000000000}"/>
          </ac:spMkLst>
        </pc:spChg>
      </pc:sldChg>
      <pc:sldChg chg="add">
        <pc:chgData name="Cao, Yuwei" userId="d607ba23-f5a6-4b77-9e4e-ebb1f38b0d67" providerId="ADAL" clId="{8DBDA226-879A-511D-949E-49E7D62540CE}" dt="2026-01-04T05:54:38.817" v="0"/>
        <pc:sldMkLst>
          <pc:docMk/>
          <pc:sldMk cId="0" sldId="275"/>
        </pc:sldMkLst>
      </pc:sldChg>
      <pc:sldChg chg="modSp mod">
        <pc:chgData name="Cao, Yuwei" userId="d607ba23-f5a6-4b77-9e4e-ebb1f38b0d67" providerId="ADAL" clId="{8DBDA226-879A-511D-949E-49E7D62540CE}" dt="2026-01-04T05:55:26.609" v="23" actId="20577"/>
        <pc:sldMkLst>
          <pc:docMk/>
          <pc:sldMk cId="0" sldId="291"/>
        </pc:sldMkLst>
        <pc:spChg chg="mod">
          <ac:chgData name="Cao, Yuwei" userId="d607ba23-f5a6-4b77-9e4e-ebb1f38b0d67" providerId="ADAL" clId="{8DBDA226-879A-511D-949E-49E7D62540CE}" dt="2026-01-04T05:55:26.609" v="23" actId="20577"/>
          <ac:spMkLst>
            <pc:docMk/>
            <pc:sldMk cId="0" sldId="291"/>
            <ac:spMk id="2" creationId="{EE8A0FE8-0277-1B88-9231-9B82A24578CF}"/>
          </ac:spMkLst>
        </pc:spChg>
        <pc:spChg chg="mod">
          <ac:chgData name="Cao, Yuwei" userId="d607ba23-f5a6-4b77-9e4e-ebb1f38b0d67" providerId="ADAL" clId="{8DBDA226-879A-511D-949E-49E7D62540CE}" dt="2026-01-04T05:54:57.695" v="2" actId="20577"/>
          <ac:spMkLst>
            <pc:docMk/>
            <pc:sldMk cId="0" sldId="291"/>
            <ac:spMk id="413" creationId="{00000000-0000-0000-0000-000000000000}"/>
          </ac:spMkLst>
        </pc:spChg>
      </pc:sldChg>
      <pc:sldChg chg="modSp mod">
        <pc:chgData name="Cao, Yuwei" userId="d607ba23-f5a6-4b77-9e4e-ebb1f38b0d67" providerId="ADAL" clId="{8DBDA226-879A-511D-949E-49E7D62540CE}" dt="2026-01-05T19:04:42.749" v="30" actId="20577"/>
        <pc:sldMkLst>
          <pc:docMk/>
          <pc:sldMk cId="0" sldId="292"/>
        </pc:sldMkLst>
        <pc:spChg chg="mod">
          <ac:chgData name="Cao, Yuwei" userId="d607ba23-f5a6-4b77-9e4e-ebb1f38b0d67" providerId="ADAL" clId="{8DBDA226-879A-511D-949E-49E7D62540CE}" dt="2026-01-05T19:04:42.749" v="30" actId="20577"/>
          <ac:spMkLst>
            <pc:docMk/>
            <pc:sldMk cId="0" sldId="292"/>
            <ac:spMk id="421" creationId="{00000000-0000-0000-0000-000000000000}"/>
          </ac:spMkLst>
        </pc:spChg>
      </pc:sldChg>
      <pc:sldChg chg="modSp mod">
        <pc:chgData name="Cao, Yuwei" userId="d607ba23-f5a6-4b77-9e4e-ebb1f38b0d67" providerId="ADAL" clId="{8DBDA226-879A-511D-949E-49E7D62540CE}" dt="2026-01-05T20:25:58.594" v="1614"/>
        <pc:sldMkLst>
          <pc:docMk/>
          <pc:sldMk cId="0" sldId="293"/>
        </pc:sldMkLst>
        <pc:spChg chg="mod">
          <ac:chgData name="Cao, Yuwei" userId="d607ba23-f5a6-4b77-9e4e-ebb1f38b0d67" providerId="ADAL" clId="{8DBDA226-879A-511D-949E-49E7D62540CE}" dt="2026-01-05T20:25:58.594" v="1614"/>
          <ac:spMkLst>
            <pc:docMk/>
            <pc:sldMk cId="0" sldId="293"/>
            <ac:spMk id="429" creationId="{00000000-0000-0000-0000-000000000000}"/>
          </ac:spMkLst>
        </pc:spChg>
      </pc:sldChg>
      <pc:sldChg chg="modSp mod ord">
        <pc:chgData name="Cao, Yuwei" userId="d607ba23-f5a6-4b77-9e4e-ebb1f38b0d67" providerId="ADAL" clId="{8DBDA226-879A-511D-949E-49E7D62540CE}" dt="2026-01-06T05:25:12.895" v="2084" actId="20578"/>
        <pc:sldMkLst>
          <pc:docMk/>
          <pc:sldMk cId="0" sldId="298"/>
        </pc:sldMkLst>
        <pc:spChg chg="mod">
          <ac:chgData name="Cao, Yuwei" userId="d607ba23-f5a6-4b77-9e4e-ebb1f38b0d67" providerId="ADAL" clId="{8DBDA226-879A-511D-949E-49E7D62540CE}" dt="2026-01-06T05:24:57.953" v="2082" actId="27636"/>
          <ac:spMkLst>
            <pc:docMk/>
            <pc:sldMk cId="0" sldId="298"/>
            <ac:spMk id="472" creationId="{00000000-0000-0000-0000-000000000000}"/>
          </ac:spMkLst>
        </pc:spChg>
      </pc:sldChg>
      <pc:sldChg chg="addSp mod modShow">
        <pc:chgData name="Cao, Yuwei" userId="d607ba23-f5a6-4b77-9e4e-ebb1f38b0d67" providerId="ADAL" clId="{8DBDA226-879A-511D-949E-49E7D62540CE}" dt="2026-01-06T05:07:20.777" v="2072" actId="729"/>
        <pc:sldMkLst>
          <pc:docMk/>
          <pc:sldMk cId="0" sldId="304"/>
        </pc:sldMkLst>
        <pc:spChg chg="add">
          <ac:chgData name="Cao, Yuwei" userId="d607ba23-f5a6-4b77-9e4e-ebb1f38b0d67" providerId="ADAL" clId="{8DBDA226-879A-511D-949E-49E7D62540CE}" dt="2026-01-06T05:06:34.307" v="2071"/>
          <ac:spMkLst>
            <pc:docMk/>
            <pc:sldMk cId="0" sldId="304"/>
            <ac:spMk id="12" creationId="{75EAE5C0-19F2-63F1-3B13-263505BFCD0B}"/>
          </ac:spMkLst>
        </pc:spChg>
      </pc:sldChg>
      <pc:sldChg chg="del">
        <pc:chgData name="Cao, Yuwei" userId="d607ba23-f5a6-4b77-9e4e-ebb1f38b0d67" providerId="ADAL" clId="{8DBDA226-879A-511D-949E-49E7D62540CE}" dt="2026-01-05T20:57:02.083" v="1728" actId="2696"/>
        <pc:sldMkLst>
          <pc:docMk/>
          <pc:sldMk cId="0" sldId="309"/>
        </pc:sldMkLst>
      </pc:sldChg>
      <pc:sldChg chg="del">
        <pc:chgData name="Cao, Yuwei" userId="d607ba23-f5a6-4b77-9e4e-ebb1f38b0d67" providerId="ADAL" clId="{8DBDA226-879A-511D-949E-49E7D62540CE}" dt="2026-01-05T20:57:03.534" v="1729" actId="2696"/>
        <pc:sldMkLst>
          <pc:docMk/>
          <pc:sldMk cId="0" sldId="310"/>
        </pc:sldMkLst>
      </pc:sldChg>
      <pc:sldChg chg="modSp mod">
        <pc:chgData name="Cao, Yuwei" userId="d607ba23-f5a6-4b77-9e4e-ebb1f38b0d67" providerId="ADAL" clId="{8DBDA226-879A-511D-949E-49E7D62540CE}" dt="2026-01-06T00:49:03.226" v="1809" actId="20577"/>
        <pc:sldMkLst>
          <pc:docMk/>
          <pc:sldMk cId="0" sldId="376"/>
        </pc:sldMkLst>
        <pc:spChg chg="mod">
          <ac:chgData name="Cao, Yuwei" userId="d607ba23-f5a6-4b77-9e4e-ebb1f38b0d67" providerId="ADAL" clId="{8DBDA226-879A-511D-949E-49E7D62540CE}" dt="2026-01-06T00:49:03.226" v="1809" actId="20577"/>
          <ac:spMkLst>
            <pc:docMk/>
            <pc:sldMk cId="0" sldId="376"/>
            <ac:spMk id="1273" creationId="{00000000-0000-0000-0000-000000000000}"/>
          </ac:spMkLst>
        </pc:spChg>
        <pc:spChg chg="mod">
          <ac:chgData name="Cao, Yuwei" userId="d607ba23-f5a6-4b77-9e4e-ebb1f38b0d67" providerId="ADAL" clId="{8DBDA226-879A-511D-949E-49E7D62540CE}" dt="2026-01-06T00:48:49.582" v="1802" actId="21"/>
          <ac:spMkLst>
            <pc:docMk/>
            <pc:sldMk cId="0" sldId="376"/>
            <ac:spMk id="1274" creationId="{00000000-0000-0000-0000-000000000000}"/>
          </ac:spMkLst>
        </pc:spChg>
      </pc:sldChg>
      <pc:sldChg chg="add">
        <pc:chgData name="Cao, Yuwei" userId="d607ba23-f5a6-4b77-9e4e-ebb1f38b0d67" providerId="ADAL" clId="{8DBDA226-879A-511D-949E-49E7D62540CE}" dt="2026-01-04T05:54:38.817" v="0"/>
        <pc:sldMkLst>
          <pc:docMk/>
          <pc:sldMk cId="0" sldId="413"/>
        </pc:sldMkLst>
      </pc:sldChg>
      <pc:sldChg chg="add">
        <pc:chgData name="Cao, Yuwei" userId="d607ba23-f5a6-4b77-9e4e-ebb1f38b0d67" providerId="ADAL" clId="{8DBDA226-879A-511D-949E-49E7D62540CE}" dt="2026-01-04T05:54:38.817" v="0"/>
        <pc:sldMkLst>
          <pc:docMk/>
          <pc:sldMk cId="0" sldId="414"/>
        </pc:sldMkLst>
      </pc:sldChg>
      <pc:sldChg chg="modSp add mod">
        <pc:chgData name="Cao, Yuwei" userId="d607ba23-f5a6-4b77-9e4e-ebb1f38b0d67" providerId="ADAL" clId="{8DBDA226-879A-511D-949E-49E7D62540CE}" dt="2026-01-05T22:15:35.377" v="1741" actId="20577"/>
        <pc:sldMkLst>
          <pc:docMk/>
          <pc:sldMk cId="0" sldId="415"/>
        </pc:sldMkLst>
        <pc:spChg chg="mod">
          <ac:chgData name="Cao, Yuwei" userId="d607ba23-f5a6-4b77-9e4e-ebb1f38b0d67" providerId="ADAL" clId="{8DBDA226-879A-511D-949E-49E7D62540CE}" dt="2026-01-05T22:15:25.729" v="1735" actId="20577"/>
          <ac:spMkLst>
            <pc:docMk/>
            <pc:sldMk cId="0" sldId="415"/>
            <ac:spMk id="12" creationId="{5E4D27A6-614B-7632-6989-BF6C04AF796C}"/>
          </ac:spMkLst>
        </pc:spChg>
        <pc:spChg chg="mod">
          <ac:chgData name="Cao, Yuwei" userId="d607ba23-f5a6-4b77-9e4e-ebb1f38b0d67" providerId="ADAL" clId="{8DBDA226-879A-511D-949E-49E7D62540CE}" dt="2026-01-05T22:15:35.377" v="1741" actId="20577"/>
          <ac:spMkLst>
            <pc:docMk/>
            <pc:sldMk cId="0" sldId="415"/>
            <ac:spMk id="13" creationId="{92C1F119-CADF-0CFC-79AF-0CDE9B077E93}"/>
          </ac:spMkLst>
        </pc:spChg>
      </pc:sldChg>
      <pc:sldChg chg="add">
        <pc:chgData name="Cao, Yuwei" userId="d607ba23-f5a6-4b77-9e4e-ebb1f38b0d67" providerId="ADAL" clId="{8DBDA226-879A-511D-949E-49E7D62540CE}" dt="2026-01-04T05:54:38.817" v="0"/>
        <pc:sldMkLst>
          <pc:docMk/>
          <pc:sldMk cId="0" sldId="416"/>
        </pc:sldMkLst>
      </pc:sldChg>
      <pc:sldChg chg="add">
        <pc:chgData name="Cao, Yuwei" userId="d607ba23-f5a6-4b77-9e4e-ebb1f38b0d67" providerId="ADAL" clId="{8DBDA226-879A-511D-949E-49E7D62540CE}" dt="2026-01-04T05:54:38.817" v="0"/>
        <pc:sldMkLst>
          <pc:docMk/>
          <pc:sldMk cId="0" sldId="417"/>
        </pc:sldMkLst>
      </pc:sldChg>
      <pc:sldChg chg="add">
        <pc:chgData name="Cao, Yuwei" userId="d607ba23-f5a6-4b77-9e4e-ebb1f38b0d67" providerId="ADAL" clId="{8DBDA226-879A-511D-949E-49E7D62540CE}" dt="2026-01-04T05:54:38.817" v="0"/>
        <pc:sldMkLst>
          <pc:docMk/>
          <pc:sldMk cId="0" sldId="418"/>
        </pc:sldMkLst>
      </pc:sldChg>
      <pc:sldChg chg="modSp add mod">
        <pc:chgData name="Cao, Yuwei" userId="d607ba23-f5a6-4b77-9e4e-ebb1f38b0d67" providerId="ADAL" clId="{8DBDA226-879A-511D-949E-49E7D62540CE}" dt="2026-01-06T05:15:14.216" v="2080" actId="14100"/>
        <pc:sldMkLst>
          <pc:docMk/>
          <pc:sldMk cId="0" sldId="419"/>
        </pc:sldMkLst>
        <pc:spChg chg="mod">
          <ac:chgData name="Cao, Yuwei" userId="d607ba23-f5a6-4b77-9e4e-ebb1f38b0d67" providerId="ADAL" clId="{8DBDA226-879A-511D-949E-49E7D62540CE}" dt="2026-01-06T05:15:14.216" v="2080" actId="14100"/>
          <ac:spMkLst>
            <pc:docMk/>
            <pc:sldMk cId="0" sldId="419"/>
            <ac:spMk id="3" creationId="{E238F3F6-B276-4A0B-AEFD-CCF1D742A6EA}"/>
          </ac:spMkLst>
        </pc:spChg>
      </pc:sldChg>
      <pc:sldChg chg="add">
        <pc:chgData name="Cao, Yuwei" userId="d607ba23-f5a6-4b77-9e4e-ebb1f38b0d67" providerId="ADAL" clId="{8DBDA226-879A-511D-949E-49E7D62540CE}" dt="2026-01-04T05:54:38.817" v="0"/>
        <pc:sldMkLst>
          <pc:docMk/>
          <pc:sldMk cId="0" sldId="420"/>
        </pc:sldMkLst>
      </pc:sldChg>
      <pc:sldChg chg="modSp add mod">
        <pc:chgData name="Cao, Yuwei" userId="d607ba23-f5a6-4b77-9e4e-ebb1f38b0d67" providerId="ADAL" clId="{8DBDA226-879A-511D-949E-49E7D62540CE}" dt="2026-01-06T04:45:44.714" v="2070" actId="20577"/>
        <pc:sldMkLst>
          <pc:docMk/>
          <pc:sldMk cId="0" sldId="421"/>
        </pc:sldMkLst>
        <pc:spChg chg="mod">
          <ac:chgData name="Cao, Yuwei" userId="d607ba23-f5a6-4b77-9e4e-ebb1f38b0d67" providerId="ADAL" clId="{8DBDA226-879A-511D-949E-49E7D62540CE}" dt="2026-01-06T04:45:44.714" v="2070" actId="20577"/>
          <ac:spMkLst>
            <pc:docMk/>
            <pc:sldMk cId="0" sldId="421"/>
            <ac:spMk id="309" creationId="{00000000-0000-0000-0000-000000000000}"/>
          </ac:spMkLst>
        </pc:spChg>
      </pc:sldChg>
      <pc:sldChg chg="addSp delSp modSp add mod ord">
        <pc:chgData name="Cao, Yuwei" userId="d607ba23-f5a6-4b77-9e4e-ebb1f38b0d67" providerId="ADAL" clId="{8DBDA226-879A-511D-949E-49E7D62540CE}" dt="2026-01-05T19:16:19.094" v="304" actId="20578"/>
        <pc:sldMkLst>
          <pc:docMk/>
          <pc:sldMk cId="3151910302" sldId="422"/>
        </pc:sldMkLst>
        <pc:spChg chg="del mod">
          <ac:chgData name="Cao, Yuwei" userId="d607ba23-f5a6-4b77-9e4e-ebb1f38b0d67" providerId="ADAL" clId="{8DBDA226-879A-511D-949E-49E7D62540CE}" dt="2026-01-05T19:16:01.599" v="294" actId="478"/>
          <ac:spMkLst>
            <pc:docMk/>
            <pc:sldMk cId="3151910302" sldId="422"/>
            <ac:spMk id="188" creationId="{A04E0746-1CCD-416A-CFA1-22627D3B56BD}"/>
          </ac:spMkLst>
        </pc:spChg>
        <pc:spChg chg="mod">
          <ac:chgData name="Cao, Yuwei" userId="d607ba23-f5a6-4b77-9e4e-ebb1f38b0d67" providerId="ADAL" clId="{8DBDA226-879A-511D-949E-49E7D62540CE}" dt="2026-01-05T19:16:14.103" v="303" actId="20577"/>
          <ac:spMkLst>
            <pc:docMk/>
            <pc:sldMk cId="3151910302" sldId="422"/>
            <ac:spMk id="189" creationId="{28A15ACB-E652-3667-F2CD-5C0DC101863E}"/>
          </ac:spMkLst>
        </pc:spChg>
        <pc:picChg chg="add mod">
          <ac:chgData name="Cao, Yuwei" userId="d607ba23-f5a6-4b77-9e4e-ebb1f38b0d67" providerId="ADAL" clId="{8DBDA226-879A-511D-949E-49E7D62540CE}" dt="2026-01-05T19:16:05.846" v="295" actId="1076"/>
          <ac:picMkLst>
            <pc:docMk/>
            <pc:sldMk cId="3151910302" sldId="422"/>
            <ac:picMk id="1026" creationId="{C02826E1-F7C8-3991-FE84-0E234B0684D4}"/>
          </ac:picMkLst>
        </pc:picChg>
      </pc:sldChg>
      <pc:sldChg chg="delSp modSp add mod modAnim">
        <pc:chgData name="Cao, Yuwei" userId="d607ba23-f5a6-4b77-9e4e-ebb1f38b0d67" providerId="ADAL" clId="{8DBDA226-879A-511D-949E-49E7D62540CE}" dt="2026-01-05T20:25:07.450" v="1608"/>
        <pc:sldMkLst>
          <pc:docMk/>
          <pc:sldMk cId="2580093960" sldId="423"/>
        </pc:sldMkLst>
        <pc:spChg chg="mod">
          <ac:chgData name="Cao, Yuwei" userId="d607ba23-f5a6-4b77-9e4e-ebb1f38b0d67" providerId="ADAL" clId="{8DBDA226-879A-511D-949E-49E7D62540CE}" dt="2026-01-05T20:24:14.924" v="1603" actId="20577"/>
          <ac:spMkLst>
            <pc:docMk/>
            <pc:sldMk cId="2580093960" sldId="423"/>
            <ac:spMk id="188" creationId="{E7820935-F247-8801-6D04-123F2B42E3C9}"/>
          </ac:spMkLst>
        </pc:spChg>
        <pc:spChg chg="mod">
          <ac:chgData name="Cao, Yuwei" userId="d607ba23-f5a6-4b77-9e4e-ebb1f38b0d67" providerId="ADAL" clId="{8DBDA226-879A-511D-949E-49E7D62540CE}" dt="2026-01-05T19:23:07.492" v="773" actId="20577"/>
          <ac:spMkLst>
            <pc:docMk/>
            <pc:sldMk cId="2580093960" sldId="423"/>
            <ac:spMk id="189" creationId="{E65A989B-8CB3-F0AE-D601-25EED58E2CD3}"/>
          </ac:spMkLst>
        </pc:spChg>
        <pc:picChg chg="del">
          <ac:chgData name="Cao, Yuwei" userId="d607ba23-f5a6-4b77-9e4e-ebb1f38b0d67" providerId="ADAL" clId="{8DBDA226-879A-511D-949E-49E7D62540CE}" dt="2026-01-05T19:16:22.249" v="305" actId="478"/>
          <ac:picMkLst>
            <pc:docMk/>
            <pc:sldMk cId="2580093960" sldId="423"/>
            <ac:picMk id="1026" creationId="{2BC1647D-E154-888B-BB4D-667A7C9CF34C}"/>
          </ac:picMkLst>
        </pc:picChg>
      </pc:sldChg>
      <pc:sldChg chg="addSp modSp add mod">
        <pc:chgData name="Cao, Yuwei" userId="d607ba23-f5a6-4b77-9e4e-ebb1f38b0d67" providerId="ADAL" clId="{8DBDA226-879A-511D-949E-49E7D62540CE}" dt="2026-01-05T20:53:07.066" v="1724" actId="20577"/>
        <pc:sldMkLst>
          <pc:docMk/>
          <pc:sldMk cId="2289765128" sldId="424"/>
        </pc:sldMkLst>
        <pc:spChg chg="add">
          <ac:chgData name="Cao, Yuwei" userId="d607ba23-f5a6-4b77-9e4e-ebb1f38b0d67" providerId="ADAL" clId="{8DBDA226-879A-511D-949E-49E7D62540CE}" dt="2026-01-05T20:52:57.559" v="1720"/>
          <ac:spMkLst>
            <pc:docMk/>
            <pc:sldMk cId="2289765128" sldId="424"/>
            <ac:spMk id="2" creationId="{E52D637A-4638-362E-8B2F-92F9D6B0E27E}"/>
          </ac:spMkLst>
        </pc:spChg>
        <pc:spChg chg="mod">
          <ac:chgData name="Cao, Yuwei" userId="d607ba23-f5a6-4b77-9e4e-ebb1f38b0d67" providerId="ADAL" clId="{8DBDA226-879A-511D-949E-49E7D62540CE}" dt="2026-01-05T20:53:07.066" v="1724" actId="20577"/>
          <ac:spMkLst>
            <pc:docMk/>
            <pc:sldMk cId="2289765128" sldId="424"/>
            <ac:spMk id="188" creationId="{EB9CA4F3-F6F5-6A72-1392-B939F66D54B7}"/>
          </ac:spMkLst>
        </pc:spChg>
        <pc:spChg chg="mod">
          <ac:chgData name="Cao, Yuwei" userId="d607ba23-f5a6-4b77-9e4e-ebb1f38b0d67" providerId="ADAL" clId="{8DBDA226-879A-511D-949E-49E7D62540CE}" dt="2026-01-05T19:28:10.082" v="1116" actId="20577"/>
          <ac:spMkLst>
            <pc:docMk/>
            <pc:sldMk cId="2289765128" sldId="424"/>
            <ac:spMk id="189" creationId="{12D4AB59-C7BA-00D5-1DDC-6CA005AEE544}"/>
          </ac:spMkLst>
        </pc:spChg>
        <pc:graphicFrameChg chg="add mod">
          <ac:chgData name="Cao, Yuwei" userId="d607ba23-f5a6-4b77-9e4e-ebb1f38b0d67" providerId="ADAL" clId="{8DBDA226-879A-511D-949E-49E7D62540CE}" dt="2026-01-05T19:28:18.127" v="1117"/>
          <ac:graphicFrameMkLst>
            <pc:docMk/>
            <pc:sldMk cId="2289765128" sldId="424"/>
            <ac:graphicFrameMk id="2" creationId="{D64C0BE6-D96A-7CB4-D3B6-3C6C449C983E}"/>
          </ac:graphicFrameMkLst>
        </pc:graphicFrameChg>
      </pc:sldChg>
      <pc:sldChg chg="addSp modSp add mod modAnim">
        <pc:chgData name="Cao, Yuwei" userId="d607ba23-f5a6-4b77-9e4e-ebb1f38b0d67" providerId="ADAL" clId="{8DBDA226-879A-511D-949E-49E7D62540CE}" dt="2026-01-05T20:53:46.758" v="1727"/>
        <pc:sldMkLst>
          <pc:docMk/>
          <pc:sldMk cId="436300368" sldId="425"/>
        </pc:sldMkLst>
        <pc:spChg chg="add">
          <ac:chgData name="Cao, Yuwei" userId="d607ba23-f5a6-4b77-9e4e-ebb1f38b0d67" providerId="ADAL" clId="{8DBDA226-879A-511D-949E-49E7D62540CE}" dt="2026-01-05T20:15:51.414" v="1201"/>
          <ac:spMkLst>
            <pc:docMk/>
            <pc:sldMk cId="436300368" sldId="425"/>
            <ac:spMk id="2" creationId="{E80D247C-5644-3319-A32E-757C3CF828D0}"/>
          </ac:spMkLst>
        </pc:spChg>
        <pc:spChg chg="mod">
          <ac:chgData name="Cao, Yuwei" userId="d607ba23-f5a6-4b77-9e4e-ebb1f38b0d67" providerId="ADAL" clId="{8DBDA226-879A-511D-949E-49E7D62540CE}" dt="2026-01-05T20:25:21.902" v="1611" actId="20577"/>
          <ac:spMkLst>
            <pc:docMk/>
            <pc:sldMk cId="436300368" sldId="425"/>
            <ac:spMk id="188" creationId="{13335B9A-193B-C345-A514-B24D9BCC425C}"/>
          </ac:spMkLst>
        </pc:spChg>
        <pc:spChg chg="mod">
          <ac:chgData name="Cao, Yuwei" userId="d607ba23-f5a6-4b77-9e4e-ebb1f38b0d67" providerId="ADAL" clId="{8DBDA226-879A-511D-949E-49E7D62540CE}" dt="2026-01-05T20:15:36.862" v="1200" actId="20577"/>
          <ac:spMkLst>
            <pc:docMk/>
            <pc:sldMk cId="436300368" sldId="425"/>
            <ac:spMk id="189" creationId="{AB63BF18-D889-2853-B30B-A4C8AC53570F}"/>
          </ac:spMkLst>
        </pc:spChg>
      </pc:sldChg>
      <pc:sldChg chg="modSp add mod modAnim">
        <pc:chgData name="Cao, Yuwei" userId="d607ba23-f5a6-4b77-9e4e-ebb1f38b0d67" providerId="ADAL" clId="{8DBDA226-879A-511D-949E-49E7D62540CE}" dt="2026-01-06T00:57:48.878" v="2066" actId="20577"/>
        <pc:sldMkLst>
          <pc:docMk/>
          <pc:sldMk cId="1614729655" sldId="426"/>
        </pc:sldMkLst>
        <pc:spChg chg="mod">
          <ac:chgData name="Cao, Yuwei" userId="d607ba23-f5a6-4b77-9e4e-ebb1f38b0d67" providerId="ADAL" clId="{8DBDA226-879A-511D-949E-49E7D62540CE}" dt="2026-01-06T00:57:48.878" v="2066" actId="20577"/>
          <ac:spMkLst>
            <pc:docMk/>
            <pc:sldMk cId="1614729655" sldId="426"/>
            <ac:spMk id="188" creationId="{6B59D4AA-315D-D9DE-EA9C-940D0307F533}"/>
          </ac:spMkLst>
        </pc:spChg>
        <pc:spChg chg="mod">
          <ac:chgData name="Cao, Yuwei" userId="d607ba23-f5a6-4b77-9e4e-ebb1f38b0d67" providerId="ADAL" clId="{8DBDA226-879A-511D-949E-49E7D62540CE}" dt="2026-01-06T00:54:08.649" v="1813" actId="20577"/>
          <ac:spMkLst>
            <pc:docMk/>
            <pc:sldMk cId="1614729655" sldId="426"/>
            <ac:spMk id="189" creationId="{05C31222-C7DB-CAF7-BD1A-59E16D5CAABF}"/>
          </ac:spMkLst>
        </pc:spChg>
      </pc:sldChg>
      <pc:sldChg chg="new del">
        <pc:chgData name="Cao, Yuwei" userId="d607ba23-f5a6-4b77-9e4e-ebb1f38b0d67" providerId="ADAL" clId="{8DBDA226-879A-511D-949E-49E7D62540CE}" dt="2026-01-06T05:11:28.732" v="2074" actId="680"/>
        <pc:sldMkLst>
          <pc:docMk/>
          <pc:sldMk cId="914858236" sldId="427"/>
        </pc:sldMkLst>
      </pc:sldChg>
    </pc:docChg>
  </pc:docChgLst>
  <pc:docChgLst>
    <pc:chgData name="Cao, Yuwei" userId="S::yuc408@ucsd.edu::d607ba23-f5a6-4b77-9e4e-ebb1f38b0d67" providerId="AD" clId="Web-{57E07403-BA35-EFE9-FBB0-273EF50606AB}"/>
    <pc:docChg chg="modSld">
      <pc:chgData name="Cao, Yuwei" userId="S::yuc408@ucsd.edu::d607ba23-f5a6-4b77-9e4e-ebb1f38b0d67" providerId="AD" clId="Web-{57E07403-BA35-EFE9-FBB0-273EF50606AB}" dt="2026-01-03T05:37:09.964" v="0" actId="20577"/>
      <pc:docMkLst>
        <pc:docMk/>
      </pc:docMkLst>
      <pc:sldChg chg="modSp">
        <pc:chgData name="Cao, Yuwei" userId="S::yuc408@ucsd.edu::d607ba23-f5a6-4b77-9e4e-ebb1f38b0d67" providerId="AD" clId="Web-{57E07403-BA35-EFE9-FBB0-273EF50606AB}" dt="2026-01-03T05:37:09.964" v="0" actId="20577"/>
        <pc:sldMkLst>
          <pc:docMk/>
          <pc:sldMk cId="0" sldId="256"/>
        </pc:sldMkLst>
        <pc:spChg chg="mod">
          <ac:chgData name="Cao, Yuwei" userId="S::yuc408@ucsd.edu::d607ba23-f5a6-4b77-9e4e-ebb1f38b0d67" providerId="AD" clId="Web-{57E07403-BA35-EFE9-FBB0-273EF50606AB}" dt="2026-01-03T05:37:09.964" v="0" actId="20577"/>
          <ac:spMkLst>
            <pc:docMk/>
            <pc:sldMk cId="0" sldId="256"/>
            <ac:spMk id="100" creationId="{00000000-0000-0000-0000-000000000000}"/>
          </ac:spMkLst>
        </pc:spChg>
      </pc:sldChg>
    </pc:docChg>
  </pc:docChgLst>
  <pc:docChgLst>
    <pc:chgData name="Popko, Noa" userId="S::nopopko@ucsd.edu::066b0e0e-1e3e-46c3-8ae3-964dfbc0382b" providerId="AD" clId="Web-{73AB4EED-E804-1B14-2724-E5637F14D014}"/>
    <pc:docChg chg="modSld">
      <pc:chgData name="Popko, Noa" userId="S::nopopko@ucsd.edu::066b0e0e-1e3e-46c3-8ae3-964dfbc0382b" providerId="AD" clId="Web-{73AB4EED-E804-1B14-2724-E5637F14D014}" dt="2026-01-06T07:53:33.337" v="3"/>
      <pc:docMkLst>
        <pc:docMk/>
      </pc:docMkLst>
      <pc:sldChg chg="mod modShow">
        <pc:chgData name="Popko, Noa" userId="S::nopopko@ucsd.edu::066b0e0e-1e3e-46c3-8ae3-964dfbc0382b" providerId="AD" clId="Web-{73AB4EED-E804-1B14-2724-E5637F14D014}" dt="2026-01-06T07:39:35.912" v="0"/>
        <pc:sldMkLst>
          <pc:docMk/>
          <pc:sldMk cId="0" sldId="345"/>
        </pc:sldMkLst>
      </pc:sldChg>
      <pc:sldChg chg="mod modShow">
        <pc:chgData name="Popko, Noa" userId="S::nopopko@ucsd.edu::066b0e0e-1e3e-46c3-8ae3-964dfbc0382b" providerId="AD" clId="Web-{73AB4EED-E804-1B14-2724-E5637F14D014}" dt="2026-01-06T07:39:38.631" v="1"/>
        <pc:sldMkLst>
          <pc:docMk/>
          <pc:sldMk cId="0" sldId="346"/>
        </pc:sldMkLst>
      </pc:sldChg>
      <pc:sldChg chg="mod modShow">
        <pc:chgData name="Popko, Noa" userId="S::nopopko@ucsd.edu::066b0e0e-1e3e-46c3-8ae3-964dfbc0382b" providerId="AD" clId="Web-{73AB4EED-E804-1B14-2724-E5637F14D014}" dt="2026-01-06T07:39:41.381" v="2"/>
        <pc:sldMkLst>
          <pc:docMk/>
          <pc:sldMk cId="0" sldId="347"/>
        </pc:sldMkLst>
      </pc:sldChg>
      <pc:sldChg chg="mod modShow">
        <pc:chgData name="Popko, Noa" userId="S::nopopko@ucsd.edu::066b0e0e-1e3e-46c3-8ae3-964dfbc0382b" providerId="AD" clId="Web-{73AB4EED-E804-1B14-2724-E5637F14D014}" dt="2026-01-06T07:53:33.337" v="3"/>
        <pc:sldMkLst>
          <pc:docMk/>
          <pc:sldMk cId="0" sldId="363"/>
        </pc:sldMkLst>
      </pc:sldChg>
    </pc:docChg>
  </pc:docChgLst>
  <pc:docChgLst>
    <pc:chgData name="Popko, Noa" userId="S::nopopko@ucsd.edu::066b0e0e-1e3e-46c3-8ae3-964dfbc0382b" providerId="AD" clId="Web-{B8275147-8B38-C34A-01A3-0BACD519EAD1}"/>
    <pc:docChg chg="modSld">
      <pc:chgData name="Popko, Noa" userId="S::nopopko@ucsd.edu::066b0e0e-1e3e-46c3-8ae3-964dfbc0382b" providerId="AD" clId="Web-{B8275147-8B38-C34A-01A3-0BACD519EAD1}" dt="2026-01-06T00:04:18.132" v="20" actId="14100"/>
      <pc:docMkLst>
        <pc:docMk/>
      </pc:docMkLst>
      <pc:sldChg chg="modSp">
        <pc:chgData name="Popko, Noa" userId="S::nopopko@ucsd.edu::066b0e0e-1e3e-46c3-8ae3-964dfbc0382b" providerId="AD" clId="Web-{B8275147-8B38-C34A-01A3-0BACD519EAD1}" dt="2026-01-06T00:04:18.132" v="20" actId="14100"/>
        <pc:sldMkLst>
          <pc:docMk/>
          <pc:sldMk cId="0" sldId="415"/>
        </pc:sldMkLst>
        <pc:spChg chg="mod">
          <ac:chgData name="Popko, Noa" userId="S::nopopko@ucsd.edu::066b0e0e-1e3e-46c3-8ae3-964dfbc0382b" providerId="AD" clId="Web-{B8275147-8B38-C34A-01A3-0BACD519EAD1}" dt="2026-01-06T00:04:18.132" v="20" actId="14100"/>
          <ac:spMkLst>
            <pc:docMk/>
            <pc:sldMk cId="0" sldId="415"/>
            <ac:spMk id="5" creationId="{DA79384C-F04C-901E-9678-20CFE48DA162}"/>
          </ac:spMkLst>
        </pc:spChg>
        <pc:spChg chg="mod">
          <ac:chgData name="Popko, Noa" userId="S::nopopko@ucsd.edu::066b0e0e-1e3e-46c3-8ae3-964dfbc0382b" providerId="AD" clId="Web-{B8275147-8B38-C34A-01A3-0BACD519EAD1}" dt="2026-01-06T00:04:15.163" v="19" actId="14100"/>
          <ac:spMkLst>
            <pc:docMk/>
            <pc:sldMk cId="0" sldId="415"/>
            <ac:spMk id="12" creationId="{5E4D27A6-614B-7632-6989-BF6C04AF796C}"/>
          </ac:spMkLst>
        </pc:spChg>
        <pc:picChg chg="mod">
          <ac:chgData name="Popko, Noa" userId="S::nopopko@ucsd.edu::066b0e0e-1e3e-46c3-8ae3-964dfbc0382b" providerId="AD" clId="Web-{B8275147-8B38-C34A-01A3-0BACD519EAD1}" dt="2026-01-05T22:16:05.441" v="18"/>
          <ac:picMkLst>
            <pc:docMk/>
            <pc:sldMk cId="0" sldId="415"/>
            <ac:picMk id="8" creationId="{35F40537-FD96-E238-CEF2-1699D10DBC2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bmj.com/content/324/7344/1018"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PJ</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c4747e44dc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c4747e44dc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a:extLst>
            <a:ext uri="{FF2B5EF4-FFF2-40B4-BE49-F238E27FC236}">
              <a16:creationId xmlns:a16="http://schemas.microsoft.com/office/drawing/2014/main" id="{6F43C05F-007D-6EF3-5473-48AA43023A00}"/>
            </a:ext>
          </a:extLst>
        </p:cNvPr>
        <p:cNvGrpSpPr/>
        <p:nvPr/>
      </p:nvGrpSpPr>
      <p:grpSpPr>
        <a:xfrm>
          <a:off x="0" y="0"/>
          <a:ext cx="0" cy="0"/>
          <a:chOff x="0" y="0"/>
          <a:chExt cx="0" cy="0"/>
        </a:xfrm>
      </p:grpSpPr>
      <p:sp>
        <p:nvSpPr>
          <p:cNvPr id="185" name="Google Shape;185;g1c4747e44dc_0_52:notes">
            <a:extLst>
              <a:ext uri="{FF2B5EF4-FFF2-40B4-BE49-F238E27FC236}">
                <a16:creationId xmlns:a16="http://schemas.microsoft.com/office/drawing/2014/main" id="{B0F756CD-1AD9-D8CF-F7F7-40A33D878B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c4747e44dc_0_52:notes">
            <a:extLst>
              <a:ext uri="{FF2B5EF4-FFF2-40B4-BE49-F238E27FC236}">
                <a16:creationId xmlns:a16="http://schemas.microsoft.com/office/drawing/2014/main" id="{BC303AA6-BB5B-70C8-F0CF-96466B44181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3554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c4747e44dc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c4747e44dc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a:extLst>
            <a:ext uri="{FF2B5EF4-FFF2-40B4-BE49-F238E27FC236}">
              <a16:creationId xmlns:a16="http://schemas.microsoft.com/office/drawing/2014/main" id="{155F1FA5-D852-CD74-C289-586FB6311270}"/>
            </a:ext>
          </a:extLst>
        </p:cNvPr>
        <p:cNvGrpSpPr/>
        <p:nvPr/>
      </p:nvGrpSpPr>
      <p:grpSpPr>
        <a:xfrm>
          <a:off x="0" y="0"/>
          <a:ext cx="0" cy="0"/>
          <a:chOff x="0" y="0"/>
          <a:chExt cx="0" cy="0"/>
        </a:xfrm>
      </p:grpSpPr>
      <p:sp>
        <p:nvSpPr>
          <p:cNvPr id="185" name="Google Shape;185;g1c4747e44dc_0_52:notes">
            <a:extLst>
              <a:ext uri="{FF2B5EF4-FFF2-40B4-BE49-F238E27FC236}">
                <a16:creationId xmlns:a16="http://schemas.microsoft.com/office/drawing/2014/main" id="{18281F44-6D64-FC09-5245-5B51754AC1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c4747e44dc_0_52:notes">
            <a:extLst>
              <a:ext uri="{FF2B5EF4-FFF2-40B4-BE49-F238E27FC236}">
                <a16:creationId xmlns:a16="http://schemas.microsoft.com/office/drawing/2014/main" id="{8C9728BA-FBB5-161A-5458-EB484D27599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89095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a:extLst>
            <a:ext uri="{FF2B5EF4-FFF2-40B4-BE49-F238E27FC236}">
              <a16:creationId xmlns:a16="http://schemas.microsoft.com/office/drawing/2014/main" id="{0FA40DAE-5364-246E-04BC-E549978D906A}"/>
            </a:ext>
          </a:extLst>
        </p:cNvPr>
        <p:cNvGrpSpPr/>
        <p:nvPr/>
      </p:nvGrpSpPr>
      <p:grpSpPr>
        <a:xfrm>
          <a:off x="0" y="0"/>
          <a:ext cx="0" cy="0"/>
          <a:chOff x="0" y="0"/>
          <a:chExt cx="0" cy="0"/>
        </a:xfrm>
      </p:grpSpPr>
      <p:sp>
        <p:nvSpPr>
          <p:cNvPr id="185" name="Google Shape;185;g1c4747e44dc_0_52:notes">
            <a:extLst>
              <a:ext uri="{FF2B5EF4-FFF2-40B4-BE49-F238E27FC236}">
                <a16:creationId xmlns:a16="http://schemas.microsoft.com/office/drawing/2014/main" id="{DE1769A0-71AB-2B5C-2CC1-182F6E5C4B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c4747e44dc_0_52:notes">
            <a:extLst>
              <a:ext uri="{FF2B5EF4-FFF2-40B4-BE49-F238E27FC236}">
                <a16:creationId xmlns:a16="http://schemas.microsoft.com/office/drawing/2014/main" id="{7BEFC1C0-4308-B6B1-2A08-016D2586307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4162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a:extLst>
            <a:ext uri="{FF2B5EF4-FFF2-40B4-BE49-F238E27FC236}">
              <a16:creationId xmlns:a16="http://schemas.microsoft.com/office/drawing/2014/main" id="{DAF9D4D0-D729-9125-A66E-44D133A9D010}"/>
            </a:ext>
          </a:extLst>
        </p:cNvPr>
        <p:cNvGrpSpPr/>
        <p:nvPr/>
      </p:nvGrpSpPr>
      <p:grpSpPr>
        <a:xfrm>
          <a:off x="0" y="0"/>
          <a:ext cx="0" cy="0"/>
          <a:chOff x="0" y="0"/>
          <a:chExt cx="0" cy="0"/>
        </a:xfrm>
      </p:grpSpPr>
      <p:sp>
        <p:nvSpPr>
          <p:cNvPr id="185" name="Google Shape;185;g1c4747e44dc_0_52:notes">
            <a:extLst>
              <a:ext uri="{FF2B5EF4-FFF2-40B4-BE49-F238E27FC236}">
                <a16:creationId xmlns:a16="http://schemas.microsoft.com/office/drawing/2014/main" id="{6E31C014-BA82-3B0D-1A8D-A2DFD0EF07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c4747e44dc_0_52:notes">
            <a:extLst>
              <a:ext uri="{FF2B5EF4-FFF2-40B4-BE49-F238E27FC236}">
                <a16:creationId xmlns:a16="http://schemas.microsoft.com/office/drawing/2014/main" id="{D743083A-A970-CEED-5468-510DBBAB225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40391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a:extLst>
            <a:ext uri="{FF2B5EF4-FFF2-40B4-BE49-F238E27FC236}">
              <a16:creationId xmlns:a16="http://schemas.microsoft.com/office/drawing/2014/main" id="{F542DA99-94CF-B6A5-E050-2E0C444F8BC5}"/>
            </a:ext>
          </a:extLst>
        </p:cNvPr>
        <p:cNvGrpSpPr/>
        <p:nvPr/>
      </p:nvGrpSpPr>
      <p:grpSpPr>
        <a:xfrm>
          <a:off x="0" y="0"/>
          <a:ext cx="0" cy="0"/>
          <a:chOff x="0" y="0"/>
          <a:chExt cx="0" cy="0"/>
        </a:xfrm>
      </p:grpSpPr>
      <p:sp>
        <p:nvSpPr>
          <p:cNvPr id="185" name="Google Shape;185;g1c4747e44dc_0_52:notes">
            <a:extLst>
              <a:ext uri="{FF2B5EF4-FFF2-40B4-BE49-F238E27FC236}">
                <a16:creationId xmlns:a16="http://schemas.microsoft.com/office/drawing/2014/main" id="{8E78B3CE-9F74-F6B4-399F-25201F559D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c4747e44dc_0_52:notes">
            <a:extLst>
              <a:ext uri="{FF2B5EF4-FFF2-40B4-BE49-F238E27FC236}">
                <a16:creationId xmlns:a16="http://schemas.microsoft.com/office/drawing/2014/main" id="{BA83AC0A-DD34-67B6-1481-355F8541D18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32771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c47fdd62e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c47fdd62e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b2fa85fb35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b2fa85fb3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aa35ea5a1c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aa35ea5a1c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cb5cccfebe_1_8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cb5cccfebe_1_8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aa35ea5a1c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aa35ea5a1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aa35ea5a1c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aa35ea5a1c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c4747e44dc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c4747e44dc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aa35ea5a1c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aa35ea5a1c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1cb5cccfebe_1_8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1cb5cccfebe_1_8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cb5cccfebe_1_8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1cb5cccfebe_1_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Just a quick outline of the plan. We'll start …</a:t>
            </a:r>
            <a:endParaRPr/>
          </a:p>
          <a:p>
            <a:pPr marL="0" lvl="0" indent="0" algn="l" rtl="0">
              <a:spcBef>
                <a:spcPts val="0"/>
              </a:spcBef>
              <a:spcAft>
                <a:spcPts val="0"/>
              </a:spcAft>
              <a:buNone/>
            </a:pPr>
            <a:endParaRPr/>
          </a:p>
          <a:p>
            <a:pPr marL="0" lvl="0" indent="0" algn="l" rtl="0">
              <a:spcBef>
                <a:spcPts val="0"/>
              </a:spcBef>
              <a:spcAft>
                <a:spcPts val="0"/>
              </a:spcAft>
              <a:buNone/>
            </a:pPr>
            <a:r>
              <a:rPr lang="en"/>
              <a:t>At that point, we’ll take a break and I’ll give you a chance to ask any questions…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a:extLst>
            <a:ext uri="{FF2B5EF4-FFF2-40B4-BE49-F238E27FC236}">
              <a16:creationId xmlns:a16="http://schemas.microsoft.com/office/drawing/2014/main" id="{F29B1E1B-3EAD-1280-E461-BDE837EE8773}"/>
            </a:ext>
          </a:extLst>
        </p:cNvPr>
        <p:cNvGrpSpPr/>
        <p:nvPr/>
      </p:nvGrpSpPr>
      <p:grpSpPr>
        <a:xfrm>
          <a:off x="0" y="0"/>
          <a:ext cx="0" cy="0"/>
          <a:chOff x="0" y="0"/>
          <a:chExt cx="0" cy="0"/>
        </a:xfrm>
      </p:grpSpPr>
      <p:sp>
        <p:nvSpPr>
          <p:cNvPr id="451" name="Google Shape;451;g1cb5cccfebe_1_877:notes">
            <a:extLst>
              <a:ext uri="{FF2B5EF4-FFF2-40B4-BE49-F238E27FC236}">
                <a16:creationId xmlns:a16="http://schemas.microsoft.com/office/drawing/2014/main" id="{2C0DE453-5CFA-4FCD-42F2-15207D4C6CE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1cb5cccfebe_1_877:notes">
            <a:extLst>
              <a:ext uri="{FF2B5EF4-FFF2-40B4-BE49-F238E27FC236}">
                <a16:creationId xmlns:a16="http://schemas.microsoft.com/office/drawing/2014/main" id="{80DD753E-16A9-F596-A9E9-5E1D90A4D39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Just a quick outline of the plan. We'll start …</a:t>
            </a:r>
            <a:endParaRPr/>
          </a:p>
          <a:p>
            <a:pPr marL="0" lvl="0" indent="0" algn="l" rtl="0">
              <a:spcBef>
                <a:spcPts val="0"/>
              </a:spcBef>
              <a:spcAft>
                <a:spcPts val="0"/>
              </a:spcAft>
              <a:buNone/>
            </a:pPr>
            <a:endParaRPr/>
          </a:p>
          <a:p>
            <a:pPr marL="0" lvl="0" indent="0" algn="l" rtl="0">
              <a:spcBef>
                <a:spcPts val="0"/>
              </a:spcBef>
              <a:spcAft>
                <a:spcPts val="0"/>
              </a:spcAft>
              <a:buNone/>
            </a:pPr>
            <a:r>
              <a:rPr lang="en"/>
              <a:t>At that point, we’ll take a break and I’ll give you a chance to ask any questions…</a:t>
            </a:r>
            <a:endParaRPr/>
          </a:p>
        </p:txBody>
      </p:sp>
    </p:spTree>
    <p:extLst>
      <p:ext uri="{BB962C8B-B14F-4D97-AF65-F5344CB8AC3E}">
        <p14:creationId xmlns:p14="http://schemas.microsoft.com/office/powerpoint/2010/main" val="1964886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a:extLst>
            <a:ext uri="{FF2B5EF4-FFF2-40B4-BE49-F238E27FC236}">
              <a16:creationId xmlns:a16="http://schemas.microsoft.com/office/drawing/2014/main" id="{CDE89584-18BE-A0B6-03CB-9CB1FCA2D5AF}"/>
            </a:ext>
          </a:extLst>
        </p:cNvPr>
        <p:cNvGrpSpPr/>
        <p:nvPr/>
      </p:nvGrpSpPr>
      <p:grpSpPr>
        <a:xfrm>
          <a:off x="0" y="0"/>
          <a:ext cx="0" cy="0"/>
          <a:chOff x="0" y="0"/>
          <a:chExt cx="0" cy="0"/>
        </a:xfrm>
      </p:grpSpPr>
      <p:sp>
        <p:nvSpPr>
          <p:cNvPr id="451" name="Google Shape;451;g1cb5cccfebe_1_877:notes">
            <a:extLst>
              <a:ext uri="{FF2B5EF4-FFF2-40B4-BE49-F238E27FC236}">
                <a16:creationId xmlns:a16="http://schemas.microsoft.com/office/drawing/2014/main" id="{C2DEEA41-8396-75BA-3D6E-2C42D06171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1cb5cccfebe_1_877:notes">
            <a:extLst>
              <a:ext uri="{FF2B5EF4-FFF2-40B4-BE49-F238E27FC236}">
                <a16:creationId xmlns:a16="http://schemas.microsoft.com/office/drawing/2014/main" id="{E695DD62-89D5-988B-3EBF-D566072E9A2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Just a quick outline of the plan. We'll start …</a:t>
            </a:r>
            <a:endParaRPr/>
          </a:p>
          <a:p>
            <a:pPr marL="0" lvl="0" indent="0" algn="l" rtl="0">
              <a:spcBef>
                <a:spcPts val="0"/>
              </a:spcBef>
              <a:spcAft>
                <a:spcPts val="0"/>
              </a:spcAft>
              <a:buNone/>
            </a:pPr>
            <a:endParaRPr/>
          </a:p>
          <a:p>
            <a:pPr marL="0" lvl="0" indent="0" algn="l" rtl="0">
              <a:spcBef>
                <a:spcPts val="0"/>
              </a:spcBef>
              <a:spcAft>
                <a:spcPts val="0"/>
              </a:spcAft>
              <a:buNone/>
            </a:pPr>
            <a:r>
              <a:rPr lang="en"/>
              <a:t>At that point, we’ll take a break and I’ll give you a chance to ask any questions…</a:t>
            </a:r>
            <a:endParaRPr/>
          </a:p>
        </p:txBody>
      </p:sp>
    </p:spTree>
    <p:extLst>
      <p:ext uri="{BB962C8B-B14F-4D97-AF65-F5344CB8AC3E}">
        <p14:creationId xmlns:p14="http://schemas.microsoft.com/office/powerpoint/2010/main" val="19217371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cb5cccfebe_1_8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cb5cccfebe_1_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start with a big question. How do you tell your computer what to do? Most of us communicate instructions to our computers using a graphical user interface (or GUI). This is just an app that has items you can click, enter text into, and interact with. For example, a browser like Google Chrome or Firefox, or any app like Slack -- or even the Windows or Mac operating systems come with a built-in GUI.</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cb5cccfebe_1_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cb5cccfebe_1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But before there were GUIs, there were </a:t>
            </a:r>
            <a:r>
              <a:rPr lang="en" b="1"/>
              <a:t>terminal</a:t>
            </a:r>
            <a:r>
              <a:rPr lang="en"/>
              <a:t>s! This is a simple box with text.</a:t>
            </a:r>
            <a:endParaRPr/>
          </a:p>
          <a:p>
            <a:pPr marL="0" lvl="0" indent="0" algn="l" rtl="0">
              <a:spcBef>
                <a:spcPts val="0"/>
              </a:spcBef>
              <a:spcAft>
                <a:spcPts val="0"/>
              </a:spcAft>
              <a:buNone/>
            </a:pPr>
            <a:endParaRPr/>
          </a:p>
          <a:p>
            <a:pPr marL="0" lvl="0" indent="0" algn="l" rtl="0">
              <a:spcBef>
                <a:spcPts val="0"/>
              </a:spcBef>
              <a:spcAft>
                <a:spcPts val="0"/>
              </a:spcAft>
              <a:buNone/>
            </a:pPr>
            <a:r>
              <a:rPr lang="en"/>
              <a:t>You can enter a command, press enter, and then the terminal will respond by outputting its own text to the screen. The terminal usually offers you the ability to do much more than is possible in a GUI, which is why we use it so often in bioinformatics.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b2fa85fb35_1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b2fa85fb35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cb5cccfebe_1_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cb5cccfebe_1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that we’ve discussed the difference between GUIs and the terminal in high level terms, let’s look at an example…</a:t>
            </a:r>
            <a:endParaRPr/>
          </a:p>
          <a:p>
            <a:pPr marL="0" lvl="0" indent="0" algn="l" rtl="0">
              <a:spcBef>
                <a:spcPts val="0"/>
              </a:spcBef>
              <a:spcAft>
                <a:spcPts val="0"/>
              </a:spcAft>
              <a:buNone/>
            </a:pPr>
            <a:endParaRPr/>
          </a:p>
          <a:p>
            <a:pPr marL="0" lvl="0" indent="0" algn="l" rtl="0">
              <a:spcBef>
                <a:spcPts val="0"/>
              </a:spcBef>
              <a:spcAft>
                <a:spcPts val="0"/>
              </a:spcAft>
              <a:buNone/>
            </a:pPr>
            <a:r>
              <a:rPr lang="en"/>
              <a:t>…well, it turns out that we can do all of the things that Finder can do right within the terminal.</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cb5cccfebe_1_8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cb5cccfebe_1_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For each of the tasks that you can imagine doing in Finder, there is a command that does the same thing within the terminal…</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…in the first section of this module, I’ll prove to you that we can replicate Finder within our terminals.</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1cb5cccfebe_1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1cb5cccfebe_1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But first, a quick note that both Mac and Windows have terminals you can use! If you're on Windows, you'll probably want to setup this thing called WSL.</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cb5cccfebe_1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1cb5cccfebe_1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won't actually be using your terminal in this class, though. Instead, we'll be using Datahub!</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If you haven’t already, please open Datahub and then click "File" &gt; "New" &gt; "Terminal"</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There is a notebook for this module available on Github but I won't be stepping through it today. If you get lost or forget something and want to revisit what we did, feel free to refer to it, though. All of the commands we run today will come from the notebook.</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cb5cccfebe_1_8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cb5cccfebe_1_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But before we start learning a bunch of commands, I want to give you a quick idea about the structure that these commands usually take…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cb5cccfebe_1_9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cb5cccfebe_1_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1cb5cccfebe_1_9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1cb5cccfebe_1_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cb5cccfebe_1_9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cb5cccfebe_1_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cb5cccfebe_1_9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1cb5cccfebe_1_9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cb5cccfebe_1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cb5cccfebe_1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10 min check-in</a:t>
            </a:r>
            <a:endParaRPr/>
          </a:p>
          <a:p>
            <a:pPr marL="0" lvl="0" indent="0" algn="l" rtl="0">
              <a:spcBef>
                <a:spcPts val="0"/>
              </a:spcBef>
              <a:spcAft>
                <a:spcPts val="0"/>
              </a:spcAft>
              <a:buNone/>
            </a:pPr>
            <a:endParaRPr/>
          </a:p>
          <a:p>
            <a:pPr marL="0" lvl="0" indent="0" algn="l" rtl="0">
              <a:spcBef>
                <a:spcPts val="0"/>
              </a:spcBef>
              <a:spcAft>
                <a:spcPts val="0"/>
              </a:spcAft>
              <a:buNone/>
            </a:pPr>
            <a:r>
              <a:rPr lang="en"/>
              <a:t>…now, let's switch over to the terminal!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b2fa85fb35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b2fa85fb35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cb5cccfebe_1_9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1cb5cccfebe_1_9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remember to mention that / corresponds to the root directory!</a:t>
            </a:r>
            <a:endParaRPr/>
          </a:p>
          <a:p>
            <a:pPr marL="0" lvl="0" indent="0" algn="l" rtl="0">
              <a:spcBef>
                <a:spcPts val="0"/>
              </a:spcBef>
              <a:spcAft>
                <a:spcPts val="0"/>
              </a:spcAft>
              <a:buNone/>
            </a:pPr>
            <a:endParaRPr/>
          </a:p>
          <a:p>
            <a:pPr marL="0" lvl="0" indent="0" algn="l" rtl="0">
              <a:spcBef>
                <a:spcPts val="0"/>
              </a:spcBef>
              <a:spcAft>
                <a:spcPts val="0"/>
              </a:spcAft>
              <a:buNone/>
            </a:pPr>
            <a:r>
              <a:rPr lang="en"/>
              <a:t>the terminal always starts up in </a:t>
            </a:r>
            <a:r>
              <a:rPr lang="en" i="1"/>
              <a:t>the home directory</a:t>
            </a:r>
            <a:endParaRPr/>
          </a:p>
          <a:p>
            <a:pPr marL="0" lvl="0" indent="0" algn="l" rtl="0">
              <a:spcBef>
                <a:spcPts val="0"/>
              </a:spcBef>
              <a:spcAft>
                <a:spcPts val="0"/>
              </a:spcAft>
              <a:buNone/>
            </a:pPr>
            <a:r>
              <a:rPr lang="en"/>
              <a:t>this is also sometimes referred to by a single backtick or tilde</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1cb5cccfebe_1_9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1cb5cccfebe_1_9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1cb5cccfebe_1_9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1cb5cccfebe_1_9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1cb5cccfebe_1_10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1cb5cccfebe_1_10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1cb5cccfebe_1_10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1cb5cccfebe_1_10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1cb5cccfebe_1_1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1cb5cccfebe_1_1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1cb5cccfebe_1_10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1cb5cccfebe_1_10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Globbing</a:t>
            </a:r>
            <a:r>
              <a:rPr lang="en-US"/>
              <a:t> is the operation that expands a wildcard pattern into the list of pathnames matching the pattern. </a:t>
            </a:r>
          </a:p>
          <a:p>
            <a:pPr marL="0" lvl="0" indent="0" algn="l" rtl="0">
              <a:spcBef>
                <a:spcPts val="0"/>
              </a:spcBef>
              <a:spcAft>
                <a:spcPts val="0"/>
              </a:spcAft>
              <a:buNone/>
            </a:pPr>
            <a:r>
              <a:rPr lang="en-US"/>
              <a:t>Matching is defined by: </a:t>
            </a:r>
          </a:p>
          <a:p>
            <a:pPr marL="0" lvl="0" indent="0" algn="l" rtl="0">
              <a:spcBef>
                <a:spcPts val="0"/>
              </a:spcBef>
              <a:spcAft>
                <a:spcPts val="0"/>
              </a:spcAft>
              <a:buNone/>
            </a:pPr>
            <a:r>
              <a:rPr lang="en-US"/>
              <a:t>A '?' (not between brackets) matches any single character. </a:t>
            </a:r>
          </a:p>
          <a:p>
            <a:pPr marL="0" lvl="0" indent="0" algn="l" rtl="0">
              <a:spcBef>
                <a:spcPts val="0"/>
              </a:spcBef>
              <a:spcAft>
                <a:spcPts val="0"/>
              </a:spcAft>
              <a:buNone/>
            </a:pPr>
            <a:r>
              <a:rPr lang="en-US"/>
              <a:t>A '*' (not between brackets) matches any string, including the empty string.</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1cb5cccfebe_1_1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1cb5cccfebe_1_1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cb5cccfebe_1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1cb5cccfebe_1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The terminal has a way of remembering all of the commands that you’ve been typing! You can cycle through…</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1cb5cccfebe_1_1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1cb5cccfebe_1_1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c4747e44dc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c4747e44d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Bio for biology, informatics for computer science</a:t>
            </a:r>
            <a:endParaRPr/>
          </a:p>
          <a:p>
            <a:pPr marL="457200" lvl="0" indent="-298450" algn="l" rtl="0">
              <a:spcBef>
                <a:spcPts val="0"/>
              </a:spcBef>
              <a:spcAft>
                <a:spcPts val="0"/>
              </a:spcAft>
              <a:buSzPts val="1100"/>
              <a:buChar char="●"/>
            </a:pPr>
            <a:r>
              <a:rPr lang="en"/>
              <a:t>New integrative, multidisciplinary field to use computational tools to analyze biological data</a:t>
            </a:r>
            <a:endParaRPr/>
          </a:p>
          <a:p>
            <a:pPr marL="457200" lvl="0" indent="-298450" algn="l" rtl="0">
              <a:spcBef>
                <a:spcPts val="0"/>
              </a:spcBef>
              <a:spcAft>
                <a:spcPts val="0"/>
              </a:spcAft>
              <a:buSzPts val="1100"/>
              <a:buChar char="●"/>
            </a:pPr>
            <a:r>
              <a:rPr lang="en"/>
              <a:t>When you think of scientist, you might imagine a person in a white lab coat examining cells under a microscope, but most bioinformaticians are actually at their laptop</a:t>
            </a:r>
            <a:endParaRPr/>
          </a:p>
          <a:p>
            <a:pPr marL="0" lvl="0" indent="0" algn="l" rtl="0">
              <a:spcBef>
                <a:spcPts val="0"/>
              </a:spcBef>
              <a:spcAft>
                <a:spcPts val="0"/>
              </a:spcAft>
              <a:buNone/>
            </a:pPr>
            <a:endParaRPr/>
          </a:p>
          <a:p>
            <a:pPr marL="0" lvl="0" indent="0" algn="l" rtl="0">
              <a:spcBef>
                <a:spcPts val="0"/>
              </a:spcBef>
              <a:spcAft>
                <a:spcPts val="0"/>
              </a:spcAft>
              <a:buNone/>
            </a:pPr>
            <a:r>
              <a:rPr lang="en"/>
              <a:t>Source: </a:t>
            </a:r>
            <a:r>
              <a:rPr lang="en" u="sng">
                <a:solidFill>
                  <a:schemeClr val="hlink"/>
                </a:solidFill>
                <a:hlinkClick r:id="rId3"/>
              </a:rPr>
              <a:t>https://www.bmj.com/content/324/7344/1018</a:t>
            </a:r>
            <a:r>
              <a:rPr lang="en"/>
              <a:t>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cb5cccfebe_1_1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cb5cccfebe_1_1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1cb5cccfebe_1_10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1cb5cccfebe_1_10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1cb5cccfebe_1_10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1cb5cccfebe_1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cb5cccfebe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1cb5cccfebe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first part of the synopsis tells us that we can have zero or more options and the second part tells us…</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1cb5cccfebe_1_1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1cb5cccfebe_1_1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1cb5cccfebe_1_1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1cb5cccfebe_1_1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1cb5cccfebe_1_1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1cb5cccfebe_1_1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1cb5cccfebe_1_1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1cb5cccfebe_1_1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1cb5cccfebe_1_1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1cb5cccfebe_1_1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1cb5cccfebe_1_1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1cb5cccfebe_1_1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b0686e640d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b0686e640d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Diverse backgrounds</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1cb5cccfebe_1_1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1cb5cccfebe_1_1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a:extLst>
            <a:ext uri="{FF2B5EF4-FFF2-40B4-BE49-F238E27FC236}">
              <a16:creationId xmlns:a16="http://schemas.microsoft.com/office/drawing/2014/main" id="{B4C55FE7-D331-BC5B-3563-84F028DE4111}"/>
            </a:ext>
          </a:extLst>
        </p:cNvPr>
        <p:cNvGrpSpPr/>
        <p:nvPr/>
      </p:nvGrpSpPr>
      <p:grpSpPr>
        <a:xfrm>
          <a:off x="0" y="0"/>
          <a:ext cx="0" cy="0"/>
          <a:chOff x="0" y="0"/>
          <a:chExt cx="0" cy="0"/>
        </a:xfrm>
      </p:grpSpPr>
      <p:sp>
        <p:nvSpPr>
          <p:cNvPr id="451" name="Google Shape;451;g1cb5cccfebe_1_877:notes">
            <a:extLst>
              <a:ext uri="{FF2B5EF4-FFF2-40B4-BE49-F238E27FC236}">
                <a16:creationId xmlns:a16="http://schemas.microsoft.com/office/drawing/2014/main" id="{238C5547-CBEF-45CE-9FE8-E5640451AD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1cb5cccfebe_1_877:notes">
            <a:extLst>
              <a:ext uri="{FF2B5EF4-FFF2-40B4-BE49-F238E27FC236}">
                <a16:creationId xmlns:a16="http://schemas.microsoft.com/office/drawing/2014/main" id="{3DFE7E10-6B2E-ED36-9B30-84D816ED08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Just a quick outline of the plan. We'll start …</a:t>
            </a:r>
            <a:endParaRPr/>
          </a:p>
          <a:p>
            <a:pPr marL="0" lvl="0" indent="0" algn="l" rtl="0">
              <a:spcBef>
                <a:spcPts val="0"/>
              </a:spcBef>
              <a:spcAft>
                <a:spcPts val="0"/>
              </a:spcAft>
              <a:buNone/>
            </a:pPr>
            <a:endParaRPr/>
          </a:p>
          <a:p>
            <a:pPr marL="0" lvl="0" indent="0" algn="l" rtl="0">
              <a:spcBef>
                <a:spcPts val="0"/>
              </a:spcBef>
              <a:spcAft>
                <a:spcPts val="0"/>
              </a:spcAft>
              <a:buNone/>
            </a:pPr>
            <a:r>
              <a:rPr lang="en"/>
              <a:t>At that point, we’ll take a break and I’ll give you a chance to ask any questions…</a:t>
            </a:r>
            <a:endParaRPr/>
          </a:p>
        </p:txBody>
      </p:sp>
    </p:spTree>
    <p:extLst>
      <p:ext uri="{BB962C8B-B14F-4D97-AF65-F5344CB8AC3E}">
        <p14:creationId xmlns:p14="http://schemas.microsoft.com/office/powerpoint/2010/main" val="4952760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1cb5cccfebe_1_1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1cb5cccfebe_1_1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1cb5cccfebe_1_1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1cb5cccfebe_1_1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Every program has a standard input, a standard output, and a standard error</a:t>
            </a:r>
            <a:endParaRPr/>
          </a:p>
          <a:p>
            <a:pPr marL="0" lvl="0" indent="0" algn="l" rtl="0">
              <a:spcBef>
                <a:spcPts val="0"/>
              </a:spcBef>
              <a:spcAft>
                <a:spcPts val="0"/>
              </a:spcAft>
              <a:buNone/>
            </a:pPr>
            <a:endParaRPr/>
          </a:p>
          <a:p>
            <a:pPr marL="0" lvl="0" indent="0" algn="l" rtl="0">
              <a:spcBef>
                <a:spcPts val="0"/>
              </a:spcBef>
              <a:spcAft>
                <a:spcPts val="0"/>
              </a:spcAft>
              <a:buNone/>
            </a:pPr>
            <a:r>
              <a:rPr lang="en"/>
              <a:t>When you execute a program, it will write</a:t>
            </a:r>
            <a:endParaRPr/>
          </a:p>
          <a:p>
            <a:pPr marL="0" lvl="0" indent="0" algn="l" rtl="0">
              <a:spcBef>
                <a:spcPts val="0"/>
              </a:spcBef>
              <a:spcAft>
                <a:spcPts val="0"/>
              </a:spcAft>
              <a:buNone/>
            </a:pPr>
            <a:r>
              <a:rPr lang="en"/>
              <a:t>any output that it has to its standard output and</a:t>
            </a:r>
            <a:endParaRPr/>
          </a:p>
          <a:p>
            <a:pPr marL="0" lvl="0" indent="0" algn="l" rtl="0">
              <a:spcBef>
                <a:spcPts val="0"/>
              </a:spcBef>
              <a:spcAft>
                <a:spcPts val="0"/>
              </a:spcAft>
              <a:buNone/>
            </a:pPr>
            <a:r>
              <a:rPr lang="en"/>
              <a:t>any error messages to its standard error</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1cb5cccfebe_1_1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1cb5cccfebe_1_1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normally most commands will not read from standard input unless explicitly requested</a:t>
            </a:r>
            <a:endParaRPr/>
          </a:p>
          <a:p>
            <a:pPr marL="0" lvl="0" indent="0" algn="l" rtl="0">
              <a:spcBef>
                <a:spcPts val="0"/>
              </a:spcBef>
              <a:spcAft>
                <a:spcPts val="0"/>
              </a:spcAft>
              <a:buNone/>
            </a:pPr>
            <a:r>
              <a:rPr lang="en"/>
              <a:t>And both standard output and standard error are connected to your terminal, which is why you’re able to see them</a:t>
            </a: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But it is also possible to redirect any of these two and from a file</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1cb5cccfebe_1_1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1cb5cccfebe_1_1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1cb5cccfebe_1_1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1cb5cccfebe_1_1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1cb5cccfebe_1_1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 name="Google Shape;919;g1cb5cccfebe_1_1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cb5cccfebe_1_1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cb5cccfebe_1_1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1cb5cccfebe_1_1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1cb5cccfebe_1_1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b0686e640d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b0686e640d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Overall goals of this class: broad overview of a variety of genetics based bioinformatics applications, getting exposure to basic tools for data analysis from experts, give you the foundational skills to analyze whatever data you may have</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1cb5cccfebe_1_1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7" name="Google Shape;997;g1cb5cccfebe_1_1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1cb5cccfebe_1_1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1cb5cccfebe_1_1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1cb5cccfebe_1_1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1cb5cccfebe_1_1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g1cb5cccfebe_1_1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0" name="Google Shape;1030;g1cb5cccfebe_1_1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1cb5cccfebe_1_1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1cb5cccfebe_1_1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1cb5cccfebe_1_1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1cb5cccfebe_1_1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1cb5cccfebe_1_1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9" name="Google Shape;1059;g1cb5cccfebe_1_1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1cb5cccfebe_1_1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1cb5cccfebe_1_1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a:solidFill>
                  <a:schemeClr val="dk1"/>
                </a:solidFill>
                <a:highlight>
                  <a:srgbClr val="FFFFFF"/>
                </a:highlight>
              </a:rPr>
              <a:t>You can use </a:t>
            </a:r>
            <a:r>
              <a:rPr lang="en-US" sz="1100">
                <a:solidFill>
                  <a:schemeClr val="dk1"/>
                </a:solidFill>
              </a:rPr>
              <a:t>less</a:t>
            </a:r>
            <a:r>
              <a:rPr lang="en-US" sz="1100">
                <a:solidFill>
                  <a:schemeClr val="dk1"/>
                </a:solidFill>
                <a:highlight>
                  <a:srgbClr val="FFFFFF"/>
                </a:highlight>
              </a:rPr>
              <a:t> to view large files one page at a time. This proves to be incredibly useful in bioinformatics, where most files are very, very large.</a:t>
            </a:r>
          </a:p>
          <a:p>
            <a:pPr marL="0" lvl="0" indent="0" algn="l" rtl="0">
              <a:spcBef>
                <a:spcPts val="0"/>
              </a:spcBef>
              <a:spcAft>
                <a:spcPts val="0"/>
              </a:spcAft>
              <a:buNone/>
            </a:pPr>
            <a:endParaRPr lang="en-US" sz="1100">
              <a:solidFill>
                <a:schemeClr val="dk1"/>
              </a:solidFill>
              <a:highlight>
                <a:srgbClr val="FFFFFF"/>
              </a:highligh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a:t>also mention how it will only load files into memory once requested</a:t>
            </a:r>
            <a:endParaRPr lang="en-US" sz="1100">
              <a:solidFill>
                <a:schemeClr val="dk1"/>
              </a:solidFill>
              <a:highlight>
                <a:srgbClr val="FFFFFF"/>
              </a:highlight>
            </a:endParaRPr>
          </a:p>
          <a:p>
            <a:pPr marL="0" lvl="0" indent="0" algn="l" rtl="0">
              <a:spcBef>
                <a:spcPts val="0"/>
              </a:spcBef>
              <a:spcAft>
                <a:spcPts val="0"/>
              </a:spcAft>
              <a:buNone/>
            </a:pPr>
            <a:endParaRPr lang="en-US" sz="1100">
              <a:solidFill>
                <a:schemeClr val="dk1"/>
              </a:solidFill>
              <a:highlight>
                <a:srgbClr val="FFFFFF"/>
              </a:highlight>
            </a:endParaRPr>
          </a:p>
          <a:p>
            <a:pPr marL="0" lvl="0" indent="0" algn="l" rtl="0">
              <a:spcBef>
                <a:spcPts val="0"/>
              </a:spcBef>
              <a:spcAft>
                <a:spcPts val="0"/>
              </a:spcAft>
              <a:buNone/>
            </a:pPr>
            <a:r>
              <a:rPr lang="en-US" sz="1100">
                <a:solidFill>
                  <a:schemeClr val="dk1"/>
                </a:solidFill>
                <a:highlight>
                  <a:srgbClr val="FFFFFF"/>
                </a:highlight>
              </a:rPr>
              <a:t>…</a:t>
            </a:r>
            <a:r>
              <a:rPr lang="en-US">
                <a:solidFill>
                  <a:schemeClr val="dk1"/>
                </a:solidFill>
              </a:rPr>
              <a:t>you can also search for text within less</a:t>
            </a:r>
            <a:endParaRPr lang="en-US" sz="1100">
              <a:solidFill>
                <a:schemeClr val="dk1"/>
              </a:solidFill>
              <a:highlight>
                <a:srgbClr val="FFFFFF"/>
              </a:highlight>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g1cb5cccfebe_1_1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8" name="Google Shape;1098;g1cb5cccfebe_1_1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g1cb5cccfebe_1_1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5" name="Google Shape;1105;g1cb5cccfebe_1_1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c4747e44dc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c4747e44d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a:extLst>
            <a:ext uri="{FF2B5EF4-FFF2-40B4-BE49-F238E27FC236}">
              <a16:creationId xmlns:a16="http://schemas.microsoft.com/office/drawing/2014/main" id="{30D75CA9-F0AD-E0C9-D569-8393CC1058AA}"/>
            </a:ext>
          </a:extLst>
        </p:cNvPr>
        <p:cNvGrpSpPr/>
        <p:nvPr/>
      </p:nvGrpSpPr>
      <p:grpSpPr>
        <a:xfrm>
          <a:off x="0" y="0"/>
          <a:ext cx="0" cy="0"/>
          <a:chOff x="0" y="0"/>
          <a:chExt cx="0" cy="0"/>
        </a:xfrm>
      </p:grpSpPr>
      <p:sp>
        <p:nvSpPr>
          <p:cNvPr id="451" name="Google Shape;451;g1cb5cccfebe_1_877:notes">
            <a:extLst>
              <a:ext uri="{FF2B5EF4-FFF2-40B4-BE49-F238E27FC236}">
                <a16:creationId xmlns:a16="http://schemas.microsoft.com/office/drawing/2014/main" id="{AB5D1969-67C4-D9BC-AECD-D2A06835E0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1cb5cccfebe_1_877:notes">
            <a:extLst>
              <a:ext uri="{FF2B5EF4-FFF2-40B4-BE49-F238E27FC236}">
                <a16:creationId xmlns:a16="http://schemas.microsoft.com/office/drawing/2014/main" id="{27605046-9742-532B-4EFC-F1F888B8F4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Just a quick outline of the plan. We'll start …</a:t>
            </a:r>
            <a:endParaRPr/>
          </a:p>
          <a:p>
            <a:pPr marL="0" lvl="0" indent="0" algn="l" rtl="0">
              <a:spcBef>
                <a:spcPts val="0"/>
              </a:spcBef>
              <a:spcAft>
                <a:spcPts val="0"/>
              </a:spcAft>
              <a:buNone/>
            </a:pPr>
            <a:endParaRPr/>
          </a:p>
          <a:p>
            <a:pPr marL="0" lvl="0" indent="0" algn="l" rtl="0">
              <a:spcBef>
                <a:spcPts val="0"/>
              </a:spcBef>
              <a:spcAft>
                <a:spcPts val="0"/>
              </a:spcAft>
              <a:buNone/>
            </a:pPr>
            <a:r>
              <a:rPr lang="en"/>
              <a:t>At that point, we’ll take a break and I’ll give you a chance to ask any questions…</a:t>
            </a:r>
            <a:endParaRPr/>
          </a:p>
        </p:txBody>
      </p:sp>
    </p:spTree>
    <p:extLst>
      <p:ext uri="{BB962C8B-B14F-4D97-AF65-F5344CB8AC3E}">
        <p14:creationId xmlns:p14="http://schemas.microsoft.com/office/powerpoint/2010/main" val="370995572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g1cb5cccfebe_1_1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2" name="Google Shape;1132;g1cb5cccfebe_1_1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also ways to kill a backgrounded job or bring it back to the foreground, but we don't have time to go over that</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1cb5cccfebe_1_1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1cb5cccfebe_1_1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1cb5cccfebe_1_1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1cb5cccfebe_1_1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1cb5cccfebe_1_1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1cb5cccfebe_1_1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9"/>
        <p:cNvGrpSpPr/>
        <p:nvPr/>
      </p:nvGrpSpPr>
      <p:grpSpPr>
        <a:xfrm>
          <a:off x="0" y="0"/>
          <a:ext cx="0" cy="0"/>
          <a:chOff x="0" y="0"/>
          <a:chExt cx="0" cy="0"/>
        </a:xfrm>
      </p:grpSpPr>
      <p:sp>
        <p:nvSpPr>
          <p:cNvPr id="1180" name="Google Shape;1180;g1cb5cccfebe_1_1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1" name="Google Shape;1181;g1cb5cccfebe_1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g1cb5cccfebe_1_1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8" name="Google Shape;1208;g1cb5cccfebe_1_15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g1cb5cccfebe_1_1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8" name="Google Shape;1218;g1cb5cccfebe_1_1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first line of every script is called a shebang. It denotes which application to use when executing the script. In this case, the script is written in bash so we use the bash command but it could be anything, even python.</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8"/>
        <p:cNvGrpSpPr/>
        <p:nvPr/>
      </p:nvGrpSpPr>
      <p:grpSpPr>
        <a:xfrm>
          <a:off x="0" y="0"/>
          <a:ext cx="0" cy="0"/>
          <a:chOff x="0" y="0"/>
          <a:chExt cx="0" cy="0"/>
        </a:xfrm>
      </p:grpSpPr>
      <p:sp>
        <p:nvSpPr>
          <p:cNvPr id="1229" name="Google Shape;1229;g1cb5cccfebe_1_1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0" name="Google Shape;1230;g1cb5cccfebe_1_1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1cb5cccfebe_1_1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2" name="Google Shape;1252;g1cb5cccfebe_1_1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b2fa85fb35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b2fa85fb35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g1cb5cccfebe_1_1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2" name="Google Shape;1262;g1cb5cccfebe_1_1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
        <p:cNvGrpSpPr/>
        <p:nvPr/>
      </p:nvGrpSpPr>
      <p:grpSpPr>
        <a:xfrm>
          <a:off x="0" y="0"/>
          <a:ext cx="0" cy="0"/>
          <a:chOff x="0" y="0"/>
          <a:chExt cx="0" cy="0"/>
        </a:xfrm>
      </p:grpSpPr>
      <p:sp>
        <p:nvSpPr>
          <p:cNvPr id="1267" name="Google Shape;1267;g1cb5cccfebe_1_1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8" name="Google Shape;1268;g1cb5cccfebe_1_1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42762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545803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827722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4" r:id="rId5"/>
    <p:sldLayoutId id="2147483655" r:id="rId6"/>
    <p:sldLayoutId id="2147483657" r:id="rId7"/>
    <p:sldLayoutId id="2147483658" r:id="rId8"/>
    <p:sldLayoutId id="2147483672" r:id="rId9"/>
    <p:sldLayoutId id="2147483673" r:id="rId10"/>
    <p:sldLayoutId id="214748367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8" Type="http://schemas.openxmlformats.org/officeDocument/2006/relationships/hyperlink" Target="https://www.codecademy.com/learn/learn-python-3" TargetMode="External"/><Relationship Id="rId3" Type="http://schemas.openxmlformats.org/officeDocument/2006/relationships/hyperlink" Target="https://github.com/biom262/bnfo262-2024" TargetMode="External"/><Relationship Id="rId7" Type="http://schemas.openxmlformats.org/officeDocument/2006/relationships/hyperlink" Target="https://www.oreilly.com/library/view/head-first-python/9781491919521/" TargetMode="External"/><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hyperlink" Target="https://wesmckinney.com/book/" TargetMode="External"/><Relationship Id="rId5" Type="http://schemas.openxmlformats.org/officeDocument/2006/relationships/hyperlink" Target="https://ehmatthes.github.io/pcc_2e/regular_index/" TargetMode="External"/><Relationship Id="rId4" Type="http://schemas.openxmlformats.org/officeDocument/2006/relationships/hyperlink" Target="https://r4ds.had.co.nz/"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hyperlink" Target="https://www.gradescope.com/courses/1205361" TargetMode="External"/><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realpython.com/jupyter-notebook-introduction/"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datahub.ucsd.edu/"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hyperlink" Target="mailto:agoren@ucsd.edu" TargetMode="External"/><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1.png"/><Relationship Id="rId4" Type="http://schemas.openxmlformats.org/officeDocument/2006/relationships/hyperlink" Target="http://goren-lab.github.io/"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14.xml"/><Relationship Id="rId5" Type="http://schemas.openxmlformats.org/officeDocument/2006/relationships/hyperlink" Target="https://docs.microsoft.com/en-us/windows/wsl/setup/environment" TargetMode="Externa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hyperlink" Target="https://pubs.opengroup.org/onlinepubs/9699919799/xrat/V4_xbd_chap12.html#tag_21_12" TargetMode="External"/><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hyperlink" Target="mailto:jjauregu@ucsd.edu" TargetMode="External"/><Relationship Id="rId3" Type="http://schemas.openxmlformats.org/officeDocument/2006/relationships/hyperlink" Target="mailto:nopopko@ucsd.edu" TargetMode="External"/><Relationship Id="rId7" Type="http://schemas.openxmlformats.org/officeDocument/2006/relationships/hyperlink" Target="mailto:dtv004@ucsd.edu" TargetMode="External"/><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3.jpeg"/><Relationship Id="rId5" Type="http://schemas.openxmlformats.org/officeDocument/2006/relationships/image" Target="../media/image2.jpeg"/><Relationship Id="rId10" Type="http://schemas.openxmlformats.org/officeDocument/2006/relationships/image" Target="../media/image5.jpeg"/><Relationship Id="rId4" Type="http://schemas.openxmlformats.org/officeDocument/2006/relationships/hyperlink" Target="mailto:crb003@ucsd.edu" TargetMode="External"/><Relationship Id="rId9"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14.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7.xml"/><Relationship Id="rId1" Type="http://schemas.openxmlformats.org/officeDocument/2006/relationships/slideLayout" Target="../slideLayouts/slideLayout1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hyperlink" Target="https://www.openvim.com/" TargetMode="External"/><Relationship Id="rId2" Type="http://schemas.openxmlformats.org/officeDocument/2006/relationships/notesSlide" Target="../notesSlides/notesSlide76.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3" Type="http://schemas.openxmlformats.org/officeDocument/2006/relationships/hyperlink" Target="https://www.gnu.org/software/bash/manual/bash.html" TargetMode="External"/><Relationship Id="rId2" Type="http://schemas.openxmlformats.org/officeDocument/2006/relationships/notesSlide" Target="../notesSlides/notesSlide90.xml"/><Relationship Id="rId1" Type="http://schemas.openxmlformats.org/officeDocument/2006/relationships/slideLayout" Target="../slideLayouts/slideLayout14.xml"/><Relationship Id="rId5" Type="http://schemas.openxmlformats.org/officeDocument/2006/relationships/hyperlink" Target="https://explainshell.com/" TargetMode="External"/><Relationship Id="rId4" Type="http://schemas.openxmlformats.org/officeDocument/2006/relationships/hyperlink" Target="https://missing.csail.mit.edu/"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1.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871900" y="590204"/>
            <a:ext cx="7545300" cy="334994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rgbClr val="000000"/>
                </a:solidFill>
                <a:latin typeface="Raleway"/>
                <a:ea typeface="Raleway"/>
                <a:cs typeface="Raleway"/>
                <a:sym typeface="Raleway"/>
              </a:rPr>
              <a:t>BNFO262: Quantitative Methods in Genetics and Genomics</a:t>
            </a:r>
            <a:endParaRPr b="1">
              <a:solidFill>
                <a:srgbClr val="000000"/>
              </a:solidFill>
              <a:latin typeface="Raleway"/>
              <a:ea typeface="Raleway"/>
              <a:cs typeface="Raleway"/>
              <a:sym typeface="Raleway"/>
            </a:endParaRPr>
          </a:p>
          <a:p>
            <a:pPr marL="0" lvl="0" indent="0" algn="ctr" rtl="0">
              <a:spcBef>
                <a:spcPts val="0"/>
              </a:spcBef>
              <a:spcAft>
                <a:spcPts val="0"/>
              </a:spcAft>
              <a:buNone/>
            </a:pPr>
            <a:endParaRPr b="1">
              <a:solidFill>
                <a:srgbClr val="000000"/>
              </a:solidFill>
              <a:latin typeface="Raleway"/>
              <a:ea typeface="Raleway"/>
              <a:cs typeface="Raleway"/>
              <a:sym typeface="Raleway"/>
            </a:endParaRPr>
          </a:p>
        </p:txBody>
      </p:sp>
      <p:sp>
        <p:nvSpPr>
          <p:cNvPr id="100" name="Google Shape;100;p25"/>
          <p:cNvSpPr txBox="1">
            <a:spLocks noGrp="1"/>
          </p:cNvSpPr>
          <p:nvPr>
            <p:ph type="subTitle" idx="1"/>
          </p:nvPr>
        </p:nvSpPr>
        <p:spPr>
          <a:xfrm>
            <a:off x="1445475" y="3519925"/>
            <a:ext cx="6089700" cy="792600"/>
          </a:xfrm>
          <a:prstGeom prst="rect">
            <a:avLst/>
          </a:prstGeom>
        </p:spPr>
        <p:txBody>
          <a:bodyPr spcFirstLastPara="1" wrap="square" lIns="91425" tIns="91425" rIns="91425" bIns="91425" anchor="t" anchorCtr="0">
            <a:noAutofit/>
          </a:bodyPr>
          <a:lstStyle/>
          <a:p>
            <a:pPr marL="0" indent="0"/>
            <a:r>
              <a:rPr lang="en">
                <a:solidFill>
                  <a:srgbClr val="000000"/>
                </a:solidFill>
                <a:latin typeface="Raleway"/>
                <a:ea typeface="Raleway"/>
                <a:cs typeface="Raleway"/>
                <a:sym typeface="Raleway"/>
              </a:rPr>
              <a:t> Module 1 Day 1 - 01/06/25</a:t>
            </a:r>
            <a:endParaRPr>
              <a:solidFill>
                <a:srgbClr val="000000"/>
              </a:solidFill>
              <a:latin typeface="Raleway"/>
              <a:ea typeface="Raleway"/>
              <a:cs typeface="Raleway"/>
              <a:sym typeface="Raleway"/>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5"/>
          <p:cNvSpPr txBox="1"/>
          <p:nvPr/>
        </p:nvSpPr>
        <p:spPr>
          <a:xfrm>
            <a:off x="311691" y="961300"/>
            <a:ext cx="8520600" cy="460200"/>
          </a:xfrm>
          <a:prstGeom prst="rect">
            <a:avLst/>
          </a:prstGeom>
          <a:noFill/>
          <a:ln>
            <a:noFill/>
          </a:ln>
        </p:spPr>
        <p:txBody>
          <a:bodyPr spcFirstLastPara="1" wrap="square" lIns="91425" tIns="91425" rIns="91425" bIns="91425" anchor="t" anchorCtr="0">
            <a:noAutofit/>
          </a:bodyPr>
          <a:lstStyle/>
          <a:p>
            <a:pPr lvl="0"/>
            <a:r>
              <a:rPr lang="en-US" sz="1600" u="sng">
                <a:solidFill>
                  <a:schemeClr val="hlink"/>
                </a:solidFill>
              </a:rPr>
              <a:t>https://</a:t>
            </a:r>
            <a:r>
              <a:rPr lang="en-US" sz="1600" u="sng" err="1">
                <a:solidFill>
                  <a:schemeClr val="hlink"/>
                </a:solidFill>
              </a:rPr>
              <a:t>github.com</a:t>
            </a:r>
            <a:r>
              <a:rPr lang="en-US" sz="1600" u="sng">
                <a:solidFill>
                  <a:schemeClr val="hlink"/>
                </a:solidFill>
              </a:rPr>
              <a:t>/biom262/bnfo262-2026/blob/main/BNFO262-Syllabus-2026.md</a:t>
            </a:r>
            <a:endParaRPr sz="1600"/>
          </a:p>
        </p:txBody>
      </p:sp>
      <p:sp>
        <p:nvSpPr>
          <p:cNvPr id="182" name="Google Shape;182;p35"/>
          <p:cNvSpPr txBox="1">
            <a:spLocks noGrp="1"/>
          </p:cNvSpPr>
          <p:nvPr>
            <p:ph type="title" idx="4294967295"/>
          </p:nvPr>
        </p:nvSpPr>
        <p:spPr>
          <a:xfrm>
            <a:off x="311700" y="388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aleway"/>
                <a:ea typeface="Raleway"/>
                <a:cs typeface="Raleway"/>
                <a:sym typeface="Raleway"/>
              </a:rPr>
              <a:t>Course Syllabus on GitHub</a:t>
            </a:r>
            <a:endParaRPr b="1">
              <a:latin typeface="Raleway"/>
              <a:ea typeface="Raleway"/>
              <a:cs typeface="Raleway"/>
              <a:sym typeface="Raleway"/>
            </a:endParaRPr>
          </a:p>
        </p:txBody>
      </p:sp>
      <p:pic>
        <p:nvPicPr>
          <p:cNvPr id="2" name="Picture 1">
            <a:extLst>
              <a:ext uri="{FF2B5EF4-FFF2-40B4-BE49-F238E27FC236}">
                <a16:creationId xmlns:a16="http://schemas.microsoft.com/office/drawing/2014/main" id="{6E4B415C-50B7-8E4F-DB0C-3EAB2B1C7DCA}"/>
              </a:ext>
            </a:extLst>
          </p:cNvPr>
          <p:cNvPicPr>
            <a:picLocks noChangeAspect="1"/>
          </p:cNvPicPr>
          <p:nvPr/>
        </p:nvPicPr>
        <p:blipFill>
          <a:blip r:embed="rId3"/>
          <a:stretch>
            <a:fillRect/>
          </a:stretch>
        </p:blipFill>
        <p:spPr>
          <a:xfrm>
            <a:off x="685791" y="1534000"/>
            <a:ext cx="7772400" cy="286711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
          <a:extLst>
            <a:ext uri="{FF2B5EF4-FFF2-40B4-BE49-F238E27FC236}">
              <a16:creationId xmlns:a16="http://schemas.microsoft.com/office/drawing/2014/main" id="{D95DDCD6-706E-5352-12D2-882EAF329928}"/>
            </a:ext>
          </a:extLst>
        </p:cNvPr>
        <p:cNvGrpSpPr/>
        <p:nvPr/>
      </p:nvGrpSpPr>
      <p:grpSpPr>
        <a:xfrm>
          <a:off x="0" y="0"/>
          <a:ext cx="0" cy="0"/>
          <a:chOff x="0" y="0"/>
          <a:chExt cx="0" cy="0"/>
        </a:xfrm>
      </p:grpSpPr>
      <p:sp>
        <p:nvSpPr>
          <p:cNvPr id="189" name="Google Shape;189;p36">
            <a:extLst>
              <a:ext uri="{FF2B5EF4-FFF2-40B4-BE49-F238E27FC236}">
                <a16:creationId xmlns:a16="http://schemas.microsoft.com/office/drawing/2014/main" id="{28A15ACB-E652-3667-F2CD-5C0DC101863E}"/>
              </a:ext>
            </a:extLst>
          </p:cNvPr>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aleway"/>
                <a:ea typeface="Raleway"/>
                <a:cs typeface="Raleway"/>
                <a:sym typeface="Raleway"/>
              </a:rPr>
              <a:t>Class Schedule</a:t>
            </a:r>
            <a:endParaRPr b="1">
              <a:latin typeface="Raleway"/>
              <a:ea typeface="Raleway"/>
              <a:cs typeface="Raleway"/>
              <a:sym typeface="Raleway"/>
            </a:endParaRPr>
          </a:p>
        </p:txBody>
      </p:sp>
      <p:pic>
        <p:nvPicPr>
          <p:cNvPr id="1026" name="Picture 2">
            <a:extLst>
              <a:ext uri="{FF2B5EF4-FFF2-40B4-BE49-F238E27FC236}">
                <a16:creationId xmlns:a16="http://schemas.microsoft.com/office/drawing/2014/main" id="{C02826E1-F7C8-3991-FE84-0E234B0684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17725"/>
            <a:ext cx="9144000" cy="3808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1910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6"/>
          <p:cNvSpPr txBox="1"/>
          <p:nvPr/>
        </p:nvSpPr>
        <p:spPr>
          <a:xfrm>
            <a:off x="552750" y="898853"/>
            <a:ext cx="8038500" cy="3975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24292F"/>
              </a:buClr>
              <a:buSzPts val="1800"/>
              <a:buFont typeface="Raleway"/>
              <a:buAutoNum type="arabicPeriod"/>
            </a:pPr>
            <a:r>
              <a:rPr lang="en" sz="1800">
                <a:solidFill>
                  <a:srgbClr val="24292F"/>
                </a:solidFill>
                <a:highlight>
                  <a:srgbClr val="FFFFFF"/>
                </a:highlight>
                <a:latin typeface="Raleway"/>
                <a:ea typeface="Raleway"/>
                <a:cs typeface="Raleway"/>
                <a:sym typeface="Raleway"/>
              </a:rPr>
              <a:t>an introductory knowledge of genetics</a:t>
            </a:r>
            <a:endParaRPr sz="1800">
              <a:solidFill>
                <a:srgbClr val="24292F"/>
              </a:solidFill>
              <a:highlight>
                <a:srgbClr val="FFFFFF"/>
              </a:highlight>
              <a:latin typeface="Raleway"/>
              <a:ea typeface="Raleway"/>
              <a:cs typeface="Raleway"/>
              <a:sym typeface="Raleway"/>
            </a:endParaRPr>
          </a:p>
          <a:p>
            <a:pPr marL="457200" lvl="0" indent="-342900" algn="l" rtl="0">
              <a:lnSpc>
                <a:spcPct val="115000"/>
              </a:lnSpc>
              <a:spcBef>
                <a:spcPts val="0"/>
              </a:spcBef>
              <a:spcAft>
                <a:spcPts val="0"/>
              </a:spcAft>
              <a:buClr>
                <a:srgbClr val="24292F"/>
              </a:buClr>
              <a:buSzPts val="1800"/>
              <a:buFont typeface="Raleway"/>
              <a:buAutoNum type="arabicPeriod"/>
            </a:pPr>
            <a:r>
              <a:rPr lang="en" sz="1800">
                <a:solidFill>
                  <a:srgbClr val="24292F"/>
                </a:solidFill>
                <a:highlight>
                  <a:srgbClr val="FFFFFF"/>
                </a:highlight>
                <a:latin typeface="Raleway"/>
                <a:ea typeface="Raleway"/>
                <a:cs typeface="Raleway"/>
                <a:sym typeface="Raleway"/>
              </a:rPr>
              <a:t>some introductory experience with a programming language, preferably R or python</a:t>
            </a:r>
            <a:endParaRPr sz="1800">
              <a:solidFill>
                <a:srgbClr val="24292F"/>
              </a:solidFill>
              <a:highlight>
                <a:srgbClr val="FFFFFF"/>
              </a:highlight>
              <a:latin typeface="Raleway"/>
              <a:ea typeface="Raleway"/>
              <a:cs typeface="Raleway"/>
              <a:sym typeface="Raleway"/>
            </a:endParaRPr>
          </a:p>
          <a:p>
            <a:pPr marL="0" lvl="0" indent="0" algn="l" rtl="0">
              <a:lnSpc>
                <a:spcPct val="115000"/>
              </a:lnSpc>
              <a:spcBef>
                <a:spcPts val="1200"/>
              </a:spcBef>
              <a:spcAft>
                <a:spcPts val="0"/>
              </a:spcAft>
              <a:buClr>
                <a:schemeClr val="dk1"/>
              </a:buClr>
              <a:buSzPts val="1100"/>
              <a:buFont typeface="Arial"/>
              <a:buNone/>
            </a:pPr>
            <a:r>
              <a:rPr lang="en" sz="1800">
                <a:solidFill>
                  <a:srgbClr val="24292F"/>
                </a:solidFill>
                <a:highlight>
                  <a:srgbClr val="FFFFFF"/>
                </a:highlight>
                <a:latin typeface="Raleway"/>
                <a:ea typeface="Raleway"/>
                <a:cs typeface="Raleway"/>
                <a:sym typeface="Raleway"/>
              </a:rPr>
              <a:t>Take a look at </a:t>
            </a:r>
            <a:r>
              <a:rPr lang="en" sz="1800" u="sng">
                <a:solidFill>
                  <a:schemeClr val="hlink"/>
                </a:solidFill>
                <a:highlight>
                  <a:srgbClr val="FFFFFF"/>
                </a:highlight>
                <a:latin typeface="Raleway"/>
                <a:ea typeface="Raleway"/>
                <a:cs typeface="Raleway"/>
                <a:sym typeface="Raleway"/>
                <a:hlinkClick r:id="rId3"/>
              </a:rPr>
              <a:t>our course material from last year</a:t>
            </a:r>
            <a:r>
              <a:rPr lang="en" sz="1800">
                <a:solidFill>
                  <a:srgbClr val="24292F"/>
                </a:solidFill>
                <a:highlight>
                  <a:srgbClr val="FFFFFF"/>
                </a:highlight>
                <a:latin typeface="Raleway"/>
                <a:ea typeface="Raleway"/>
                <a:cs typeface="Raleway"/>
                <a:sym typeface="Raleway"/>
              </a:rPr>
              <a:t> to gauge the level of programming experience required. If you think you might need to refresh yourself, here are some resources:</a:t>
            </a:r>
            <a:endParaRPr sz="1800">
              <a:solidFill>
                <a:srgbClr val="24292F"/>
              </a:solidFill>
              <a:highlight>
                <a:srgbClr val="FFFFFF"/>
              </a:highlight>
              <a:latin typeface="Raleway"/>
              <a:ea typeface="Raleway"/>
              <a:cs typeface="Raleway"/>
              <a:sym typeface="Raleway"/>
            </a:endParaRPr>
          </a:p>
          <a:p>
            <a:pPr marL="457200" lvl="0" indent="-342900" algn="l" rtl="0">
              <a:lnSpc>
                <a:spcPct val="115000"/>
              </a:lnSpc>
              <a:spcBef>
                <a:spcPts val="1200"/>
              </a:spcBef>
              <a:spcAft>
                <a:spcPts val="0"/>
              </a:spcAft>
              <a:buClr>
                <a:srgbClr val="24292F"/>
              </a:buClr>
              <a:buSzPts val="1800"/>
              <a:buFont typeface="Raleway"/>
              <a:buChar char="●"/>
            </a:pPr>
            <a:r>
              <a:rPr lang="en" sz="1800" u="sng">
                <a:solidFill>
                  <a:schemeClr val="hlink"/>
                </a:solidFill>
                <a:highlight>
                  <a:srgbClr val="FFFFFF"/>
                </a:highlight>
                <a:latin typeface="Raleway"/>
                <a:ea typeface="Raleway"/>
                <a:cs typeface="Raleway"/>
                <a:sym typeface="Raleway"/>
                <a:hlinkClick r:id="rId4"/>
              </a:rPr>
              <a:t>A book introducing R for data scientists</a:t>
            </a:r>
            <a:endParaRPr sz="1800">
              <a:solidFill>
                <a:schemeClr val="hlink"/>
              </a:solidFill>
              <a:highlight>
                <a:srgbClr val="FFFFFF"/>
              </a:highlight>
              <a:latin typeface="Raleway"/>
              <a:ea typeface="Raleway"/>
              <a:cs typeface="Raleway"/>
              <a:sym typeface="Raleway"/>
            </a:endParaRPr>
          </a:p>
          <a:p>
            <a:pPr marL="457200" lvl="0" indent="-342900" algn="l" rtl="0">
              <a:lnSpc>
                <a:spcPct val="115000"/>
              </a:lnSpc>
              <a:spcBef>
                <a:spcPts val="0"/>
              </a:spcBef>
              <a:spcAft>
                <a:spcPts val="0"/>
              </a:spcAft>
              <a:buClr>
                <a:srgbClr val="24292F"/>
              </a:buClr>
              <a:buSzPts val="1800"/>
              <a:buFont typeface="Raleway"/>
              <a:buChar char="●"/>
            </a:pPr>
            <a:r>
              <a:rPr lang="en" sz="1800" u="sng">
                <a:solidFill>
                  <a:schemeClr val="hlink"/>
                </a:solidFill>
                <a:highlight>
                  <a:srgbClr val="FFFFFF"/>
                </a:highlight>
                <a:latin typeface="Raleway"/>
                <a:ea typeface="Raleway"/>
                <a:cs typeface="Raleway"/>
                <a:sym typeface="Raleway"/>
                <a:hlinkClick r:id="rId5"/>
              </a:rPr>
              <a:t>A crash-course book for python</a:t>
            </a:r>
            <a:endParaRPr sz="1800">
              <a:solidFill>
                <a:schemeClr val="hlink"/>
              </a:solidFill>
              <a:highlight>
                <a:srgbClr val="FFFFFF"/>
              </a:highlight>
              <a:latin typeface="Raleway"/>
              <a:ea typeface="Raleway"/>
              <a:cs typeface="Raleway"/>
              <a:sym typeface="Raleway"/>
            </a:endParaRPr>
          </a:p>
          <a:p>
            <a:pPr marL="457200" lvl="0" indent="-342900" algn="l" rtl="0">
              <a:lnSpc>
                <a:spcPct val="115000"/>
              </a:lnSpc>
              <a:spcBef>
                <a:spcPts val="0"/>
              </a:spcBef>
              <a:spcAft>
                <a:spcPts val="0"/>
              </a:spcAft>
              <a:buClr>
                <a:srgbClr val="24292F"/>
              </a:buClr>
              <a:buSzPts val="1800"/>
              <a:buFont typeface="Raleway"/>
              <a:buChar char="●"/>
            </a:pPr>
            <a:r>
              <a:rPr lang="en" sz="1800" u="sng">
                <a:solidFill>
                  <a:schemeClr val="hlink"/>
                </a:solidFill>
                <a:highlight>
                  <a:srgbClr val="FFFFFF"/>
                </a:highlight>
                <a:latin typeface="Raleway"/>
                <a:ea typeface="Raleway"/>
                <a:cs typeface="Raleway"/>
                <a:sym typeface="Raleway"/>
                <a:hlinkClick r:id="rId6"/>
              </a:rPr>
              <a:t>A book that explains how to use data science libraries in python</a:t>
            </a:r>
            <a:endParaRPr sz="1800">
              <a:latin typeface="Raleway"/>
              <a:ea typeface="Raleway"/>
              <a:cs typeface="Raleway"/>
              <a:sym typeface="Raleway"/>
            </a:endParaRPr>
          </a:p>
          <a:p>
            <a:pPr marL="457200" lvl="0" indent="-342900" algn="l" rtl="0">
              <a:lnSpc>
                <a:spcPct val="115000"/>
              </a:lnSpc>
              <a:spcBef>
                <a:spcPts val="0"/>
              </a:spcBef>
              <a:spcAft>
                <a:spcPts val="0"/>
              </a:spcAft>
              <a:buClr>
                <a:srgbClr val="24292F"/>
              </a:buClr>
              <a:buSzPts val="1800"/>
              <a:buFont typeface="Raleway"/>
              <a:buChar char="●"/>
            </a:pPr>
            <a:r>
              <a:rPr lang="en" sz="1800" u="sng">
                <a:solidFill>
                  <a:schemeClr val="hlink"/>
                </a:solidFill>
                <a:latin typeface="Raleway"/>
                <a:ea typeface="Raleway"/>
                <a:cs typeface="Raleway"/>
                <a:sym typeface="Raleway"/>
                <a:hlinkClick r:id="rId7"/>
              </a:rPr>
              <a:t>The head-first python series</a:t>
            </a:r>
            <a:endParaRPr sz="1800">
              <a:latin typeface="Raleway"/>
              <a:ea typeface="Raleway"/>
              <a:cs typeface="Raleway"/>
              <a:sym typeface="Raleway"/>
            </a:endParaRPr>
          </a:p>
          <a:p>
            <a:pPr marL="457200" lvl="0" indent="-342900" algn="l" rtl="0">
              <a:lnSpc>
                <a:spcPct val="115000"/>
              </a:lnSpc>
              <a:spcBef>
                <a:spcPts val="0"/>
              </a:spcBef>
              <a:spcAft>
                <a:spcPts val="0"/>
              </a:spcAft>
              <a:buClr>
                <a:srgbClr val="24292F"/>
              </a:buClr>
              <a:buSzPts val="1800"/>
              <a:buFont typeface="Raleway"/>
              <a:buChar char="●"/>
            </a:pPr>
            <a:r>
              <a:rPr lang="en" sz="1800" u="sng">
                <a:solidFill>
                  <a:schemeClr val="hlink"/>
                </a:solidFill>
                <a:latin typeface="Raleway"/>
                <a:ea typeface="Raleway"/>
                <a:cs typeface="Raleway"/>
                <a:sym typeface="Raleway"/>
                <a:hlinkClick r:id="rId8"/>
              </a:rPr>
              <a:t>Code Academy's Python series</a:t>
            </a:r>
            <a:endParaRPr sz="1800">
              <a:latin typeface="Raleway"/>
              <a:ea typeface="Raleway"/>
              <a:cs typeface="Raleway"/>
              <a:sym typeface="Raleway"/>
            </a:endParaRPr>
          </a:p>
        </p:txBody>
      </p:sp>
      <p:sp>
        <p:nvSpPr>
          <p:cNvPr id="189" name="Google Shape;189;p36"/>
          <p:cNvSpPr txBox="1">
            <a:spLocks noGrp="1"/>
          </p:cNvSpPr>
          <p:nvPr>
            <p:ph type="title" idx="4294967295"/>
          </p:nvPr>
        </p:nvSpPr>
        <p:spPr>
          <a:xfrm>
            <a:off x="311700" y="32615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aleway"/>
                <a:ea typeface="Raleway"/>
                <a:cs typeface="Raleway"/>
                <a:sym typeface="Raleway"/>
              </a:rPr>
              <a:t>Course Prerequisites</a:t>
            </a:r>
            <a:endParaRPr b="1">
              <a:latin typeface="Raleway"/>
              <a:ea typeface="Raleway"/>
              <a:cs typeface="Raleway"/>
              <a:sym typeface="Raleway"/>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7">
          <a:extLst>
            <a:ext uri="{FF2B5EF4-FFF2-40B4-BE49-F238E27FC236}">
              <a16:creationId xmlns:a16="http://schemas.microsoft.com/office/drawing/2014/main" id="{EE430C2A-9BA8-C80E-5700-86203BFBC4C6}"/>
            </a:ext>
          </a:extLst>
        </p:cNvPr>
        <p:cNvGrpSpPr/>
        <p:nvPr/>
      </p:nvGrpSpPr>
      <p:grpSpPr>
        <a:xfrm>
          <a:off x="0" y="0"/>
          <a:ext cx="0" cy="0"/>
          <a:chOff x="0" y="0"/>
          <a:chExt cx="0" cy="0"/>
        </a:xfrm>
      </p:grpSpPr>
      <p:sp>
        <p:nvSpPr>
          <p:cNvPr id="188" name="Google Shape;188;p36">
            <a:extLst>
              <a:ext uri="{FF2B5EF4-FFF2-40B4-BE49-F238E27FC236}">
                <a16:creationId xmlns:a16="http://schemas.microsoft.com/office/drawing/2014/main" id="{E7820935-F247-8801-6D04-123F2B42E3C9}"/>
              </a:ext>
            </a:extLst>
          </p:cNvPr>
          <p:cNvSpPr txBox="1"/>
          <p:nvPr/>
        </p:nvSpPr>
        <p:spPr>
          <a:xfrm>
            <a:off x="311700" y="1017725"/>
            <a:ext cx="8520600" cy="3975000"/>
          </a:xfrm>
          <a:prstGeom prst="rect">
            <a:avLst/>
          </a:prstGeom>
          <a:noFill/>
          <a:ln>
            <a:noFill/>
          </a:ln>
        </p:spPr>
        <p:txBody>
          <a:bodyPr spcFirstLastPara="1" wrap="square" lIns="91425" tIns="91425" rIns="91425" bIns="91425" anchor="t" anchorCtr="0">
            <a:noAutofit/>
          </a:bodyPr>
          <a:lstStyle/>
          <a:p>
            <a:pPr marL="400050" lvl="0" indent="-285750" algn="l" rtl="0">
              <a:lnSpc>
                <a:spcPct val="115000"/>
              </a:lnSpc>
              <a:spcBef>
                <a:spcPts val="0"/>
              </a:spcBef>
              <a:spcAft>
                <a:spcPts val="0"/>
              </a:spcAft>
              <a:buClr>
                <a:srgbClr val="24292F"/>
              </a:buClr>
              <a:buSzPts val="1800"/>
              <a:buFont typeface="Arial" panose="020B0604020202020204" pitchFamily="34" charset="0"/>
              <a:buChar char="•"/>
            </a:pPr>
            <a:r>
              <a:rPr lang="en-US" sz="1800">
                <a:latin typeface="Raleway"/>
                <a:ea typeface="Raleway"/>
                <a:cs typeface="Raleway"/>
                <a:sym typeface="Raleway"/>
              </a:rPr>
              <a:t>Class attendance is not mandatory but </a:t>
            </a:r>
            <a:r>
              <a:rPr lang="en-US" sz="1800" b="1">
                <a:latin typeface="Raleway"/>
                <a:ea typeface="Raleway"/>
                <a:cs typeface="Raleway"/>
                <a:sym typeface="Raleway"/>
              </a:rPr>
              <a:t>highly recommended</a:t>
            </a:r>
            <a:r>
              <a:rPr lang="en-US" sz="1800">
                <a:latin typeface="Raleway"/>
                <a:ea typeface="Raleway"/>
                <a:cs typeface="Raleway"/>
                <a:sym typeface="Raleway"/>
              </a:rPr>
              <a:t>!</a:t>
            </a:r>
          </a:p>
          <a:p>
            <a:pPr marL="400050" indent="-285750">
              <a:lnSpc>
                <a:spcPct val="115000"/>
              </a:lnSpc>
              <a:buClr>
                <a:srgbClr val="24292F"/>
              </a:buClr>
              <a:buSzPts val="1800"/>
              <a:buFont typeface="Arial" panose="020B0604020202020204" pitchFamily="34" charset="0"/>
              <a:buChar char="•"/>
            </a:pPr>
            <a:r>
              <a:rPr lang="en-US" sz="1800">
                <a:latin typeface="Raleway"/>
                <a:ea typeface="Raleway"/>
                <a:cs typeface="Raleway"/>
                <a:sym typeface="Raleway"/>
              </a:rPr>
              <a:t>Class Zoom link is for recording purposes and please contact the instruction team if you cannot attend class in person and would like to attend by Zoom</a:t>
            </a:r>
          </a:p>
          <a:p>
            <a:pPr marL="400050" lvl="0" indent="-285750" algn="l" rtl="0">
              <a:lnSpc>
                <a:spcPct val="115000"/>
              </a:lnSpc>
              <a:spcBef>
                <a:spcPts val="0"/>
              </a:spcBef>
              <a:spcAft>
                <a:spcPts val="0"/>
              </a:spcAft>
              <a:buClr>
                <a:srgbClr val="24292F"/>
              </a:buClr>
              <a:buSzPts val="1800"/>
              <a:buFont typeface="Arial" panose="020B0604020202020204" pitchFamily="34" charset="0"/>
              <a:buChar char="•"/>
            </a:pPr>
            <a:r>
              <a:rPr lang="en-US" sz="1800">
                <a:latin typeface="Raleway"/>
                <a:ea typeface="Raleway"/>
                <a:cs typeface="Raleway"/>
                <a:sym typeface="Raleway"/>
              </a:rPr>
              <a:t>You will be able to log your attendance on </a:t>
            </a:r>
            <a:r>
              <a:rPr lang="en-US" sz="1800" err="1">
                <a:latin typeface="Raleway"/>
                <a:ea typeface="Raleway"/>
                <a:cs typeface="Raleway"/>
                <a:sym typeface="Raleway"/>
              </a:rPr>
              <a:t>Gradescope</a:t>
            </a:r>
            <a:r>
              <a:rPr lang="en-US" sz="1800">
                <a:latin typeface="Raleway"/>
                <a:ea typeface="Raleway"/>
                <a:cs typeface="Raleway"/>
                <a:sym typeface="Raleway"/>
              </a:rPr>
              <a:t> every class session you attended (due 1PM the day of class)</a:t>
            </a:r>
          </a:p>
          <a:p>
            <a:pPr marL="400050" lvl="0" indent="-285750">
              <a:lnSpc>
                <a:spcPct val="115000"/>
              </a:lnSpc>
              <a:buClr>
                <a:srgbClr val="24292F"/>
              </a:buClr>
              <a:buSzPts val="1800"/>
              <a:buFont typeface="Arial" panose="020B0604020202020204" pitchFamily="34" charset="0"/>
              <a:buChar char="•"/>
            </a:pPr>
            <a:r>
              <a:rPr lang="en-US" sz="1800">
                <a:latin typeface="Raleway"/>
                <a:ea typeface="Raleway"/>
                <a:cs typeface="Raleway"/>
                <a:sym typeface="Raleway"/>
              </a:rPr>
              <a:t>A survey for each week’s module will be released after Thursday’s class that week and due before Tuesday’s class the following week. Please enter the “secret code” at the end of survey submission into the Module Survey assignment on </a:t>
            </a:r>
            <a:r>
              <a:rPr lang="en-US" sz="1800" err="1">
                <a:latin typeface="Raleway"/>
                <a:ea typeface="Raleway"/>
                <a:cs typeface="Raleway"/>
                <a:sym typeface="Raleway"/>
              </a:rPr>
              <a:t>Gradescope</a:t>
            </a:r>
            <a:r>
              <a:rPr lang="en-US" sz="1800">
                <a:latin typeface="Raleway"/>
                <a:ea typeface="Raleway"/>
                <a:cs typeface="Raleway"/>
                <a:sym typeface="Raleway"/>
              </a:rPr>
              <a:t> to earn credit.</a:t>
            </a:r>
          </a:p>
          <a:p>
            <a:pPr marL="400050" lvl="0" indent="-285750">
              <a:lnSpc>
                <a:spcPct val="115000"/>
              </a:lnSpc>
              <a:buClr>
                <a:srgbClr val="24292F"/>
              </a:buClr>
              <a:buSzPts val="1800"/>
              <a:buFont typeface="Arial" panose="020B0604020202020204" pitchFamily="34" charset="0"/>
              <a:buChar char="•"/>
            </a:pPr>
            <a:r>
              <a:rPr lang="en-US" sz="1800">
                <a:solidFill>
                  <a:schemeClr val="dk1"/>
                </a:solidFill>
                <a:latin typeface="Raleway"/>
                <a:ea typeface="Raleway"/>
                <a:cs typeface="Raleway"/>
                <a:sym typeface="Raleway"/>
              </a:rPr>
              <a:t>Participation grades will be given based off class participation and 10 weekly surveys completed. </a:t>
            </a:r>
          </a:p>
          <a:p>
            <a:pPr marL="400050" lvl="0" indent="-285750" algn="l" rtl="0">
              <a:lnSpc>
                <a:spcPct val="115000"/>
              </a:lnSpc>
              <a:spcBef>
                <a:spcPts val="0"/>
              </a:spcBef>
              <a:spcAft>
                <a:spcPts val="0"/>
              </a:spcAft>
              <a:buClr>
                <a:srgbClr val="24292F"/>
              </a:buClr>
              <a:buSzPts val="1800"/>
              <a:buFont typeface="Arial" panose="020B0604020202020204" pitchFamily="34" charset="0"/>
              <a:buChar char="•"/>
            </a:pPr>
            <a:endParaRPr lang="en-US" sz="1800">
              <a:latin typeface="Raleway"/>
              <a:ea typeface="Raleway"/>
              <a:cs typeface="Raleway"/>
              <a:sym typeface="Raleway"/>
            </a:endParaRPr>
          </a:p>
          <a:p>
            <a:pPr marL="400050" lvl="0" indent="-285750" algn="l" rtl="0">
              <a:lnSpc>
                <a:spcPct val="115000"/>
              </a:lnSpc>
              <a:spcBef>
                <a:spcPts val="0"/>
              </a:spcBef>
              <a:spcAft>
                <a:spcPts val="0"/>
              </a:spcAft>
              <a:buClr>
                <a:srgbClr val="24292F"/>
              </a:buClr>
              <a:buSzPts val="1800"/>
              <a:buFont typeface="Arial" panose="020B0604020202020204" pitchFamily="34" charset="0"/>
              <a:buChar char="•"/>
            </a:pPr>
            <a:endParaRPr sz="1800">
              <a:latin typeface="Raleway"/>
              <a:ea typeface="Raleway"/>
              <a:cs typeface="Raleway"/>
              <a:sym typeface="Raleway"/>
            </a:endParaRPr>
          </a:p>
        </p:txBody>
      </p:sp>
      <p:sp>
        <p:nvSpPr>
          <p:cNvPr id="189" name="Google Shape;189;p36">
            <a:extLst>
              <a:ext uri="{FF2B5EF4-FFF2-40B4-BE49-F238E27FC236}">
                <a16:creationId xmlns:a16="http://schemas.microsoft.com/office/drawing/2014/main" id="{E65A989B-8CB3-F0AE-D601-25EED58E2CD3}"/>
              </a:ext>
            </a:extLst>
          </p:cNvPr>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aleway"/>
                <a:ea typeface="Raleway"/>
                <a:cs typeface="Raleway"/>
                <a:sym typeface="Raleway"/>
              </a:rPr>
              <a:t>Class Attendance and Participation</a:t>
            </a:r>
            <a:endParaRPr b="1">
              <a:latin typeface="Raleway"/>
              <a:ea typeface="Raleway"/>
              <a:cs typeface="Raleway"/>
              <a:sym typeface="Raleway"/>
            </a:endParaRPr>
          </a:p>
        </p:txBody>
      </p:sp>
    </p:spTree>
    <p:extLst>
      <p:ext uri="{BB962C8B-B14F-4D97-AF65-F5344CB8AC3E}">
        <p14:creationId xmlns:p14="http://schemas.microsoft.com/office/powerpoint/2010/main" val="258009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7">
          <a:extLst>
            <a:ext uri="{FF2B5EF4-FFF2-40B4-BE49-F238E27FC236}">
              <a16:creationId xmlns:a16="http://schemas.microsoft.com/office/drawing/2014/main" id="{ABF80336-56FA-9A64-FEF1-46D014D30107}"/>
            </a:ext>
          </a:extLst>
        </p:cNvPr>
        <p:cNvGrpSpPr/>
        <p:nvPr/>
      </p:nvGrpSpPr>
      <p:grpSpPr>
        <a:xfrm>
          <a:off x="0" y="0"/>
          <a:ext cx="0" cy="0"/>
          <a:chOff x="0" y="0"/>
          <a:chExt cx="0" cy="0"/>
        </a:xfrm>
      </p:grpSpPr>
      <p:sp>
        <p:nvSpPr>
          <p:cNvPr id="188" name="Google Shape;188;p36">
            <a:extLst>
              <a:ext uri="{FF2B5EF4-FFF2-40B4-BE49-F238E27FC236}">
                <a16:creationId xmlns:a16="http://schemas.microsoft.com/office/drawing/2014/main" id="{EB9CA4F3-F6F5-6A72-1392-B939F66D54B7}"/>
              </a:ext>
            </a:extLst>
          </p:cNvPr>
          <p:cNvSpPr txBox="1"/>
          <p:nvPr/>
        </p:nvSpPr>
        <p:spPr>
          <a:xfrm>
            <a:off x="311700" y="1017725"/>
            <a:ext cx="8520600" cy="3975000"/>
          </a:xfrm>
          <a:prstGeom prst="rect">
            <a:avLst/>
          </a:prstGeom>
          <a:noFill/>
          <a:ln>
            <a:noFill/>
          </a:ln>
        </p:spPr>
        <p:txBody>
          <a:bodyPr spcFirstLastPara="1" wrap="square" lIns="91425" tIns="91425" rIns="91425" bIns="91425" anchor="t" anchorCtr="0">
            <a:noAutofit/>
          </a:bodyPr>
          <a:lstStyle/>
          <a:p>
            <a:pPr marL="400050" lvl="0" indent="-285750">
              <a:lnSpc>
                <a:spcPct val="115000"/>
              </a:lnSpc>
              <a:buClr>
                <a:srgbClr val="24292F"/>
              </a:buClr>
              <a:buSzPts val="1800"/>
              <a:buFont typeface="Arial" panose="020B0604020202020204" pitchFamily="34" charset="0"/>
              <a:buChar char="•"/>
            </a:pPr>
            <a:r>
              <a:rPr lang="en-US" sz="1800">
                <a:latin typeface="Raleway"/>
                <a:ea typeface="Raleway"/>
                <a:cs typeface="Raleway"/>
                <a:sym typeface="Raleway"/>
              </a:rPr>
              <a:t>3 homework assignments: 55%	</a:t>
            </a:r>
          </a:p>
          <a:p>
            <a:pPr marL="400050" lvl="0" indent="-285750">
              <a:lnSpc>
                <a:spcPct val="115000"/>
              </a:lnSpc>
              <a:buClr>
                <a:srgbClr val="24292F"/>
              </a:buClr>
              <a:buSzPts val="1800"/>
              <a:buFont typeface="Arial" panose="020B0604020202020204" pitchFamily="34" charset="0"/>
              <a:buChar char="•"/>
            </a:pPr>
            <a:r>
              <a:rPr lang="en-US" sz="1800">
                <a:latin typeface="Raleway"/>
                <a:ea typeface="Raleway"/>
                <a:cs typeface="Raleway"/>
                <a:sym typeface="Raleway"/>
              </a:rPr>
              <a:t>Midterm: 20%	</a:t>
            </a:r>
          </a:p>
          <a:p>
            <a:pPr marL="400050" lvl="0" indent="-285750" algn="l" rtl="0">
              <a:lnSpc>
                <a:spcPct val="115000"/>
              </a:lnSpc>
              <a:spcBef>
                <a:spcPts val="0"/>
              </a:spcBef>
              <a:spcAft>
                <a:spcPts val="0"/>
              </a:spcAft>
              <a:buClr>
                <a:srgbClr val="24292F"/>
              </a:buClr>
              <a:buSzPts val="1800"/>
              <a:buFont typeface="Arial" panose="020B0604020202020204" pitchFamily="34" charset="0"/>
              <a:buChar char="•"/>
            </a:pPr>
            <a:r>
              <a:rPr lang="en-US" sz="1800">
                <a:latin typeface="Raleway"/>
                <a:ea typeface="Raleway"/>
                <a:cs typeface="Raleway"/>
                <a:sym typeface="Raleway"/>
              </a:rPr>
              <a:t>Final: 20%</a:t>
            </a:r>
          </a:p>
          <a:p>
            <a:pPr marL="400050" lvl="0" indent="-285750">
              <a:lnSpc>
                <a:spcPct val="115000"/>
              </a:lnSpc>
              <a:buClr>
                <a:srgbClr val="24292F"/>
              </a:buClr>
              <a:buSzPts val="1800"/>
              <a:buFont typeface="Arial" panose="020B0604020202020204" pitchFamily="34" charset="0"/>
              <a:buChar char="•"/>
            </a:pPr>
            <a:r>
              <a:rPr lang="en-US" sz="1800">
                <a:latin typeface="Raleway"/>
                <a:ea typeface="Raleway"/>
                <a:cs typeface="Raleway"/>
                <a:sym typeface="Raleway"/>
              </a:rPr>
              <a:t>Participation: 5%	</a:t>
            </a:r>
          </a:p>
          <a:p>
            <a:pPr marL="400050" lvl="0" indent="-285750">
              <a:lnSpc>
                <a:spcPct val="115000"/>
              </a:lnSpc>
              <a:buClr>
                <a:srgbClr val="24292F"/>
              </a:buClr>
              <a:buSzPts val="1800"/>
              <a:buFont typeface="Arial" panose="020B0604020202020204" pitchFamily="34" charset="0"/>
              <a:buChar char="•"/>
            </a:pPr>
            <a:r>
              <a:rPr lang="en-US" sz="1800">
                <a:latin typeface="Raleway"/>
                <a:ea typeface="Raleway"/>
                <a:cs typeface="Raleway"/>
                <a:sym typeface="Raleway"/>
              </a:rPr>
              <a:t>Attendance : 3% (extra)</a:t>
            </a:r>
          </a:p>
          <a:p>
            <a:pPr marL="400050" lvl="0" indent="-285750" algn="l" rtl="0">
              <a:lnSpc>
                <a:spcPct val="115000"/>
              </a:lnSpc>
              <a:spcBef>
                <a:spcPts val="0"/>
              </a:spcBef>
              <a:spcAft>
                <a:spcPts val="0"/>
              </a:spcAft>
              <a:buClr>
                <a:srgbClr val="24292F"/>
              </a:buClr>
              <a:buSzPts val="1800"/>
              <a:buFont typeface="Arial" panose="020B0604020202020204" pitchFamily="34" charset="0"/>
              <a:buChar char="•"/>
            </a:pPr>
            <a:endParaRPr lang="en-US" sz="1800">
              <a:latin typeface="Raleway"/>
              <a:ea typeface="Raleway"/>
              <a:cs typeface="Raleway"/>
              <a:sym typeface="Raleway"/>
            </a:endParaRPr>
          </a:p>
          <a:p>
            <a:pPr marL="114300" lvl="0" algn="l" rtl="0">
              <a:lnSpc>
                <a:spcPct val="115000"/>
              </a:lnSpc>
              <a:spcBef>
                <a:spcPts val="0"/>
              </a:spcBef>
              <a:spcAft>
                <a:spcPts val="0"/>
              </a:spcAft>
              <a:buClr>
                <a:srgbClr val="24292F"/>
              </a:buClr>
              <a:buSzPts val="1800"/>
            </a:pPr>
            <a:r>
              <a:rPr lang="en-US" sz="1800">
                <a:latin typeface="Raleway"/>
                <a:ea typeface="Raleway"/>
                <a:cs typeface="Raleway"/>
                <a:sym typeface="Raleway"/>
              </a:rPr>
              <a:t>All assignments will be submitted using </a:t>
            </a:r>
            <a:r>
              <a:rPr lang="en-US" sz="1800" err="1">
                <a:latin typeface="Raleway"/>
                <a:ea typeface="Raleway"/>
                <a:cs typeface="Raleway"/>
                <a:sym typeface="Raleway"/>
              </a:rPr>
              <a:t>Gradescope</a:t>
            </a:r>
            <a:r>
              <a:rPr lang="en-US" sz="1800">
                <a:latin typeface="Raleway"/>
                <a:ea typeface="Raleway"/>
                <a:cs typeface="Raleway"/>
                <a:sym typeface="Raleway"/>
              </a:rPr>
              <a:t>.</a:t>
            </a:r>
          </a:p>
          <a:p>
            <a:pPr marL="114300" lvl="0" algn="l" rtl="0">
              <a:lnSpc>
                <a:spcPct val="115000"/>
              </a:lnSpc>
              <a:spcBef>
                <a:spcPts val="0"/>
              </a:spcBef>
              <a:spcAft>
                <a:spcPts val="0"/>
              </a:spcAft>
              <a:buClr>
                <a:srgbClr val="24292F"/>
              </a:buClr>
              <a:buSzPts val="1800"/>
            </a:pPr>
            <a:r>
              <a:rPr lang="en-US" sz="1800">
                <a:latin typeface="Raleway"/>
                <a:ea typeface="Raleway"/>
                <a:cs typeface="Raleway"/>
                <a:sym typeface="Raleway"/>
                <a:hlinkClick r:id="rId3"/>
              </a:rPr>
              <a:t>https://www.gradescope.com/courses/1205361</a:t>
            </a:r>
            <a:r>
              <a:rPr lang="en-US" sz="1800">
                <a:latin typeface="Raleway"/>
                <a:ea typeface="Raleway"/>
                <a:cs typeface="Raleway"/>
                <a:sym typeface="Raleway"/>
              </a:rPr>
              <a:t> </a:t>
            </a:r>
          </a:p>
          <a:p>
            <a:pPr marL="114300" lvl="0" algn="l" rtl="0">
              <a:lnSpc>
                <a:spcPct val="115000"/>
              </a:lnSpc>
              <a:spcBef>
                <a:spcPts val="0"/>
              </a:spcBef>
              <a:spcAft>
                <a:spcPts val="0"/>
              </a:spcAft>
              <a:buClr>
                <a:srgbClr val="24292F"/>
              </a:buClr>
              <a:buSzPts val="1800"/>
            </a:pPr>
            <a:r>
              <a:rPr lang="en-US" sz="1800">
                <a:latin typeface="Raleway"/>
                <a:ea typeface="Raleway"/>
                <a:cs typeface="Raleway"/>
                <a:sym typeface="Raleway"/>
              </a:rPr>
              <a:t>Entry Code: 5DKJRJ</a:t>
            </a:r>
            <a:endParaRPr sz="1800">
              <a:latin typeface="Raleway"/>
              <a:ea typeface="Raleway"/>
              <a:cs typeface="Raleway"/>
              <a:sym typeface="Raleway"/>
            </a:endParaRPr>
          </a:p>
        </p:txBody>
      </p:sp>
      <p:sp>
        <p:nvSpPr>
          <p:cNvPr id="189" name="Google Shape;189;p36">
            <a:extLst>
              <a:ext uri="{FF2B5EF4-FFF2-40B4-BE49-F238E27FC236}">
                <a16:creationId xmlns:a16="http://schemas.microsoft.com/office/drawing/2014/main" id="{12D4AB59-C7BA-00D5-1DDC-6CA005AEE544}"/>
              </a:ext>
            </a:extLst>
          </p:cNvPr>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aleway"/>
                <a:ea typeface="Raleway"/>
                <a:cs typeface="Raleway"/>
                <a:sym typeface="Raleway"/>
              </a:rPr>
              <a:t>Grading Breakdown</a:t>
            </a:r>
            <a:endParaRPr b="1">
              <a:latin typeface="Raleway"/>
              <a:ea typeface="Raleway"/>
              <a:cs typeface="Raleway"/>
              <a:sym typeface="Raleway"/>
            </a:endParaRPr>
          </a:p>
        </p:txBody>
      </p:sp>
    </p:spTree>
    <p:extLst>
      <p:ext uri="{BB962C8B-B14F-4D97-AF65-F5344CB8AC3E}">
        <p14:creationId xmlns:p14="http://schemas.microsoft.com/office/powerpoint/2010/main" val="2289765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7">
          <a:extLst>
            <a:ext uri="{FF2B5EF4-FFF2-40B4-BE49-F238E27FC236}">
              <a16:creationId xmlns:a16="http://schemas.microsoft.com/office/drawing/2014/main" id="{D087101E-DFC0-7897-57A4-2A4182111AEC}"/>
            </a:ext>
          </a:extLst>
        </p:cNvPr>
        <p:cNvGrpSpPr/>
        <p:nvPr/>
      </p:nvGrpSpPr>
      <p:grpSpPr>
        <a:xfrm>
          <a:off x="0" y="0"/>
          <a:ext cx="0" cy="0"/>
          <a:chOff x="0" y="0"/>
          <a:chExt cx="0" cy="0"/>
        </a:xfrm>
      </p:grpSpPr>
      <p:sp>
        <p:nvSpPr>
          <p:cNvPr id="188" name="Google Shape;188;p36">
            <a:extLst>
              <a:ext uri="{FF2B5EF4-FFF2-40B4-BE49-F238E27FC236}">
                <a16:creationId xmlns:a16="http://schemas.microsoft.com/office/drawing/2014/main" id="{13335B9A-193B-C345-A514-B24D9BCC425C}"/>
              </a:ext>
            </a:extLst>
          </p:cNvPr>
          <p:cNvSpPr txBox="1"/>
          <p:nvPr/>
        </p:nvSpPr>
        <p:spPr>
          <a:xfrm>
            <a:off x="311700" y="1017725"/>
            <a:ext cx="8520600" cy="3975000"/>
          </a:xfrm>
          <a:prstGeom prst="rect">
            <a:avLst/>
          </a:prstGeom>
          <a:noFill/>
          <a:ln>
            <a:noFill/>
          </a:ln>
        </p:spPr>
        <p:txBody>
          <a:bodyPr spcFirstLastPara="1" wrap="square" lIns="91425" tIns="91425" rIns="91425" bIns="91425" anchor="t" anchorCtr="0">
            <a:noAutofit/>
          </a:bodyPr>
          <a:lstStyle/>
          <a:p>
            <a:pPr lvl="0"/>
            <a:r>
              <a:rPr lang="en-US" sz="1800" b="1" err="1">
                <a:latin typeface="Raleway"/>
                <a:ea typeface="Raleway"/>
                <a:cs typeface="Raleway"/>
                <a:sym typeface="Raleway"/>
              </a:rPr>
              <a:t>Homeworks</a:t>
            </a:r>
            <a:r>
              <a:rPr lang="en-US" sz="1800" b="1">
                <a:latin typeface="Raleway"/>
                <a:ea typeface="Raleway"/>
                <a:cs typeface="Raleway"/>
                <a:sym typeface="Raleway"/>
              </a:rPr>
              <a:t>/Midterm/Final </a:t>
            </a:r>
            <a:r>
              <a:rPr lang="en-US" sz="1800">
                <a:latin typeface="Raleway"/>
                <a:ea typeface="Raleway"/>
                <a:cs typeface="Raleway"/>
                <a:sym typeface="Raleway"/>
              </a:rPr>
              <a:t>will be released on Thursdays after class and due on the following Thursday before class. Submission of all assignments will be conducted through </a:t>
            </a:r>
            <a:r>
              <a:rPr lang="en-US" sz="1800" err="1">
                <a:latin typeface="Raleway"/>
                <a:ea typeface="Raleway"/>
                <a:cs typeface="Raleway"/>
                <a:sym typeface="Raleway"/>
              </a:rPr>
              <a:t>Gradescope</a:t>
            </a:r>
            <a:r>
              <a:rPr lang="en-US" sz="1800">
                <a:latin typeface="Raleway"/>
                <a:ea typeface="Raleway"/>
                <a:cs typeface="Raleway"/>
                <a:sym typeface="Raleway"/>
              </a:rPr>
              <a:t>.</a:t>
            </a:r>
          </a:p>
          <a:p>
            <a:pPr lvl="0"/>
            <a:endParaRPr lang="en-US" sz="1800">
              <a:latin typeface="Raleway"/>
              <a:ea typeface="Raleway"/>
              <a:cs typeface="Raleway"/>
              <a:sym typeface="Raleway"/>
            </a:endParaRPr>
          </a:p>
          <a:p>
            <a:r>
              <a:rPr lang="en-US" sz="1800" b="1">
                <a:latin typeface="Raleway"/>
                <a:ea typeface="Raleway"/>
                <a:cs typeface="Raleway"/>
                <a:sym typeface="Raleway"/>
              </a:rPr>
              <a:t>Late Submissions Policy: </a:t>
            </a:r>
            <a:r>
              <a:rPr lang="en-US" sz="1800">
                <a:latin typeface="Raleway"/>
                <a:ea typeface="Raleway"/>
                <a:cs typeface="Raleway"/>
                <a:sym typeface="Raleway"/>
              </a:rPr>
              <a:t>For each late submission 10% of the maximal number of points is deducted for every day or part of a day that an assignment is handed in late</a:t>
            </a:r>
          </a:p>
          <a:p>
            <a:pPr lvl="0"/>
            <a:endParaRPr lang="en-US" sz="1800">
              <a:latin typeface="Raleway"/>
              <a:ea typeface="Raleway"/>
              <a:cs typeface="Raleway"/>
              <a:sym typeface="Raleway"/>
            </a:endParaRPr>
          </a:p>
          <a:p>
            <a:pPr lvl="0"/>
            <a:r>
              <a:rPr lang="en-US" sz="1800" b="1">
                <a:latin typeface="Raleway"/>
                <a:ea typeface="Raleway"/>
                <a:cs typeface="Raleway"/>
                <a:sym typeface="Raleway"/>
              </a:rPr>
              <a:t>Regrade Policy: </a:t>
            </a:r>
            <a:r>
              <a:rPr lang="en-US" sz="1800">
                <a:latin typeface="Raleway"/>
                <a:ea typeface="Raleway"/>
                <a:cs typeface="Raleway"/>
                <a:sym typeface="Raleway"/>
              </a:rPr>
              <a:t>We will allow one homework regrade throughout the quarter for full credit back. The student must score below 80% on the assignment and they must resubmit within one week of when the assignment's grades were published.</a:t>
            </a:r>
          </a:p>
        </p:txBody>
      </p:sp>
      <p:sp>
        <p:nvSpPr>
          <p:cNvPr id="189" name="Google Shape;189;p36">
            <a:extLst>
              <a:ext uri="{FF2B5EF4-FFF2-40B4-BE49-F238E27FC236}">
                <a16:creationId xmlns:a16="http://schemas.microsoft.com/office/drawing/2014/main" id="{AB63BF18-D889-2853-B30B-A4C8AC53570F}"/>
              </a:ext>
            </a:extLst>
          </p:cNvPr>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aleway"/>
                <a:ea typeface="Raleway"/>
                <a:cs typeface="Raleway"/>
                <a:sym typeface="Raleway"/>
              </a:rPr>
              <a:t>Assignments Policy</a:t>
            </a:r>
            <a:endParaRPr b="1">
              <a:latin typeface="Raleway"/>
              <a:ea typeface="Raleway"/>
              <a:cs typeface="Raleway"/>
              <a:sym typeface="Raleway"/>
            </a:endParaRPr>
          </a:p>
        </p:txBody>
      </p:sp>
    </p:spTree>
    <p:extLst>
      <p:ext uri="{BB962C8B-B14F-4D97-AF65-F5344CB8AC3E}">
        <p14:creationId xmlns:p14="http://schemas.microsoft.com/office/powerpoint/2010/main" val="436300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7">
          <a:extLst>
            <a:ext uri="{FF2B5EF4-FFF2-40B4-BE49-F238E27FC236}">
              <a16:creationId xmlns:a16="http://schemas.microsoft.com/office/drawing/2014/main" id="{456D503E-877E-EFE1-8472-011244C7837E}"/>
            </a:ext>
          </a:extLst>
        </p:cNvPr>
        <p:cNvGrpSpPr/>
        <p:nvPr/>
      </p:nvGrpSpPr>
      <p:grpSpPr>
        <a:xfrm>
          <a:off x="0" y="0"/>
          <a:ext cx="0" cy="0"/>
          <a:chOff x="0" y="0"/>
          <a:chExt cx="0" cy="0"/>
        </a:xfrm>
      </p:grpSpPr>
      <p:sp>
        <p:nvSpPr>
          <p:cNvPr id="188" name="Google Shape;188;p36">
            <a:extLst>
              <a:ext uri="{FF2B5EF4-FFF2-40B4-BE49-F238E27FC236}">
                <a16:creationId xmlns:a16="http://schemas.microsoft.com/office/drawing/2014/main" id="{6B59D4AA-315D-D9DE-EA9C-940D0307F533}"/>
              </a:ext>
            </a:extLst>
          </p:cNvPr>
          <p:cNvSpPr txBox="1"/>
          <p:nvPr/>
        </p:nvSpPr>
        <p:spPr>
          <a:xfrm>
            <a:off x="311700" y="1017725"/>
            <a:ext cx="8520600" cy="3975000"/>
          </a:xfrm>
          <a:prstGeom prst="rect">
            <a:avLst/>
          </a:prstGeom>
          <a:noFill/>
          <a:ln>
            <a:noFill/>
          </a:ln>
        </p:spPr>
        <p:txBody>
          <a:bodyPr spcFirstLastPara="1" wrap="square" lIns="91425" tIns="91425" rIns="91425" bIns="91425" anchor="t" anchorCtr="0">
            <a:noAutofit/>
          </a:bodyPr>
          <a:lstStyle/>
          <a:p>
            <a:pPr marL="285750" indent="-285750">
              <a:buFont typeface="Arial" panose="020B0604020202020204" pitchFamily="34" charset="0"/>
              <a:buChar char="•"/>
            </a:pPr>
            <a:r>
              <a:rPr lang="en-US" sz="1800" dirty="0">
                <a:latin typeface="Raleway"/>
                <a:ea typeface="Raleway"/>
                <a:cs typeface="Raleway"/>
                <a:sym typeface="Raleway"/>
              </a:rPr>
              <a:t>Do not copy and paste answers from the internet and make sure all answers on homework and exams are completely in your own words.</a:t>
            </a:r>
          </a:p>
          <a:p>
            <a:pPr marL="285750" lvl="0" indent="-285750">
              <a:buFont typeface="Arial" panose="020B0604020202020204" pitchFamily="34" charset="0"/>
              <a:buChar char="•"/>
            </a:pPr>
            <a:endParaRPr lang="en-US" sz="1800" dirty="0">
              <a:latin typeface="Raleway"/>
              <a:ea typeface="Raleway"/>
              <a:cs typeface="Raleway"/>
              <a:sym typeface="Raleway"/>
            </a:endParaRPr>
          </a:p>
          <a:p>
            <a:pPr marL="285750" lvl="0" indent="-285750">
              <a:buFont typeface="Arial" panose="020B0604020202020204" pitchFamily="34" charset="0"/>
              <a:buChar char="•"/>
            </a:pPr>
            <a:r>
              <a:rPr lang="en-US" sz="1800" dirty="0">
                <a:latin typeface="Raleway"/>
                <a:ea typeface="Raleway"/>
                <a:cs typeface="Raleway"/>
                <a:sym typeface="Raleway"/>
              </a:rPr>
              <a:t>You’re welcome to discuss homework assignments with classmates, but all work must be done individually.</a:t>
            </a:r>
          </a:p>
          <a:p>
            <a:pPr marL="285750" lvl="0" indent="-285750">
              <a:buFont typeface="Arial" panose="020B0604020202020204" pitchFamily="34" charset="0"/>
              <a:buChar char="•"/>
            </a:pPr>
            <a:endParaRPr lang="en-US" sz="1800" dirty="0">
              <a:latin typeface="Raleway"/>
              <a:ea typeface="Raleway"/>
              <a:cs typeface="Raleway"/>
              <a:sym typeface="Raleway"/>
            </a:endParaRPr>
          </a:p>
          <a:p>
            <a:pPr marL="285750" lvl="0" indent="-285750">
              <a:buFont typeface="Arial" panose="020B0604020202020204" pitchFamily="34" charset="0"/>
              <a:buChar char="•"/>
            </a:pPr>
            <a:r>
              <a:rPr lang="en-US" sz="1800" dirty="0">
                <a:latin typeface="Raleway"/>
                <a:ea typeface="Raleway"/>
                <a:cs typeface="Raleway"/>
                <a:sym typeface="Raleway"/>
              </a:rPr>
              <a:t>Please make sure you cite any collaborations or online sources (website, papers, AI use etc.)</a:t>
            </a:r>
          </a:p>
        </p:txBody>
      </p:sp>
      <p:sp>
        <p:nvSpPr>
          <p:cNvPr id="189" name="Google Shape;189;p36">
            <a:extLst>
              <a:ext uri="{FF2B5EF4-FFF2-40B4-BE49-F238E27FC236}">
                <a16:creationId xmlns:a16="http://schemas.microsoft.com/office/drawing/2014/main" id="{05C31222-C7DB-CAF7-BD1A-59E16D5CAABF}"/>
              </a:ext>
            </a:extLst>
          </p:cNvPr>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Raleway"/>
                <a:ea typeface="Raleway"/>
                <a:cs typeface="Raleway"/>
                <a:sym typeface="Raleway"/>
              </a:rPr>
              <a:t>Policy </a:t>
            </a:r>
            <a:r>
              <a:rPr lang="en-US" b="1" dirty="0">
                <a:latin typeface="Raleway"/>
                <a:ea typeface="Raleway"/>
                <a:cs typeface="Raleway"/>
                <a:sym typeface="Raleway"/>
              </a:rPr>
              <a:t>on collaboration and plagiarism</a:t>
            </a:r>
            <a:endParaRPr b="1" dirty="0">
              <a:latin typeface="Raleway"/>
              <a:ea typeface="Raleway"/>
              <a:cs typeface="Raleway"/>
              <a:sym typeface="Raleway"/>
            </a:endParaRPr>
          </a:p>
        </p:txBody>
      </p:sp>
    </p:spTree>
    <p:extLst>
      <p:ext uri="{BB962C8B-B14F-4D97-AF65-F5344CB8AC3E}">
        <p14:creationId xmlns:p14="http://schemas.microsoft.com/office/powerpoint/2010/main" val="161472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aleway"/>
                <a:ea typeface="Raleway"/>
                <a:cs typeface="Raleway"/>
                <a:sym typeface="Raleway"/>
              </a:rPr>
              <a:t>Jupyter Notebook</a:t>
            </a:r>
            <a:endParaRPr/>
          </a:p>
        </p:txBody>
      </p:sp>
      <p:sp>
        <p:nvSpPr>
          <p:cNvPr id="251" name="Google Shape;251;p44"/>
          <p:cNvSpPr txBox="1"/>
          <p:nvPr/>
        </p:nvSpPr>
        <p:spPr>
          <a:xfrm>
            <a:off x="358975" y="1062700"/>
            <a:ext cx="38379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50">
                <a:solidFill>
                  <a:srgbClr val="0A0C10"/>
                </a:solidFill>
                <a:highlight>
                  <a:srgbClr val="FFFFFF"/>
                </a:highlight>
                <a:latin typeface="Raleway"/>
                <a:ea typeface="Raleway"/>
                <a:cs typeface="Raleway"/>
                <a:sym typeface="Raleway"/>
              </a:rPr>
              <a:t>“</a:t>
            </a:r>
            <a:r>
              <a:rPr lang="en" sz="1350" i="1">
                <a:solidFill>
                  <a:srgbClr val="0A0C10"/>
                </a:solidFill>
                <a:highlight>
                  <a:srgbClr val="FFFFFF"/>
                </a:highlight>
                <a:latin typeface="Raleway"/>
                <a:ea typeface="Raleway"/>
                <a:cs typeface="Raleway"/>
                <a:sym typeface="Raleway"/>
              </a:rPr>
              <a:t>The </a:t>
            </a:r>
            <a:r>
              <a:rPr lang="en" sz="1350" i="1" err="1">
                <a:solidFill>
                  <a:srgbClr val="0A0C10"/>
                </a:solidFill>
                <a:highlight>
                  <a:srgbClr val="FFFFFF"/>
                </a:highlight>
                <a:latin typeface="Raleway"/>
                <a:ea typeface="Raleway"/>
                <a:cs typeface="Raleway"/>
                <a:sym typeface="Raleway"/>
              </a:rPr>
              <a:t>Jupyter</a:t>
            </a:r>
            <a:r>
              <a:rPr lang="en" sz="1350" i="1">
                <a:solidFill>
                  <a:srgbClr val="0A0C10"/>
                </a:solidFill>
                <a:highlight>
                  <a:srgbClr val="FFFFFF"/>
                </a:highlight>
                <a:latin typeface="Raleway"/>
                <a:ea typeface="Raleway"/>
                <a:cs typeface="Raleway"/>
                <a:sym typeface="Raleway"/>
              </a:rPr>
              <a:t> Notebook is an open-source web application that allows you to create and share documents that contain live code, equations, visualizations, and narrative text.</a:t>
            </a:r>
            <a:r>
              <a:rPr lang="en" sz="1350">
                <a:solidFill>
                  <a:srgbClr val="0A0C10"/>
                </a:solidFill>
                <a:highlight>
                  <a:srgbClr val="FFFFFF"/>
                </a:highlight>
                <a:latin typeface="Raleway"/>
                <a:ea typeface="Raleway"/>
                <a:cs typeface="Raleway"/>
                <a:sym typeface="Raleway"/>
              </a:rPr>
              <a:t>”</a:t>
            </a:r>
            <a:endParaRPr sz="1350">
              <a:latin typeface="Raleway"/>
              <a:ea typeface="Raleway"/>
              <a:cs typeface="Raleway"/>
              <a:sym typeface="Raleway"/>
            </a:endParaRPr>
          </a:p>
        </p:txBody>
      </p:sp>
      <p:pic>
        <p:nvPicPr>
          <p:cNvPr id="252" name="Google Shape;252;p44"/>
          <p:cNvPicPr preferRelativeResize="0"/>
          <p:nvPr/>
        </p:nvPicPr>
        <p:blipFill>
          <a:blip r:embed="rId3">
            <a:alphaModFix/>
          </a:blip>
          <a:stretch>
            <a:fillRect/>
          </a:stretch>
        </p:blipFill>
        <p:spPr>
          <a:xfrm>
            <a:off x="4722075" y="1582600"/>
            <a:ext cx="3768176" cy="1978300"/>
          </a:xfrm>
          <a:prstGeom prst="rect">
            <a:avLst/>
          </a:prstGeom>
          <a:noFill/>
          <a:ln>
            <a:noFill/>
          </a:ln>
        </p:spPr>
      </p:pic>
      <p:sp>
        <p:nvSpPr>
          <p:cNvPr id="253" name="Google Shape;253;p44"/>
          <p:cNvSpPr txBox="1">
            <a:spLocks noGrp="1"/>
          </p:cNvSpPr>
          <p:nvPr>
            <p:ph type="body" idx="1"/>
          </p:nvPr>
        </p:nvSpPr>
        <p:spPr>
          <a:xfrm>
            <a:off x="218350" y="2078500"/>
            <a:ext cx="3909900" cy="2691600"/>
          </a:xfrm>
          <a:prstGeom prst="rect">
            <a:avLst/>
          </a:prstGeom>
        </p:spPr>
        <p:txBody>
          <a:bodyPr spcFirstLastPara="1" wrap="square" lIns="91425" tIns="91425" rIns="91425" bIns="91425" anchor="t" anchorCtr="0">
            <a:noAutofit/>
          </a:bodyPr>
          <a:lstStyle/>
          <a:p>
            <a:pPr marL="457200" lvl="0" indent="-314325" algn="l" rtl="0">
              <a:spcBef>
                <a:spcPts val="0"/>
              </a:spcBef>
              <a:spcAft>
                <a:spcPts val="0"/>
              </a:spcAft>
              <a:buClr>
                <a:srgbClr val="1D1D1D"/>
              </a:buClr>
              <a:buSzPts val="1350"/>
              <a:buFont typeface="Raleway"/>
              <a:buChar char="●"/>
            </a:pPr>
            <a:r>
              <a:rPr lang="en" sz="1350">
                <a:solidFill>
                  <a:srgbClr val="1D1D1D"/>
                </a:solidFill>
                <a:highlight>
                  <a:srgbClr val="FFFFFF"/>
                </a:highlight>
                <a:latin typeface="Raleway"/>
                <a:ea typeface="Raleway"/>
                <a:cs typeface="Raleway"/>
                <a:sym typeface="Raleway"/>
              </a:rPr>
              <a:t>Visualizations</a:t>
            </a:r>
            <a:endParaRPr sz="1350">
              <a:solidFill>
                <a:srgbClr val="1D1D1D"/>
              </a:solidFill>
              <a:highlight>
                <a:srgbClr val="FFFFFF"/>
              </a:highlight>
              <a:latin typeface="Raleway"/>
              <a:ea typeface="Raleway"/>
              <a:cs typeface="Raleway"/>
              <a:sym typeface="Raleway"/>
            </a:endParaRPr>
          </a:p>
          <a:p>
            <a:pPr marL="457200" lvl="0" indent="-314325" algn="l" rtl="0">
              <a:spcBef>
                <a:spcPts val="0"/>
              </a:spcBef>
              <a:spcAft>
                <a:spcPts val="0"/>
              </a:spcAft>
              <a:buClr>
                <a:srgbClr val="1D1D1D"/>
              </a:buClr>
              <a:buSzPts val="1350"/>
              <a:buFont typeface="Raleway"/>
              <a:buChar char="●"/>
            </a:pPr>
            <a:r>
              <a:rPr lang="en" sz="1350">
                <a:solidFill>
                  <a:srgbClr val="1D1D1D"/>
                </a:solidFill>
                <a:highlight>
                  <a:srgbClr val="FFFFFF"/>
                </a:highlight>
                <a:latin typeface="Raleway"/>
                <a:ea typeface="Raleway"/>
                <a:cs typeface="Raleway"/>
                <a:sym typeface="Raleway"/>
              </a:rPr>
              <a:t>Mathematical equations</a:t>
            </a:r>
            <a:endParaRPr sz="1350">
              <a:solidFill>
                <a:srgbClr val="1D1D1D"/>
              </a:solidFill>
              <a:highlight>
                <a:srgbClr val="FFFFFF"/>
              </a:highlight>
              <a:latin typeface="Raleway"/>
              <a:ea typeface="Raleway"/>
              <a:cs typeface="Raleway"/>
              <a:sym typeface="Raleway"/>
            </a:endParaRPr>
          </a:p>
          <a:p>
            <a:pPr marL="457200" lvl="0" indent="-314325" algn="l" rtl="0">
              <a:spcBef>
                <a:spcPts val="0"/>
              </a:spcBef>
              <a:spcAft>
                <a:spcPts val="0"/>
              </a:spcAft>
              <a:buClr>
                <a:srgbClr val="1D1D1D"/>
              </a:buClr>
              <a:buSzPts val="1350"/>
              <a:buFont typeface="Raleway"/>
              <a:buChar char="●"/>
            </a:pPr>
            <a:r>
              <a:rPr lang="en" sz="1350">
                <a:solidFill>
                  <a:srgbClr val="1D1D1D"/>
                </a:solidFill>
                <a:highlight>
                  <a:srgbClr val="FFFFFF"/>
                </a:highlight>
                <a:latin typeface="Raleway"/>
                <a:ea typeface="Raleway"/>
                <a:cs typeface="Raleway"/>
                <a:sym typeface="Raleway"/>
              </a:rPr>
              <a:t>Statistical modeling</a:t>
            </a:r>
            <a:endParaRPr sz="1350">
              <a:solidFill>
                <a:srgbClr val="1D1D1D"/>
              </a:solidFill>
              <a:highlight>
                <a:srgbClr val="FFFFFF"/>
              </a:highlight>
              <a:latin typeface="Raleway"/>
              <a:ea typeface="Raleway"/>
              <a:cs typeface="Raleway"/>
              <a:sym typeface="Raleway"/>
            </a:endParaRPr>
          </a:p>
          <a:p>
            <a:pPr marL="457200" lvl="0" indent="-314325" algn="l" rtl="0">
              <a:spcBef>
                <a:spcPts val="0"/>
              </a:spcBef>
              <a:spcAft>
                <a:spcPts val="0"/>
              </a:spcAft>
              <a:buClr>
                <a:srgbClr val="1D1D1D"/>
              </a:buClr>
              <a:buSzPts val="1350"/>
              <a:buFont typeface="Raleway"/>
              <a:buChar char="●"/>
            </a:pPr>
            <a:r>
              <a:rPr lang="en" sz="1350">
                <a:solidFill>
                  <a:srgbClr val="1D1D1D"/>
                </a:solidFill>
                <a:highlight>
                  <a:srgbClr val="FFFFFF"/>
                </a:highlight>
                <a:latin typeface="Raleway"/>
                <a:ea typeface="Raleway"/>
                <a:cs typeface="Raleway"/>
                <a:sym typeface="Raleway"/>
              </a:rPr>
              <a:t>Narrative text</a:t>
            </a:r>
            <a:endParaRPr sz="1350">
              <a:solidFill>
                <a:srgbClr val="1D1D1D"/>
              </a:solidFill>
              <a:highlight>
                <a:srgbClr val="FFFFFF"/>
              </a:highlight>
              <a:latin typeface="Raleway"/>
              <a:ea typeface="Raleway"/>
              <a:cs typeface="Raleway"/>
              <a:sym typeface="Raleway"/>
            </a:endParaRPr>
          </a:p>
          <a:p>
            <a:pPr marL="457200" lvl="0" indent="-314325" algn="l" rtl="0">
              <a:spcBef>
                <a:spcPts val="0"/>
              </a:spcBef>
              <a:spcAft>
                <a:spcPts val="0"/>
              </a:spcAft>
              <a:buClr>
                <a:srgbClr val="1D1D1D"/>
              </a:buClr>
              <a:buSzPts val="1350"/>
              <a:buFont typeface="Raleway"/>
              <a:buChar char="●"/>
            </a:pPr>
            <a:r>
              <a:rPr lang="en" sz="1350">
                <a:solidFill>
                  <a:srgbClr val="1D1D1D"/>
                </a:solidFill>
                <a:highlight>
                  <a:srgbClr val="FFFFFF"/>
                </a:highlight>
                <a:latin typeface="Raleway"/>
                <a:ea typeface="Raleway"/>
                <a:cs typeface="Raleway"/>
                <a:sym typeface="Raleway"/>
              </a:rPr>
              <a:t>Any other rich media</a:t>
            </a:r>
            <a:endParaRPr sz="1350">
              <a:solidFill>
                <a:srgbClr val="1D1D1D"/>
              </a:solidFill>
              <a:highlight>
                <a:srgbClr val="FFFFFF"/>
              </a:highlight>
              <a:latin typeface="Raleway"/>
              <a:ea typeface="Raleway"/>
              <a:cs typeface="Raleway"/>
              <a:sym typeface="Raleway"/>
            </a:endParaRPr>
          </a:p>
          <a:p>
            <a:pPr marL="0" lvl="0" indent="0" algn="l" rtl="0">
              <a:spcBef>
                <a:spcPts val="4600"/>
              </a:spcBef>
              <a:spcAft>
                <a:spcPts val="4600"/>
              </a:spcAft>
              <a:buNone/>
            </a:pPr>
            <a:r>
              <a:rPr lang="en" sz="1350">
                <a:solidFill>
                  <a:srgbClr val="1D1D1D"/>
                </a:solidFill>
                <a:highlight>
                  <a:srgbClr val="FFFFFF"/>
                </a:highlight>
                <a:latin typeface="Raleway"/>
                <a:ea typeface="Raleway"/>
                <a:cs typeface="Raleway"/>
                <a:sym typeface="Raleway"/>
              </a:rPr>
              <a:t>Tutorial: </a:t>
            </a:r>
            <a:r>
              <a:rPr lang="en" sz="1350" u="sng">
                <a:solidFill>
                  <a:schemeClr val="hlink"/>
                </a:solidFill>
                <a:highlight>
                  <a:srgbClr val="FFFFFF"/>
                </a:highlight>
                <a:latin typeface="Raleway"/>
                <a:ea typeface="Raleway"/>
                <a:cs typeface="Raleway"/>
                <a:sym typeface="Raleway"/>
                <a:hlinkClick r:id="rId4"/>
              </a:rPr>
              <a:t>Introduction to Jupyter Notebook</a:t>
            </a:r>
            <a:endParaRPr sz="1350">
              <a:solidFill>
                <a:srgbClr val="1D1D1D"/>
              </a:solidFill>
              <a:highlight>
                <a:srgbClr val="FFFFFF"/>
              </a:highlight>
              <a:latin typeface="Raleway"/>
              <a:ea typeface="Raleway"/>
              <a:cs typeface="Raleway"/>
              <a:sym typeface="Raleway"/>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Raleway"/>
                <a:ea typeface="Raleway"/>
                <a:cs typeface="Raleway"/>
                <a:sym typeface="Raleway"/>
              </a:rPr>
              <a:t>Logging into DataHub and Accessing Jupyter Notebooks</a:t>
            </a:r>
            <a:endParaRPr sz="2400" b="1">
              <a:latin typeface="Raleway"/>
              <a:ea typeface="Raleway"/>
              <a:cs typeface="Raleway"/>
              <a:sym typeface="Raleway"/>
            </a:endParaRPr>
          </a:p>
        </p:txBody>
      </p:sp>
      <p:sp>
        <p:nvSpPr>
          <p:cNvPr id="272" name="Google Shape;272;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Raleway"/>
              <a:buAutoNum type="arabicParenR"/>
            </a:pPr>
            <a:r>
              <a:rPr lang="en">
                <a:solidFill>
                  <a:srgbClr val="000000"/>
                </a:solidFill>
                <a:latin typeface="Raleway"/>
                <a:ea typeface="Raleway"/>
                <a:cs typeface="Raleway"/>
                <a:sym typeface="Raleway"/>
              </a:rPr>
              <a:t>Go to </a:t>
            </a:r>
            <a:r>
              <a:rPr lang="en" u="sng">
                <a:solidFill>
                  <a:srgbClr val="0000FF"/>
                </a:solidFill>
                <a:latin typeface="Raleway"/>
                <a:ea typeface="Raleway"/>
                <a:cs typeface="Raleway"/>
                <a:sym typeface="Raleway"/>
                <a:hlinkClick r:id="rId3">
                  <a:extLst>
                    <a:ext uri="{A12FA001-AC4F-418D-AE19-62706E023703}">
                      <ahyp:hlinkClr xmlns:ahyp="http://schemas.microsoft.com/office/drawing/2018/hyperlinkcolor" val="tx"/>
                    </a:ext>
                  </a:extLst>
                </a:hlinkClick>
              </a:rPr>
              <a:t>https://datahub.ucsd.edu/</a:t>
            </a:r>
            <a:r>
              <a:rPr lang="en">
                <a:solidFill>
                  <a:srgbClr val="0000FF"/>
                </a:solidFill>
                <a:latin typeface="Raleway"/>
                <a:ea typeface="Raleway"/>
                <a:cs typeface="Raleway"/>
                <a:sym typeface="Raleway"/>
              </a:rPr>
              <a:t> </a:t>
            </a:r>
            <a:endParaRPr>
              <a:solidFill>
                <a:srgbClr val="0000FF"/>
              </a:solidFill>
              <a:latin typeface="Raleway"/>
              <a:ea typeface="Raleway"/>
              <a:cs typeface="Raleway"/>
              <a:sym typeface="Raleway"/>
            </a:endParaRPr>
          </a:p>
          <a:p>
            <a:pPr marL="457200" lvl="0" indent="-342900" algn="l" rtl="0">
              <a:spcBef>
                <a:spcPts val="0"/>
              </a:spcBef>
              <a:spcAft>
                <a:spcPts val="0"/>
              </a:spcAft>
              <a:buClr>
                <a:srgbClr val="000000"/>
              </a:buClr>
              <a:buSzPts val="1800"/>
              <a:buFont typeface="Raleway"/>
              <a:buAutoNum type="arabicParenR"/>
            </a:pPr>
            <a:r>
              <a:rPr lang="en">
                <a:solidFill>
                  <a:srgbClr val="000000"/>
                </a:solidFill>
                <a:latin typeface="Raleway"/>
                <a:ea typeface="Raleway"/>
                <a:cs typeface="Raleway"/>
                <a:sym typeface="Raleway"/>
              </a:rPr>
              <a:t>Click “Log in”. This should take you to the google sign-in page</a:t>
            </a:r>
            <a:endParaRPr>
              <a:solidFill>
                <a:srgbClr val="000000"/>
              </a:solidFill>
              <a:latin typeface="Raleway"/>
              <a:ea typeface="Raleway"/>
              <a:cs typeface="Raleway"/>
              <a:sym typeface="Raleway"/>
            </a:endParaRPr>
          </a:p>
        </p:txBody>
      </p:sp>
      <p:pic>
        <p:nvPicPr>
          <p:cNvPr id="273" name="Google Shape;273;p45"/>
          <p:cNvPicPr preferRelativeResize="0"/>
          <p:nvPr/>
        </p:nvPicPr>
        <p:blipFill>
          <a:blip r:embed="rId4">
            <a:alphaModFix/>
          </a:blip>
          <a:stretch>
            <a:fillRect/>
          </a:stretch>
        </p:blipFill>
        <p:spPr>
          <a:xfrm>
            <a:off x="456025" y="2132325"/>
            <a:ext cx="7805049" cy="1914900"/>
          </a:xfrm>
          <a:prstGeom prst="rect">
            <a:avLst/>
          </a:prstGeom>
          <a:noFill/>
          <a:ln>
            <a:noFill/>
          </a:ln>
        </p:spPr>
      </p:pic>
      <p:cxnSp>
        <p:nvCxnSpPr>
          <p:cNvPr id="274" name="Google Shape;274;p45"/>
          <p:cNvCxnSpPr/>
          <p:nvPr/>
        </p:nvCxnSpPr>
        <p:spPr>
          <a:xfrm rot="10800000">
            <a:off x="6602375" y="3589975"/>
            <a:ext cx="703500" cy="913200"/>
          </a:xfrm>
          <a:prstGeom prst="straightConnector1">
            <a:avLst/>
          </a:prstGeom>
          <a:noFill/>
          <a:ln w="28575" cap="flat" cmpd="sng">
            <a:solidFill>
              <a:srgbClr val="FF0000"/>
            </a:solidFill>
            <a:prstDash val="solid"/>
            <a:round/>
            <a:headEnd type="none" w="med" len="med"/>
            <a:tailEnd type="triangl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6"/>
          <p:cNvSpPr txBox="1">
            <a:spLocks noGrp="1"/>
          </p:cNvSpPr>
          <p:nvPr>
            <p:ph type="body" idx="1"/>
          </p:nvPr>
        </p:nvSpPr>
        <p:spPr>
          <a:xfrm>
            <a:off x="311700" y="377900"/>
            <a:ext cx="8520600" cy="419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latin typeface="Raleway"/>
                <a:ea typeface="Raleway"/>
                <a:cs typeface="Raleway"/>
                <a:sym typeface="Raleway"/>
              </a:rPr>
              <a:t>3. Sign in using your @ucsd.edu email. This will take you to the SSO page where you will have to type in your username and password and authenticate using Duo</a:t>
            </a:r>
            <a:endParaRPr>
              <a:solidFill>
                <a:srgbClr val="000000"/>
              </a:solidFill>
              <a:latin typeface="Raleway"/>
              <a:ea typeface="Raleway"/>
              <a:cs typeface="Raleway"/>
              <a:sym typeface="Raleway"/>
            </a:endParaRPr>
          </a:p>
          <a:p>
            <a:pPr marL="0" lvl="0" indent="0" algn="l" rtl="0">
              <a:spcBef>
                <a:spcPts val="1600"/>
              </a:spcBef>
              <a:spcAft>
                <a:spcPts val="1600"/>
              </a:spcAft>
              <a:buNone/>
            </a:pPr>
            <a:endParaRPr>
              <a:solidFill>
                <a:srgbClr val="000000"/>
              </a:solidFill>
              <a:latin typeface="Raleway"/>
              <a:ea typeface="Raleway"/>
              <a:cs typeface="Raleway"/>
              <a:sym typeface="Raleway"/>
            </a:endParaRPr>
          </a:p>
        </p:txBody>
      </p:sp>
      <p:pic>
        <p:nvPicPr>
          <p:cNvPr id="280" name="Google Shape;280;p46"/>
          <p:cNvPicPr preferRelativeResize="0"/>
          <p:nvPr/>
        </p:nvPicPr>
        <p:blipFill>
          <a:blip r:embed="rId3">
            <a:alphaModFix/>
          </a:blip>
          <a:stretch>
            <a:fillRect/>
          </a:stretch>
        </p:blipFill>
        <p:spPr>
          <a:xfrm>
            <a:off x="2840625" y="1275400"/>
            <a:ext cx="3017159" cy="3555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6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5100" b="1">
                <a:latin typeface="Raleway"/>
                <a:ea typeface="Raleway"/>
                <a:cs typeface="Raleway"/>
                <a:sym typeface="Raleway"/>
              </a:rPr>
              <a:t>Introduction to the Class</a:t>
            </a:r>
            <a:endParaRPr sz="5100" b="1">
              <a:latin typeface="Raleway"/>
              <a:ea typeface="Raleway"/>
              <a:cs typeface="Raleway"/>
              <a:sym typeface="Raleway"/>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 name="Picture 1">
            <a:extLst>
              <a:ext uri="{FF2B5EF4-FFF2-40B4-BE49-F238E27FC236}">
                <a16:creationId xmlns:a16="http://schemas.microsoft.com/office/drawing/2014/main" id="{4AFED495-A024-0417-1E2C-DFFB1DCECF71}"/>
              </a:ext>
            </a:extLst>
          </p:cNvPr>
          <p:cNvPicPr>
            <a:picLocks noChangeAspect="1"/>
          </p:cNvPicPr>
          <p:nvPr/>
        </p:nvPicPr>
        <p:blipFill>
          <a:blip r:embed="rId3"/>
          <a:stretch>
            <a:fillRect/>
          </a:stretch>
        </p:blipFill>
        <p:spPr>
          <a:xfrm>
            <a:off x="1547990" y="1721140"/>
            <a:ext cx="6173624" cy="725242"/>
          </a:xfrm>
          <a:prstGeom prst="rect">
            <a:avLst/>
          </a:prstGeom>
        </p:spPr>
      </p:pic>
      <p:pic>
        <p:nvPicPr>
          <p:cNvPr id="273" name="Google Shape;273;p47"/>
          <p:cNvPicPr preferRelativeResize="0">
            <a:picLocks noChangeAspect="1"/>
          </p:cNvPicPr>
          <p:nvPr/>
        </p:nvPicPr>
        <p:blipFill rotWithShape="1">
          <a:blip r:embed="rId4">
            <a:alphaModFix/>
          </a:blip>
          <a:srcRect t="81810"/>
          <a:stretch/>
        </p:blipFill>
        <p:spPr>
          <a:xfrm>
            <a:off x="1522896" y="2452570"/>
            <a:ext cx="6190286" cy="425435"/>
          </a:xfrm>
          <a:prstGeom prst="rect">
            <a:avLst/>
          </a:prstGeom>
          <a:noFill/>
          <a:ln>
            <a:noFill/>
          </a:ln>
        </p:spPr>
      </p:pic>
      <p:sp>
        <p:nvSpPr>
          <p:cNvPr id="274" name="Google Shape;274;p47"/>
          <p:cNvSpPr txBox="1">
            <a:spLocks noGrp="1"/>
          </p:cNvSpPr>
          <p:nvPr>
            <p:ph type="body" idx="1"/>
          </p:nvPr>
        </p:nvSpPr>
        <p:spPr>
          <a:xfrm>
            <a:off x="311700" y="128700"/>
            <a:ext cx="8520600" cy="1162575"/>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dk1"/>
                </a:solidFill>
                <a:latin typeface="Raleway"/>
                <a:ea typeface="Raleway"/>
                <a:cs typeface="Raleway"/>
                <a:sym typeface="Raleway"/>
              </a:rPr>
              <a:t>4. Now you should see a page that looks like this. </a:t>
            </a:r>
            <a:endParaRPr>
              <a:solidFill>
                <a:schemeClr val="dk1"/>
              </a:solidFill>
              <a:latin typeface="Raleway"/>
              <a:ea typeface="Raleway"/>
              <a:cs typeface="Raleway"/>
              <a:sym typeface="Raleway"/>
            </a:endParaRPr>
          </a:p>
          <a:p>
            <a:pPr marL="0" lvl="0" indent="0" algn="l" rtl="0">
              <a:lnSpc>
                <a:spcPct val="100000"/>
              </a:lnSpc>
              <a:spcBef>
                <a:spcPts val="1600"/>
              </a:spcBef>
              <a:spcAft>
                <a:spcPts val="0"/>
              </a:spcAft>
              <a:buNone/>
            </a:pPr>
            <a:r>
              <a:rPr lang="en">
                <a:solidFill>
                  <a:schemeClr val="dk1"/>
                </a:solidFill>
                <a:latin typeface="Raleway"/>
                <a:ea typeface="Raleway"/>
                <a:cs typeface="Raleway"/>
                <a:sym typeface="Raleway"/>
              </a:rPr>
              <a:t>Select </a:t>
            </a:r>
            <a:r>
              <a:rPr lang="en" b="1">
                <a:solidFill>
                  <a:schemeClr val="dk1"/>
                </a:solidFill>
                <a:latin typeface="Raleway"/>
                <a:ea typeface="Raleway"/>
                <a:cs typeface="Raleway"/>
                <a:sym typeface="Raleway"/>
              </a:rPr>
              <a:t>BNFO 262 </a:t>
            </a:r>
            <a:r>
              <a:rPr lang="en" err="1">
                <a:solidFill>
                  <a:schemeClr val="dk1"/>
                </a:solidFill>
                <a:latin typeface="Raleway"/>
                <a:ea typeface="Raleway"/>
                <a:cs typeface="Raleway"/>
                <a:sym typeface="Raleway"/>
              </a:rPr>
              <a:t>ghcr.io</a:t>
            </a:r>
            <a:r>
              <a:rPr lang="en">
                <a:solidFill>
                  <a:schemeClr val="dk1"/>
                </a:solidFill>
                <a:latin typeface="Raleway"/>
                <a:ea typeface="Raleway"/>
                <a:cs typeface="Raleway"/>
                <a:sym typeface="Raleway"/>
              </a:rPr>
              <a:t>/biom262/cmm262-notebook:</a:t>
            </a:r>
            <a:r>
              <a:rPr lang="en" b="1">
                <a:solidFill>
                  <a:schemeClr val="dk1"/>
                </a:solidFill>
                <a:latin typeface="Raleway"/>
                <a:ea typeface="Raleway"/>
                <a:cs typeface="Raleway"/>
                <a:sym typeface="Raleway"/>
              </a:rPr>
              <a:t>programming-R </a:t>
            </a:r>
            <a:r>
              <a:rPr lang="en">
                <a:solidFill>
                  <a:schemeClr val="dk1"/>
                </a:solidFill>
                <a:latin typeface="Raleway"/>
                <a:ea typeface="Raleway"/>
                <a:cs typeface="Raleway"/>
                <a:sym typeface="Raleway"/>
              </a:rPr>
              <a:t>and click “Launch Environment”</a:t>
            </a:r>
            <a:endParaRPr>
              <a:solidFill>
                <a:schemeClr val="dk1"/>
              </a:solidFill>
              <a:latin typeface="Raleway"/>
              <a:ea typeface="Raleway"/>
              <a:cs typeface="Raleway"/>
              <a:sym typeface="Raleway"/>
            </a:endParaRPr>
          </a:p>
        </p:txBody>
      </p:sp>
      <p:pic>
        <p:nvPicPr>
          <p:cNvPr id="275" name="Google Shape;275;p47"/>
          <p:cNvPicPr preferRelativeResize="0"/>
          <p:nvPr/>
        </p:nvPicPr>
        <p:blipFill rotWithShape="1">
          <a:blip r:embed="rId4">
            <a:alphaModFix/>
          </a:blip>
          <a:srcRect b="81810"/>
          <a:stretch/>
        </p:blipFill>
        <p:spPr>
          <a:xfrm>
            <a:off x="1848773" y="1274188"/>
            <a:ext cx="5328024" cy="366175"/>
          </a:xfrm>
          <a:prstGeom prst="rect">
            <a:avLst/>
          </a:prstGeom>
          <a:noFill/>
          <a:ln>
            <a:noFill/>
          </a:ln>
        </p:spPr>
      </p:pic>
      <p:cxnSp>
        <p:nvCxnSpPr>
          <p:cNvPr id="276" name="Google Shape;276;p47"/>
          <p:cNvCxnSpPr/>
          <p:nvPr/>
        </p:nvCxnSpPr>
        <p:spPr>
          <a:xfrm rot="10800000">
            <a:off x="6583819" y="2692631"/>
            <a:ext cx="1501200" cy="10500"/>
          </a:xfrm>
          <a:prstGeom prst="straightConnector1">
            <a:avLst/>
          </a:prstGeom>
          <a:noFill/>
          <a:ln w="28575" cap="flat" cmpd="sng">
            <a:solidFill>
              <a:srgbClr val="FF0000"/>
            </a:solidFill>
            <a:prstDash val="solid"/>
            <a:round/>
            <a:headEnd type="none" w="med" len="med"/>
            <a:tailEnd type="triangle" w="med" len="med"/>
          </a:ln>
        </p:spPr>
      </p:cxnSp>
      <p:sp>
        <p:nvSpPr>
          <p:cNvPr id="277" name="Google Shape;277;p47"/>
          <p:cNvSpPr txBox="1"/>
          <p:nvPr/>
        </p:nvSpPr>
        <p:spPr>
          <a:xfrm>
            <a:off x="8085019" y="1851354"/>
            <a:ext cx="682200" cy="40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b="1"/>
              <a:t>① </a:t>
            </a:r>
            <a:endParaRPr sz="1900"/>
          </a:p>
        </p:txBody>
      </p:sp>
      <p:sp>
        <p:nvSpPr>
          <p:cNvPr id="278" name="Google Shape;278;p47"/>
          <p:cNvSpPr txBox="1"/>
          <p:nvPr/>
        </p:nvSpPr>
        <p:spPr>
          <a:xfrm>
            <a:off x="8085019" y="2497498"/>
            <a:ext cx="682200" cy="40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b="1"/>
              <a:t>②  </a:t>
            </a:r>
            <a:endParaRPr sz="1900"/>
          </a:p>
        </p:txBody>
      </p:sp>
      <p:cxnSp>
        <p:nvCxnSpPr>
          <p:cNvPr id="279" name="Google Shape;279;p47"/>
          <p:cNvCxnSpPr/>
          <p:nvPr/>
        </p:nvCxnSpPr>
        <p:spPr>
          <a:xfrm rot="10800000">
            <a:off x="6583819" y="2081379"/>
            <a:ext cx="1501200" cy="10500"/>
          </a:xfrm>
          <a:prstGeom prst="straightConnector1">
            <a:avLst/>
          </a:prstGeom>
          <a:noFill/>
          <a:ln w="28575" cap="flat" cmpd="sng">
            <a:solidFill>
              <a:srgbClr val="FF0000"/>
            </a:solidFill>
            <a:prstDash val="solid"/>
            <a:round/>
            <a:headEnd type="none" w="med" len="med"/>
            <a:tailEnd type="triangle" w="med" len="med"/>
          </a:ln>
        </p:spPr>
      </p:cxnSp>
      <p:pic>
        <p:nvPicPr>
          <p:cNvPr id="280" name="Google Shape;280;p47"/>
          <p:cNvPicPr preferRelativeResize="0"/>
          <p:nvPr/>
        </p:nvPicPr>
        <p:blipFill>
          <a:blip r:embed="rId5">
            <a:alphaModFix/>
          </a:blip>
          <a:stretch>
            <a:fillRect/>
          </a:stretch>
        </p:blipFill>
        <p:spPr>
          <a:xfrm>
            <a:off x="950338" y="3303015"/>
            <a:ext cx="7243324" cy="1586700"/>
          </a:xfrm>
          <a:prstGeom prst="rect">
            <a:avLst/>
          </a:prstGeom>
          <a:noFill/>
          <a:ln w="9525" cap="flat" cmpd="sng">
            <a:solidFill>
              <a:schemeClr val="dk2"/>
            </a:solidFill>
            <a:prstDash val="solid"/>
            <a:round/>
            <a:headEnd type="none" w="sm" len="sm"/>
            <a:tailEnd type="none" w="sm" len="sm"/>
          </a:ln>
        </p:spPr>
      </p:pic>
      <p:sp>
        <p:nvSpPr>
          <p:cNvPr id="281" name="Google Shape;281;p47"/>
          <p:cNvSpPr/>
          <p:nvPr/>
        </p:nvSpPr>
        <p:spPr>
          <a:xfrm>
            <a:off x="4069945" y="2056104"/>
            <a:ext cx="886615" cy="236361"/>
          </a:xfrm>
          <a:prstGeom prst="rect">
            <a:avLst/>
          </a:prstGeom>
          <a:solidFill>
            <a:srgbClr val="FFFF00">
              <a:alpha val="405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 name="TextBox 2">
            <a:extLst>
              <a:ext uri="{FF2B5EF4-FFF2-40B4-BE49-F238E27FC236}">
                <a16:creationId xmlns:a16="http://schemas.microsoft.com/office/drawing/2014/main" id="{613D9D76-2215-1ED8-9495-DF726EB7FE76}"/>
              </a:ext>
            </a:extLst>
          </p:cNvPr>
          <p:cNvSpPr txBox="1"/>
          <p:nvPr/>
        </p:nvSpPr>
        <p:spPr>
          <a:xfrm>
            <a:off x="311700" y="2943192"/>
            <a:ext cx="5328024" cy="369332"/>
          </a:xfrm>
          <a:prstGeom prst="rect">
            <a:avLst/>
          </a:prstGeom>
          <a:noFill/>
        </p:spPr>
        <p:txBody>
          <a:bodyPr wrap="square">
            <a:spAutoFit/>
          </a:bodyPr>
          <a:lstStyle/>
          <a:p>
            <a:pPr marL="0" lvl="0" indent="0" algn="l" rtl="0">
              <a:lnSpc>
                <a:spcPct val="100000"/>
              </a:lnSpc>
              <a:spcBef>
                <a:spcPts val="1600"/>
              </a:spcBef>
              <a:spcAft>
                <a:spcPts val="0"/>
              </a:spcAft>
              <a:buClr>
                <a:schemeClr val="dk1"/>
              </a:buClr>
              <a:buSzPts val="1100"/>
              <a:buFont typeface="Arial"/>
              <a:buNone/>
            </a:pPr>
            <a:r>
              <a:rPr lang="en-US" sz="1800">
                <a:solidFill>
                  <a:schemeClr val="dk1"/>
                </a:solidFill>
                <a:latin typeface="Raleway"/>
                <a:ea typeface="Raleway"/>
                <a:cs typeface="Raleway"/>
                <a:sym typeface="Raleway"/>
              </a:rPr>
              <a:t>Your screen should look something like this: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8"/>
          <p:cNvSpPr txBox="1">
            <a:spLocks noGrp="1"/>
          </p:cNvSpPr>
          <p:nvPr>
            <p:ph type="body" idx="1"/>
          </p:nvPr>
        </p:nvSpPr>
        <p:spPr>
          <a:xfrm>
            <a:off x="311700" y="251925"/>
            <a:ext cx="8520600" cy="423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rgbClr val="000000"/>
                </a:solidFill>
                <a:latin typeface="Raleway"/>
                <a:ea typeface="Raleway"/>
                <a:cs typeface="Raleway"/>
                <a:sym typeface="Raleway"/>
              </a:rPr>
              <a:t>5. Open a new terminal window by going to File &gt; New &gt; Terminal</a:t>
            </a:r>
            <a:endParaRPr>
              <a:solidFill>
                <a:srgbClr val="000000"/>
              </a:solidFill>
              <a:latin typeface="Raleway"/>
              <a:ea typeface="Raleway"/>
              <a:cs typeface="Raleway"/>
              <a:sym typeface="Raleway"/>
            </a:endParaRPr>
          </a:p>
        </p:txBody>
      </p:sp>
      <p:pic>
        <p:nvPicPr>
          <p:cNvPr id="297" name="Google Shape;297;p48"/>
          <p:cNvPicPr preferRelativeResize="0"/>
          <p:nvPr/>
        </p:nvPicPr>
        <p:blipFill>
          <a:blip r:embed="rId3">
            <a:alphaModFix/>
          </a:blip>
          <a:stretch>
            <a:fillRect/>
          </a:stretch>
        </p:blipFill>
        <p:spPr>
          <a:xfrm>
            <a:off x="582485" y="1068037"/>
            <a:ext cx="4107247" cy="3007425"/>
          </a:xfrm>
          <a:prstGeom prst="rect">
            <a:avLst/>
          </a:prstGeom>
          <a:noFill/>
          <a:ln>
            <a:noFill/>
          </a:ln>
        </p:spPr>
      </p:pic>
      <p:cxnSp>
        <p:nvCxnSpPr>
          <p:cNvPr id="298" name="Google Shape;298;p48"/>
          <p:cNvCxnSpPr>
            <a:cxnSpLocks/>
          </p:cNvCxnSpPr>
          <p:nvPr/>
        </p:nvCxnSpPr>
        <p:spPr>
          <a:xfrm flipH="1">
            <a:off x="4128674" y="1771648"/>
            <a:ext cx="791665" cy="0"/>
          </a:xfrm>
          <a:prstGeom prst="straightConnector1">
            <a:avLst/>
          </a:prstGeom>
          <a:noFill/>
          <a:ln w="28575" cap="flat" cmpd="sng">
            <a:solidFill>
              <a:srgbClr val="FF0000"/>
            </a:solidFill>
            <a:prstDash val="solid"/>
            <a:round/>
            <a:headEnd type="none" w="med" len="med"/>
            <a:tailEnd type="triangle" w="med" len="med"/>
          </a:ln>
        </p:spPr>
      </p:cxnSp>
      <p:sp>
        <p:nvSpPr>
          <p:cNvPr id="3" name="Google Shape;406;p59">
            <a:extLst>
              <a:ext uri="{FF2B5EF4-FFF2-40B4-BE49-F238E27FC236}">
                <a16:creationId xmlns:a16="http://schemas.microsoft.com/office/drawing/2014/main" id="{E238F3F6-B276-4A0B-AEFD-CCF1D742A6EA}"/>
              </a:ext>
            </a:extLst>
          </p:cNvPr>
          <p:cNvSpPr txBox="1">
            <a:spLocks/>
          </p:cNvSpPr>
          <p:nvPr/>
        </p:nvSpPr>
        <p:spPr>
          <a:xfrm>
            <a:off x="4920339" y="1340699"/>
            <a:ext cx="3911961" cy="24621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Clr>
                <a:schemeClr val="tx1"/>
              </a:buClr>
              <a:buFont typeface="Raleway"/>
              <a:buAutoNum type="arabicPeriod"/>
            </a:pPr>
            <a:r>
              <a:rPr lang="en-US" sz="1600" dirty="0">
                <a:solidFill>
                  <a:schemeClr val="tx1"/>
                </a:solidFill>
                <a:latin typeface="Raleway"/>
                <a:ea typeface="Raleway"/>
                <a:cs typeface="Raleway"/>
                <a:sym typeface="Raleway"/>
              </a:rPr>
              <a:t>Open Datahub</a:t>
            </a:r>
          </a:p>
          <a:p>
            <a:pPr>
              <a:buClr>
                <a:schemeClr val="tx1"/>
              </a:buClr>
              <a:buFont typeface="Raleway"/>
              <a:buAutoNum type="arabicPeriod"/>
            </a:pPr>
            <a:r>
              <a:rPr lang="en-US" sz="1600" dirty="0">
                <a:solidFill>
                  <a:schemeClr val="tx1"/>
                </a:solidFill>
                <a:latin typeface="Raleway"/>
                <a:ea typeface="Raleway"/>
                <a:cs typeface="Raleway"/>
                <a:sym typeface="Raleway"/>
              </a:rPr>
              <a:t>Go to "File" &gt; "New" &gt; "Terminal</a:t>
            </a:r>
            <a:r>
              <a:rPr lang="en-US" sz="1600" i="1" dirty="0">
                <a:solidFill>
                  <a:schemeClr val="tx1"/>
                </a:solidFill>
                <a:latin typeface="Raleway"/>
                <a:ea typeface="Raleway"/>
                <a:cs typeface="Raleway"/>
                <a:sym typeface="Raleway"/>
              </a:rPr>
              <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9"/>
          <p:cNvSpPr txBox="1">
            <a:spLocks noGrp="1"/>
          </p:cNvSpPr>
          <p:nvPr>
            <p:ph type="body" idx="1"/>
          </p:nvPr>
        </p:nvSpPr>
        <p:spPr>
          <a:xfrm>
            <a:off x="311700" y="251925"/>
            <a:ext cx="8520600" cy="4734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rgbClr val="000000"/>
                </a:solidFill>
                <a:latin typeface="Raleway"/>
                <a:ea typeface="Raleway"/>
                <a:cs typeface="Raleway"/>
                <a:sym typeface="Raleway"/>
              </a:rPr>
              <a:t>6. Your screen should look like this</a:t>
            </a:r>
            <a:endParaRPr>
              <a:solidFill>
                <a:srgbClr val="000000"/>
              </a:solidFill>
              <a:latin typeface="Raleway"/>
              <a:ea typeface="Raleway"/>
              <a:cs typeface="Raleway"/>
              <a:sym typeface="Raleway"/>
            </a:endParaRPr>
          </a:p>
        </p:txBody>
      </p:sp>
      <p:pic>
        <p:nvPicPr>
          <p:cNvPr id="304" name="Google Shape;304;p49"/>
          <p:cNvPicPr preferRelativeResize="0"/>
          <p:nvPr/>
        </p:nvPicPr>
        <p:blipFill>
          <a:blip r:embed="rId3">
            <a:alphaModFix/>
          </a:blip>
          <a:stretch>
            <a:fillRect/>
          </a:stretch>
        </p:blipFill>
        <p:spPr>
          <a:xfrm>
            <a:off x="358150" y="1293088"/>
            <a:ext cx="8427701" cy="2651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50"/>
          <p:cNvSpPr txBox="1">
            <a:spLocks noGrp="1"/>
          </p:cNvSpPr>
          <p:nvPr>
            <p:ph type="body" idx="1"/>
          </p:nvPr>
        </p:nvSpPr>
        <p:spPr>
          <a:xfrm>
            <a:off x="311700" y="94075"/>
            <a:ext cx="8520600" cy="315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0000"/>
                </a:solidFill>
                <a:latin typeface="Raleway"/>
                <a:ea typeface="Raleway"/>
                <a:cs typeface="Raleway"/>
                <a:sym typeface="Raleway"/>
              </a:rPr>
              <a:t>7. In your terminal window, type in </a:t>
            </a:r>
            <a:r>
              <a:rPr lang="en" dirty="0" err="1">
                <a:solidFill>
                  <a:srgbClr val="000000"/>
                </a:solidFill>
                <a:highlight>
                  <a:srgbClr val="EFEFEF"/>
                </a:highlight>
                <a:latin typeface="Courier New"/>
                <a:ea typeface="Courier New"/>
                <a:cs typeface="Courier New"/>
                <a:sym typeface="Courier New"/>
              </a:rPr>
              <a:t>pwd</a:t>
            </a:r>
            <a:r>
              <a:rPr lang="en" dirty="0">
                <a:solidFill>
                  <a:srgbClr val="000000"/>
                </a:solidFill>
                <a:latin typeface="Courier New"/>
                <a:ea typeface="Courier New"/>
                <a:cs typeface="Courier New"/>
                <a:sym typeface="Courier New"/>
              </a:rPr>
              <a:t>.</a:t>
            </a:r>
            <a:r>
              <a:rPr lang="en" dirty="0">
                <a:solidFill>
                  <a:srgbClr val="000000"/>
                </a:solidFill>
                <a:latin typeface="Raleway"/>
                <a:ea typeface="Raleway"/>
                <a:cs typeface="Raleway"/>
                <a:sym typeface="Raleway"/>
              </a:rPr>
              <a:t> The returned path should be:</a:t>
            </a:r>
            <a:endParaRPr dirty="0">
              <a:solidFill>
                <a:srgbClr val="000000"/>
              </a:solidFill>
              <a:latin typeface="Raleway"/>
              <a:ea typeface="Raleway"/>
              <a:cs typeface="Raleway"/>
              <a:sym typeface="Raleway"/>
            </a:endParaRPr>
          </a:p>
          <a:p>
            <a:pPr marL="0" lvl="0" indent="0" algn="ctr" rtl="0">
              <a:spcBef>
                <a:spcPts val="1600"/>
              </a:spcBef>
              <a:spcAft>
                <a:spcPts val="0"/>
              </a:spcAft>
              <a:buNone/>
            </a:pPr>
            <a:r>
              <a:rPr lang="en" dirty="0">
                <a:solidFill>
                  <a:srgbClr val="000000"/>
                </a:solidFill>
                <a:latin typeface="Courier New"/>
                <a:ea typeface="Courier New"/>
                <a:cs typeface="Courier New"/>
                <a:sym typeface="Courier New"/>
              </a:rPr>
              <a:t>/home/&lt;your user ID&gt;</a:t>
            </a:r>
            <a:endParaRPr dirty="0">
              <a:solidFill>
                <a:srgbClr val="000000"/>
              </a:solidFill>
              <a:latin typeface="Courier New"/>
              <a:ea typeface="Courier New"/>
              <a:cs typeface="Courier New"/>
              <a:sym typeface="Courier New"/>
            </a:endParaRPr>
          </a:p>
          <a:p>
            <a:pPr marL="0" lvl="0" indent="0" algn="l" rtl="0">
              <a:spcBef>
                <a:spcPts val="1600"/>
              </a:spcBef>
              <a:spcAft>
                <a:spcPts val="0"/>
              </a:spcAft>
              <a:buNone/>
            </a:pPr>
            <a:r>
              <a:rPr lang="en" dirty="0">
                <a:solidFill>
                  <a:srgbClr val="000000"/>
                </a:solidFill>
                <a:latin typeface="Raleway"/>
                <a:ea typeface="Raleway"/>
                <a:cs typeface="Raleway"/>
                <a:sym typeface="Raleway"/>
              </a:rPr>
              <a:t>8. Copy over the directory with all of the notebooks for module 1 using the following command:</a:t>
            </a:r>
            <a:endParaRPr dirty="0">
              <a:solidFill>
                <a:srgbClr val="000000"/>
              </a:solidFill>
              <a:latin typeface="Raleway"/>
              <a:ea typeface="Raleway"/>
              <a:cs typeface="Raleway"/>
              <a:sym typeface="Raleway"/>
            </a:endParaRPr>
          </a:p>
          <a:p>
            <a:pPr marL="0" lvl="0" indent="0" algn="ctr" rtl="0">
              <a:spcBef>
                <a:spcPts val="1600"/>
              </a:spcBef>
              <a:spcAft>
                <a:spcPts val="0"/>
              </a:spcAft>
              <a:buNone/>
            </a:pPr>
            <a:r>
              <a:rPr lang="en" sz="1400" dirty="0">
                <a:solidFill>
                  <a:srgbClr val="000000"/>
                </a:solidFill>
                <a:highlight>
                  <a:srgbClr val="EFEFEF"/>
                </a:highlight>
                <a:latin typeface="Courier New"/>
                <a:ea typeface="Courier New"/>
                <a:cs typeface="Courier New"/>
                <a:sym typeface="Courier New"/>
              </a:rPr>
              <a:t>cp -r </a:t>
            </a:r>
            <a:r>
              <a:rPr lang="en-US" sz="1400" dirty="0">
                <a:solidFill>
                  <a:srgbClr val="1D1C1D"/>
                </a:solidFill>
                <a:highlight>
                  <a:srgbClr val="EFEFEF"/>
                </a:highlight>
                <a:latin typeface="Courier New"/>
                <a:ea typeface="Courier New"/>
                <a:cs typeface="Courier New"/>
                <a:sym typeface="Courier New"/>
              </a:rPr>
              <a:t>~/public/bnfo262-2026/module-1-programming </a:t>
            </a:r>
            <a:r>
              <a:rPr lang="en" sz="1400" dirty="0">
                <a:solidFill>
                  <a:srgbClr val="1D1C1D"/>
                </a:solidFill>
                <a:highlight>
                  <a:srgbClr val="EFEFEF"/>
                </a:highlight>
                <a:latin typeface="Courier New"/>
                <a:ea typeface="Courier New"/>
                <a:cs typeface="Courier New"/>
                <a:sym typeface="Courier New"/>
              </a:rPr>
              <a:t>~/private/bnfo262-2026</a:t>
            </a:r>
            <a:endParaRPr sz="1400" dirty="0">
              <a:solidFill>
                <a:srgbClr val="1D1C1D"/>
              </a:solidFill>
              <a:highlight>
                <a:srgbClr val="EFEFEF"/>
              </a:highlight>
              <a:latin typeface="Courier New"/>
              <a:ea typeface="Courier New"/>
              <a:cs typeface="Courier New"/>
              <a:sym typeface="Courier New"/>
            </a:endParaRPr>
          </a:p>
          <a:p>
            <a:pPr marL="0" lvl="0" indent="0" algn="l" rtl="0">
              <a:spcBef>
                <a:spcPts val="1600"/>
              </a:spcBef>
              <a:spcAft>
                <a:spcPts val="1600"/>
              </a:spcAft>
              <a:buNone/>
            </a:pPr>
            <a:r>
              <a:rPr lang="en" dirty="0">
                <a:solidFill>
                  <a:srgbClr val="000000"/>
                </a:solidFill>
                <a:latin typeface="Raleway"/>
                <a:ea typeface="Raleway"/>
                <a:cs typeface="Raleway"/>
                <a:sym typeface="Raleway"/>
              </a:rPr>
              <a:t>9. You should now see the module-1-programming directory on your </a:t>
            </a:r>
            <a:r>
              <a:rPr lang="en" dirty="0" err="1">
                <a:solidFill>
                  <a:srgbClr val="000000"/>
                </a:solidFill>
                <a:latin typeface="Raleway"/>
                <a:ea typeface="Raleway"/>
                <a:cs typeface="Raleway"/>
                <a:sym typeface="Raleway"/>
              </a:rPr>
              <a:t>jupyterhub</a:t>
            </a:r>
            <a:r>
              <a:rPr lang="en" dirty="0">
                <a:solidFill>
                  <a:srgbClr val="000000"/>
                </a:solidFill>
                <a:latin typeface="Raleway"/>
                <a:ea typeface="Raleway"/>
                <a:cs typeface="Raleway"/>
                <a:sym typeface="Raleway"/>
              </a:rPr>
              <a:t> homepage. (You might need to click the refresh button.)</a:t>
            </a:r>
            <a:endParaRPr dirty="0">
              <a:solidFill>
                <a:srgbClr val="000000"/>
              </a:solidFill>
              <a:latin typeface="Raleway"/>
              <a:ea typeface="Raleway"/>
              <a:cs typeface="Raleway"/>
              <a:sym typeface="Raleway"/>
            </a:endParaRPr>
          </a:p>
        </p:txBody>
      </p:sp>
      <p:pic>
        <p:nvPicPr>
          <p:cNvPr id="310" name="Google Shape;310;p50"/>
          <p:cNvPicPr preferRelativeResize="0"/>
          <p:nvPr/>
        </p:nvPicPr>
        <p:blipFill>
          <a:blip r:embed="rId3">
            <a:alphaModFix/>
          </a:blip>
          <a:stretch>
            <a:fillRect/>
          </a:stretch>
        </p:blipFill>
        <p:spPr>
          <a:xfrm>
            <a:off x="2493100" y="3144049"/>
            <a:ext cx="4157800" cy="1867150"/>
          </a:xfrm>
          <a:prstGeom prst="rect">
            <a:avLst/>
          </a:prstGeom>
          <a:noFill/>
          <a:ln>
            <a:noFill/>
          </a:ln>
        </p:spPr>
      </p:pic>
      <p:cxnSp>
        <p:nvCxnSpPr>
          <p:cNvPr id="311" name="Google Shape;311;p50"/>
          <p:cNvCxnSpPr/>
          <p:nvPr/>
        </p:nvCxnSpPr>
        <p:spPr>
          <a:xfrm>
            <a:off x="983725" y="4019250"/>
            <a:ext cx="1790100" cy="397500"/>
          </a:xfrm>
          <a:prstGeom prst="straightConnector1">
            <a:avLst/>
          </a:prstGeom>
          <a:noFill/>
          <a:ln w="28575" cap="flat" cmpd="sng">
            <a:solidFill>
              <a:srgbClr val="FF0000"/>
            </a:solidFill>
            <a:prstDash val="solid"/>
            <a:round/>
            <a:headEnd type="none" w="med" len="med"/>
            <a:tailEnd type="triangle" w="med" len="med"/>
          </a:ln>
        </p:spPr>
      </p:cxnSp>
      <p:sp>
        <p:nvSpPr>
          <p:cNvPr id="312" name="Google Shape;312;p50"/>
          <p:cNvSpPr/>
          <p:nvPr/>
        </p:nvSpPr>
        <p:spPr>
          <a:xfrm>
            <a:off x="4019244" y="3382131"/>
            <a:ext cx="281100" cy="2622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6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sz="5100">
                <a:latin typeface="Raleway"/>
                <a:ea typeface="Raleway"/>
                <a:cs typeface="Raleway"/>
                <a:sym typeface="Raleway"/>
              </a:rPr>
              <a:t>Module 1 Programming Day 1: </a:t>
            </a:r>
            <a:br>
              <a:rPr lang="en" sz="5100">
                <a:latin typeface="Raleway"/>
                <a:ea typeface="Raleway"/>
                <a:cs typeface="Raleway"/>
                <a:sym typeface="Raleway"/>
              </a:rPr>
            </a:br>
            <a:r>
              <a:rPr lang="en" sz="5100" b="1">
                <a:latin typeface="Raleway"/>
                <a:ea typeface="Raleway"/>
                <a:cs typeface="Raleway"/>
                <a:sym typeface="Raleway"/>
              </a:rPr>
              <a:t>Terminal and Bash Scripting</a:t>
            </a:r>
            <a:endParaRPr sz="5100" b="1">
              <a:latin typeface="Raleway"/>
              <a:ea typeface="Raleway"/>
              <a:cs typeface="Raleway"/>
              <a:sym typeface="Raleway"/>
            </a:endParaRPr>
          </a:p>
        </p:txBody>
      </p:sp>
      <p:sp>
        <p:nvSpPr>
          <p:cNvPr id="2" name="Google Shape;399;p59">
            <a:extLst>
              <a:ext uri="{FF2B5EF4-FFF2-40B4-BE49-F238E27FC236}">
                <a16:creationId xmlns:a16="http://schemas.microsoft.com/office/drawing/2014/main" id="{EE8A0FE8-0277-1B88-9231-9B82A24578CF}"/>
              </a:ext>
            </a:extLst>
          </p:cNvPr>
          <p:cNvSpPr txBox="1"/>
          <p:nvPr/>
        </p:nvSpPr>
        <p:spPr>
          <a:xfrm>
            <a:off x="4335600" y="4527900"/>
            <a:ext cx="4808400" cy="6156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latin typeface="Raleway"/>
                <a:ea typeface="Raleway"/>
                <a:cs typeface="Raleway"/>
                <a:sym typeface="Raleway"/>
              </a:rPr>
              <a:t>Yuwei Cao &amp; Noa Popko</a:t>
            </a:r>
            <a:endParaRPr>
              <a:latin typeface="Raleway"/>
              <a:ea typeface="Raleway"/>
              <a:cs typeface="Raleway"/>
              <a:sym typeface="Raleway"/>
            </a:endParaRPr>
          </a:p>
          <a:p>
            <a:pPr marL="0" lvl="0" indent="0" algn="r" rtl="0">
              <a:spcBef>
                <a:spcPts val="0"/>
              </a:spcBef>
              <a:spcAft>
                <a:spcPts val="0"/>
              </a:spcAft>
              <a:buNone/>
            </a:pPr>
            <a:r>
              <a:rPr lang="en">
                <a:latin typeface="Raleway"/>
                <a:ea typeface="Raleway"/>
                <a:cs typeface="Raleway"/>
                <a:sym typeface="Raleway"/>
              </a:rPr>
              <a:t>Content adapted/modified from: Arya </a:t>
            </a:r>
            <a:r>
              <a:rPr lang="en" err="1">
                <a:latin typeface="Raleway"/>
                <a:ea typeface="Raleway"/>
                <a:cs typeface="Raleway"/>
                <a:sym typeface="Raleway"/>
              </a:rPr>
              <a:t>Massarat</a:t>
            </a:r>
            <a:endParaRPr>
              <a:latin typeface="Raleway"/>
              <a:ea typeface="Raleway"/>
              <a:cs typeface="Raleway"/>
              <a:sym typeface="Raleway"/>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Outline</a:t>
            </a:r>
            <a:endParaRPr/>
          </a:p>
        </p:txBody>
      </p:sp>
      <p:sp>
        <p:nvSpPr>
          <p:cNvPr id="455" name="Google Shape;455;p65"/>
          <p:cNvSpPr txBox="1">
            <a:spLocks noGrp="1"/>
          </p:cNvSpPr>
          <p:nvPr>
            <p:ph type="body" idx="1"/>
          </p:nvPr>
        </p:nvSpPr>
        <p:spPr>
          <a:xfrm>
            <a:off x="311699" y="1017725"/>
            <a:ext cx="8520599" cy="3928744"/>
          </a:xfrm>
          <a:prstGeom prst="rect">
            <a:avLst/>
          </a:prstGeom>
        </p:spPr>
        <p:txBody>
          <a:bodyPr spcFirstLastPara="1" wrap="square" lIns="91425" tIns="91425" rIns="91425" bIns="91425" anchor="t" anchorCtr="0">
            <a:noAutofit/>
          </a:bodyPr>
          <a:lstStyle/>
          <a:p>
            <a:pPr marL="342900">
              <a:lnSpc>
                <a:spcPct val="150000"/>
              </a:lnSpc>
              <a:buClr>
                <a:schemeClr val="tx1"/>
              </a:buClr>
              <a:buSzPct val="75000"/>
            </a:pPr>
            <a:r>
              <a:rPr lang="en" sz="2400">
                <a:solidFill>
                  <a:schemeClr val="tx1"/>
                </a:solidFill>
              </a:rPr>
              <a:t>Intro to the file system</a:t>
            </a:r>
          </a:p>
          <a:p>
            <a:pPr marL="800100" lvl="1">
              <a:lnSpc>
                <a:spcPct val="150000"/>
              </a:lnSpc>
              <a:buClr>
                <a:schemeClr val="tx1"/>
              </a:buClr>
              <a:buSzPct val="75000"/>
            </a:pPr>
            <a:r>
              <a:rPr lang="en-US" sz="2000">
                <a:solidFill>
                  <a:schemeClr val="tx1"/>
                </a:solidFill>
              </a:rPr>
              <a:t>Exercise 1 &amp; break! </a:t>
            </a:r>
            <a:r>
              <a:rPr lang="en" sz="2000" i="1">
                <a:solidFill>
                  <a:schemeClr val="tx1"/>
                </a:solidFill>
              </a:rPr>
              <a:t>(also time for any questions)</a:t>
            </a:r>
          </a:p>
          <a:p>
            <a:pPr marL="342900">
              <a:lnSpc>
                <a:spcPct val="150000"/>
              </a:lnSpc>
              <a:buClr>
                <a:schemeClr val="tx1"/>
              </a:buClr>
              <a:buSzPct val="75000"/>
            </a:pPr>
            <a:r>
              <a:rPr lang="en-US" sz="2400">
                <a:solidFill>
                  <a:schemeClr val="tx1"/>
                </a:solidFill>
              </a:rPr>
              <a:t>Manipulating files</a:t>
            </a:r>
            <a:endParaRPr lang="en-US" sz="2400" b="1">
              <a:solidFill>
                <a:schemeClr val="tx1"/>
              </a:solidFill>
            </a:endParaRPr>
          </a:p>
          <a:p>
            <a:pPr marL="800100" lvl="1">
              <a:lnSpc>
                <a:spcPct val="150000"/>
              </a:lnSpc>
              <a:buClr>
                <a:schemeClr val="tx1"/>
              </a:buClr>
              <a:buSzPct val="75000"/>
            </a:pPr>
            <a:r>
              <a:rPr lang="en-US" sz="2000">
                <a:solidFill>
                  <a:schemeClr val="tx1"/>
                </a:solidFill>
              </a:rPr>
              <a:t>Exercise 2 &amp; break! </a:t>
            </a:r>
            <a:r>
              <a:rPr lang="en" sz="2000" i="1">
                <a:solidFill>
                  <a:schemeClr val="tx1"/>
                </a:solidFill>
              </a:rPr>
              <a:t>(also time for any questions)</a:t>
            </a:r>
          </a:p>
          <a:p>
            <a:pPr marL="342900">
              <a:lnSpc>
                <a:spcPct val="150000"/>
              </a:lnSpc>
              <a:buClr>
                <a:schemeClr val="tx1"/>
              </a:buClr>
              <a:buSzPct val="75000"/>
            </a:pPr>
            <a:r>
              <a:rPr lang="en-US" sz="2400">
                <a:solidFill>
                  <a:schemeClr val="tx1"/>
                </a:solidFill>
              </a:rPr>
              <a:t>Automating your work</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453">
          <a:extLst>
            <a:ext uri="{FF2B5EF4-FFF2-40B4-BE49-F238E27FC236}">
              <a16:creationId xmlns:a16="http://schemas.microsoft.com/office/drawing/2014/main" id="{E5B3BE65-D801-9207-69DE-A9632632EC2A}"/>
            </a:ext>
          </a:extLst>
        </p:cNvPr>
        <p:cNvGrpSpPr/>
        <p:nvPr/>
      </p:nvGrpSpPr>
      <p:grpSpPr>
        <a:xfrm>
          <a:off x="0" y="0"/>
          <a:ext cx="0" cy="0"/>
          <a:chOff x="0" y="0"/>
          <a:chExt cx="0" cy="0"/>
        </a:xfrm>
      </p:grpSpPr>
      <p:sp>
        <p:nvSpPr>
          <p:cNvPr id="454" name="Google Shape;454;p65">
            <a:extLst>
              <a:ext uri="{FF2B5EF4-FFF2-40B4-BE49-F238E27FC236}">
                <a16:creationId xmlns:a16="http://schemas.microsoft.com/office/drawing/2014/main" id="{BFE0561C-11F0-61D6-91A0-0607BE6E8D90}"/>
              </a:ext>
            </a:extLst>
          </p:cNvPr>
          <p:cNvSpPr txBox="1">
            <a:spLocks noGrp="1"/>
          </p:cNvSpPr>
          <p:nvPr>
            <p:ph type="title"/>
          </p:nvPr>
        </p:nvSpPr>
        <p:spPr>
          <a:xfrm>
            <a:off x="311699" y="0"/>
            <a:ext cx="8520600" cy="462116"/>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sz="2400"/>
              <a:t>Overview</a:t>
            </a:r>
            <a:endParaRPr sz="2400"/>
          </a:p>
        </p:txBody>
      </p:sp>
      <p:sp>
        <p:nvSpPr>
          <p:cNvPr id="455" name="Google Shape;455;p65">
            <a:extLst>
              <a:ext uri="{FF2B5EF4-FFF2-40B4-BE49-F238E27FC236}">
                <a16:creationId xmlns:a16="http://schemas.microsoft.com/office/drawing/2014/main" id="{EEB15306-9BAE-DCAE-3A46-FFD4624EFBED}"/>
              </a:ext>
            </a:extLst>
          </p:cNvPr>
          <p:cNvSpPr txBox="1">
            <a:spLocks noGrp="1"/>
          </p:cNvSpPr>
          <p:nvPr>
            <p:ph type="body" idx="1"/>
          </p:nvPr>
        </p:nvSpPr>
        <p:spPr>
          <a:xfrm>
            <a:off x="311699" y="442452"/>
            <a:ext cx="8520599" cy="4681384"/>
          </a:xfrm>
          <a:prstGeom prst="rect">
            <a:avLst/>
          </a:prstGeom>
        </p:spPr>
        <p:txBody>
          <a:bodyPr spcFirstLastPara="1" wrap="square" lIns="91425" tIns="91425" rIns="91425" bIns="91425" anchor="t" anchorCtr="0">
            <a:noAutofit/>
          </a:bodyPr>
          <a:lstStyle/>
          <a:p>
            <a:pPr marL="342900">
              <a:lnSpc>
                <a:spcPct val="100000"/>
              </a:lnSpc>
              <a:buClr>
                <a:schemeClr val="tx1"/>
              </a:buClr>
              <a:buSzPct val="75000"/>
            </a:pPr>
            <a:r>
              <a:rPr lang="en" sz="1600">
                <a:solidFill>
                  <a:schemeClr val="tx1"/>
                </a:solidFill>
              </a:rPr>
              <a:t>Intro to the file system</a:t>
            </a:r>
            <a:endParaRPr lang="en-US" sz="1600">
              <a:solidFill>
                <a:schemeClr val="tx1"/>
              </a:solidFill>
            </a:endParaRPr>
          </a:p>
          <a:p>
            <a:pPr marL="800100" lvl="1">
              <a:lnSpc>
                <a:spcPct val="100000"/>
              </a:lnSpc>
              <a:buClr>
                <a:schemeClr val="tx1"/>
              </a:buClr>
              <a:buSzPct val="75000"/>
            </a:pPr>
            <a:r>
              <a:rPr lang="en-US" sz="1200">
                <a:solidFill>
                  <a:schemeClr val="tx1"/>
                </a:solidFill>
              </a:rPr>
              <a:t>Intro: What is a terminal? What can you do with it?</a:t>
            </a:r>
          </a:p>
          <a:p>
            <a:pPr marL="800100" lvl="1">
              <a:lnSpc>
                <a:spcPct val="100000"/>
              </a:lnSpc>
              <a:buClr>
                <a:schemeClr val="tx1"/>
              </a:buClr>
              <a:buSzPct val="75000"/>
            </a:pPr>
            <a:r>
              <a:rPr lang="en-US" sz="1200">
                <a:solidFill>
                  <a:schemeClr val="tx1"/>
                </a:solidFill>
              </a:rPr>
              <a:t>Anatomy of a command</a:t>
            </a:r>
          </a:p>
          <a:p>
            <a:pPr marL="800100" lvl="1">
              <a:lnSpc>
                <a:spcPct val="100000"/>
              </a:lnSpc>
              <a:buClr>
                <a:schemeClr val="tx1"/>
              </a:buClr>
              <a:buSzPct val="75000"/>
            </a:pPr>
            <a:r>
              <a:rPr lang="en-US" sz="1200">
                <a:solidFill>
                  <a:schemeClr val="tx1"/>
                </a:solidFill>
              </a:rPr>
              <a:t>Navigating the file system</a:t>
            </a:r>
          </a:p>
          <a:p>
            <a:pPr marL="800100" lvl="1">
              <a:lnSpc>
                <a:spcPct val="100000"/>
              </a:lnSpc>
              <a:buClr>
                <a:schemeClr val="tx1"/>
              </a:buClr>
              <a:buSzPct val="75000"/>
            </a:pPr>
            <a:r>
              <a:rPr lang="en-US" sz="1200">
                <a:solidFill>
                  <a:schemeClr val="tx1"/>
                </a:solidFill>
              </a:rPr>
              <a:t>Understanding help and manual pages</a:t>
            </a:r>
          </a:p>
          <a:p>
            <a:pPr marL="800100" lvl="1">
              <a:lnSpc>
                <a:spcPct val="100000"/>
              </a:lnSpc>
              <a:buClr>
                <a:schemeClr val="tx1"/>
              </a:buClr>
              <a:buSzPct val="75000"/>
            </a:pPr>
            <a:r>
              <a:rPr lang="en-US" sz="1200">
                <a:solidFill>
                  <a:schemeClr val="tx1"/>
                </a:solidFill>
              </a:rPr>
              <a:t>Wildcards and </a:t>
            </a:r>
            <a:r>
              <a:rPr lang="en-US" sz="1200" err="1">
                <a:solidFill>
                  <a:schemeClr val="tx1"/>
                </a:solidFill>
              </a:rPr>
              <a:t>globbing</a:t>
            </a:r>
            <a:endParaRPr lang="en-US" sz="1200">
              <a:solidFill>
                <a:schemeClr val="tx1"/>
              </a:solidFill>
            </a:endParaRPr>
          </a:p>
          <a:p>
            <a:pPr marL="800100" lvl="1">
              <a:lnSpc>
                <a:spcPct val="100000"/>
              </a:lnSpc>
              <a:buClr>
                <a:schemeClr val="tx1"/>
              </a:buClr>
              <a:buSzPct val="75000"/>
            </a:pPr>
            <a:r>
              <a:rPr lang="en-US" sz="1200">
                <a:solidFill>
                  <a:schemeClr val="tx1"/>
                </a:solidFill>
              </a:rPr>
              <a:t>Conveniences: tab completion and bash history</a:t>
            </a:r>
          </a:p>
          <a:p>
            <a:pPr marL="800100" lvl="1">
              <a:lnSpc>
                <a:spcPct val="100000"/>
              </a:lnSpc>
              <a:buClr>
                <a:schemeClr val="tx1"/>
              </a:buClr>
              <a:buSzPct val="75000"/>
            </a:pPr>
            <a:r>
              <a:rPr lang="en-US" sz="1200">
                <a:solidFill>
                  <a:schemeClr val="tx1"/>
                </a:solidFill>
              </a:rPr>
              <a:t>Altering the file system</a:t>
            </a:r>
          </a:p>
          <a:p>
            <a:pPr marL="482600" lvl="1" indent="0">
              <a:lnSpc>
                <a:spcPct val="100000"/>
              </a:lnSpc>
              <a:buClr>
                <a:schemeClr val="tx1"/>
              </a:buClr>
              <a:buSzPct val="75000"/>
              <a:buNone/>
            </a:pPr>
            <a:r>
              <a:rPr lang="en-US" sz="1200">
                <a:solidFill>
                  <a:schemeClr val="tx1"/>
                </a:solidFill>
              </a:rPr>
              <a:t>Exercise 1 &amp; break! </a:t>
            </a:r>
            <a:r>
              <a:rPr lang="en" sz="1200" i="1">
                <a:solidFill>
                  <a:schemeClr val="tx1"/>
                </a:solidFill>
              </a:rPr>
              <a:t>(also time for any questions)</a:t>
            </a:r>
          </a:p>
          <a:p>
            <a:pPr marL="342900">
              <a:lnSpc>
                <a:spcPct val="100000"/>
              </a:lnSpc>
              <a:buClr>
                <a:schemeClr val="tx1"/>
              </a:buClr>
              <a:buSzPct val="75000"/>
            </a:pPr>
            <a:r>
              <a:rPr lang="en-US" sz="1600">
                <a:solidFill>
                  <a:schemeClr val="tx1"/>
                </a:solidFill>
              </a:rPr>
              <a:t>Manipulating files</a:t>
            </a:r>
            <a:endParaRPr lang="en-US" sz="1600" b="1">
              <a:solidFill>
                <a:schemeClr val="tx1"/>
              </a:solidFill>
            </a:endParaRPr>
          </a:p>
          <a:p>
            <a:pPr marL="800100" lvl="1">
              <a:lnSpc>
                <a:spcPct val="100000"/>
              </a:lnSpc>
              <a:buClr>
                <a:schemeClr val="tx1"/>
              </a:buClr>
              <a:buSzPct val="75000"/>
            </a:pPr>
            <a:r>
              <a:rPr lang="en-US" sz="1200">
                <a:solidFill>
                  <a:schemeClr val="tx1"/>
                </a:solidFill>
              </a:rPr>
              <a:t>Printing things</a:t>
            </a:r>
          </a:p>
          <a:p>
            <a:pPr marL="800100" lvl="1">
              <a:lnSpc>
                <a:spcPct val="100000"/>
              </a:lnSpc>
              <a:buClr>
                <a:schemeClr val="tx1"/>
              </a:buClr>
              <a:buSzPct val="75000"/>
            </a:pPr>
            <a:r>
              <a:rPr lang="en-US" sz="1200">
                <a:solidFill>
                  <a:schemeClr val="tx1"/>
                </a:solidFill>
              </a:rPr>
              <a:t>Under the hood: standard input, output, and error</a:t>
            </a:r>
          </a:p>
          <a:p>
            <a:pPr marL="800100" lvl="1">
              <a:lnSpc>
                <a:spcPct val="100000"/>
              </a:lnSpc>
              <a:buClr>
                <a:schemeClr val="tx1"/>
              </a:buClr>
              <a:buSzPct val="75000"/>
            </a:pPr>
            <a:r>
              <a:rPr lang="en-US" sz="1200">
                <a:solidFill>
                  <a:schemeClr val="tx1"/>
                </a:solidFill>
              </a:rPr>
              <a:t>Redirections and Pipes</a:t>
            </a:r>
          </a:p>
          <a:p>
            <a:pPr marL="800100" lvl="1">
              <a:lnSpc>
                <a:spcPct val="100000"/>
              </a:lnSpc>
              <a:buClr>
                <a:schemeClr val="tx1"/>
              </a:buClr>
              <a:buSzPct val="75000"/>
            </a:pPr>
            <a:r>
              <a:rPr lang="en-US" sz="1200">
                <a:solidFill>
                  <a:schemeClr val="tx1"/>
                </a:solidFill>
              </a:rPr>
              <a:t>Variables</a:t>
            </a:r>
          </a:p>
          <a:p>
            <a:pPr marL="800100" lvl="1">
              <a:lnSpc>
                <a:spcPct val="100000"/>
              </a:lnSpc>
              <a:buClr>
                <a:schemeClr val="tx1"/>
              </a:buClr>
              <a:buSzPct val="75000"/>
            </a:pPr>
            <a:r>
              <a:rPr lang="en-US" sz="1200">
                <a:solidFill>
                  <a:schemeClr val="tx1"/>
                </a:solidFill>
              </a:rPr>
              <a:t>Quoting</a:t>
            </a:r>
          </a:p>
          <a:p>
            <a:pPr marL="800100" lvl="1">
              <a:lnSpc>
                <a:spcPct val="100000"/>
              </a:lnSpc>
              <a:buClr>
                <a:schemeClr val="tx1"/>
              </a:buClr>
              <a:buSzPct val="75000"/>
            </a:pPr>
            <a:r>
              <a:rPr lang="en-US" sz="1200">
                <a:solidFill>
                  <a:schemeClr val="tx1"/>
                </a:solidFill>
              </a:rPr>
              <a:t>Command substitution: storing output in variables</a:t>
            </a:r>
          </a:p>
          <a:p>
            <a:pPr marL="800100" lvl="1">
              <a:lnSpc>
                <a:spcPct val="100000"/>
              </a:lnSpc>
              <a:buClr>
                <a:schemeClr val="tx1"/>
              </a:buClr>
              <a:buSzPct val="75000"/>
            </a:pPr>
            <a:r>
              <a:rPr lang="en-US" sz="1200">
                <a:solidFill>
                  <a:schemeClr val="tx1"/>
                </a:solidFill>
              </a:rPr>
              <a:t>Working with files</a:t>
            </a:r>
          </a:p>
          <a:p>
            <a:pPr marL="482600" lvl="1" indent="0">
              <a:lnSpc>
                <a:spcPct val="100000"/>
              </a:lnSpc>
              <a:buClr>
                <a:schemeClr val="tx1"/>
              </a:buClr>
              <a:buSzPct val="75000"/>
              <a:buNone/>
            </a:pPr>
            <a:r>
              <a:rPr lang="en-US" sz="1200">
                <a:solidFill>
                  <a:schemeClr val="tx1"/>
                </a:solidFill>
              </a:rPr>
              <a:t>Exercise 2 &amp; break! </a:t>
            </a:r>
            <a:r>
              <a:rPr lang="en" sz="1200" i="1">
                <a:solidFill>
                  <a:schemeClr val="tx1"/>
                </a:solidFill>
              </a:rPr>
              <a:t>(also time for any questions)</a:t>
            </a:r>
          </a:p>
          <a:p>
            <a:pPr marL="342900">
              <a:lnSpc>
                <a:spcPct val="100000"/>
              </a:lnSpc>
              <a:buClr>
                <a:schemeClr val="tx1"/>
              </a:buClr>
              <a:buSzPct val="75000"/>
            </a:pPr>
            <a:r>
              <a:rPr lang="en-US" sz="1600">
                <a:solidFill>
                  <a:schemeClr val="tx1"/>
                </a:solidFill>
              </a:rPr>
              <a:t>Automating your work</a:t>
            </a:r>
          </a:p>
          <a:p>
            <a:pPr marL="800100" lvl="1">
              <a:lnSpc>
                <a:spcPct val="100000"/>
              </a:lnSpc>
              <a:buClr>
                <a:schemeClr val="tx1"/>
              </a:buClr>
              <a:buSzPct val="75000"/>
            </a:pPr>
            <a:r>
              <a:rPr lang="en-US" sz="1200">
                <a:solidFill>
                  <a:schemeClr val="tx1"/>
                </a:solidFill>
              </a:rPr>
              <a:t>Got long-running commands? Use job control</a:t>
            </a:r>
          </a:p>
          <a:p>
            <a:pPr marL="800100" lvl="1">
              <a:lnSpc>
                <a:spcPct val="100000"/>
              </a:lnSpc>
              <a:buClr>
                <a:schemeClr val="tx1"/>
              </a:buClr>
              <a:buSzPct val="75000"/>
            </a:pPr>
            <a:r>
              <a:rPr lang="en-US" sz="1200">
                <a:solidFill>
                  <a:schemeClr val="tx1"/>
                </a:solidFill>
              </a:rPr>
              <a:t>Working with larger files</a:t>
            </a:r>
          </a:p>
          <a:p>
            <a:pPr marL="800100" lvl="1">
              <a:lnSpc>
                <a:spcPct val="100000"/>
              </a:lnSpc>
              <a:buClr>
                <a:schemeClr val="tx1"/>
              </a:buClr>
              <a:buSzPct val="75000"/>
            </a:pPr>
            <a:r>
              <a:rPr lang="en-US" sz="1200">
                <a:solidFill>
                  <a:schemeClr val="tx1"/>
                </a:solidFill>
              </a:rPr>
              <a:t>Logic control: for loops and if statements</a:t>
            </a:r>
          </a:p>
          <a:p>
            <a:pPr marL="800100" lvl="1">
              <a:lnSpc>
                <a:spcPct val="100000"/>
              </a:lnSpc>
              <a:buClr>
                <a:schemeClr val="tx1"/>
              </a:buClr>
              <a:buSzPct val="75000"/>
            </a:pPr>
            <a:r>
              <a:rPr lang="en-US" sz="1200">
                <a:solidFill>
                  <a:schemeClr val="tx1"/>
                </a:solidFill>
              </a:rPr>
              <a:t>Bash: also a programming language</a:t>
            </a:r>
          </a:p>
          <a:p>
            <a:pPr marL="800100" lvl="1">
              <a:lnSpc>
                <a:spcPct val="100000"/>
              </a:lnSpc>
              <a:buClr>
                <a:schemeClr val="tx1"/>
              </a:buClr>
              <a:buSzPct val="75000"/>
            </a:pPr>
            <a:r>
              <a:rPr lang="en-US" sz="1200">
                <a:solidFill>
                  <a:schemeClr val="tx1"/>
                </a:solidFill>
              </a:rPr>
              <a:t>Creating bash scripts and making them into commands</a:t>
            </a:r>
          </a:p>
          <a:p>
            <a:pPr marL="800100" lvl="1">
              <a:lnSpc>
                <a:spcPct val="100000"/>
              </a:lnSpc>
              <a:buClr>
                <a:schemeClr val="tx1"/>
              </a:buClr>
              <a:buSzPct val="75000"/>
            </a:pPr>
            <a:endParaRPr lang="en-US" sz="1600">
              <a:solidFill>
                <a:schemeClr val="tx1"/>
              </a:solidFill>
            </a:endParaRPr>
          </a:p>
        </p:txBody>
      </p:sp>
    </p:spTree>
    <p:extLst>
      <p:ext uri="{BB962C8B-B14F-4D97-AF65-F5344CB8AC3E}">
        <p14:creationId xmlns:p14="http://schemas.microsoft.com/office/powerpoint/2010/main" val="17328712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3">
          <a:extLst>
            <a:ext uri="{FF2B5EF4-FFF2-40B4-BE49-F238E27FC236}">
              <a16:creationId xmlns:a16="http://schemas.microsoft.com/office/drawing/2014/main" id="{595EDA8E-DF2D-45CB-B31E-7F4122B3F440}"/>
            </a:ext>
          </a:extLst>
        </p:cNvPr>
        <p:cNvGrpSpPr/>
        <p:nvPr/>
      </p:nvGrpSpPr>
      <p:grpSpPr>
        <a:xfrm>
          <a:off x="0" y="0"/>
          <a:ext cx="0" cy="0"/>
          <a:chOff x="0" y="0"/>
          <a:chExt cx="0" cy="0"/>
        </a:xfrm>
      </p:grpSpPr>
      <p:sp>
        <p:nvSpPr>
          <p:cNvPr id="454" name="Google Shape;454;p65">
            <a:extLst>
              <a:ext uri="{FF2B5EF4-FFF2-40B4-BE49-F238E27FC236}">
                <a16:creationId xmlns:a16="http://schemas.microsoft.com/office/drawing/2014/main" id="{EE5D1152-4EDA-3CD5-0654-3C00A133A4A5}"/>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Outline</a:t>
            </a:r>
            <a:endParaRPr/>
          </a:p>
        </p:txBody>
      </p:sp>
      <p:sp>
        <p:nvSpPr>
          <p:cNvPr id="455" name="Google Shape;455;p65">
            <a:extLst>
              <a:ext uri="{FF2B5EF4-FFF2-40B4-BE49-F238E27FC236}">
                <a16:creationId xmlns:a16="http://schemas.microsoft.com/office/drawing/2014/main" id="{F3CE2DE5-A96B-0574-7E69-6F9A053CCB8B}"/>
              </a:ext>
            </a:extLst>
          </p:cNvPr>
          <p:cNvSpPr txBox="1">
            <a:spLocks noGrp="1"/>
          </p:cNvSpPr>
          <p:nvPr>
            <p:ph type="body" idx="1"/>
          </p:nvPr>
        </p:nvSpPr>
        <p:spPr>
          <a:xfrm>
            <a:off x="311699" y="1017725"/>
            <a:ext cx="8520599" cy="3928744"/>
          </a:xfrm>
          <a:prstGeom prst="rect">
            <a:avLst/>
          </a:prstGeom>
        </p:spPr>
        <p:txBody>
          <a:bodyPr spcFirstLastPara="1" wrap="square" lIns="91425" tIns="91425" rIns="91425" bIns="91425" anchor="t" anchorCtr="0">
            <a:noAutofit/>
          </a:bodyPr>
          <a:lstStyle/>
          <a:p>
            <a:pPr marL="342900">
              <a:lnSpc>
                <a:spcPct val="150000"/>
              </a:lnSpc>
              <a:buClr>
                <a:schemeClr val="tx1"/>
              </a:buClr>
              <a:buSzPct val="75000"/>
            </a:pPr>
            <a:r>
              <a:rPr lang="en" sz="2400">
                <a:solidFill>
                  <a:schemeClr val="tx1"/>
                </a:solidFill>
              </a:rPr>
              <a:t>Intro to the file system</a:t>
            </a:r>
          </a:p>
        </p:txBody>
      </p:sp>
    </p:spTree>
    <p:extLst>
      <p:ext uri="{BB962C8B-B14F-4D97-AF65-F5344CB8AC3E}">
        <p14:creationId xmlns:p14="http://schemas.microsoft.com/office/powerpoint/2010/main" val="1179952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Two ways to give your computer instructions</a:t>
            </a:r>
            <a:endParaRPr/>
          </a:p>
        </p:txBody>
      </p:sp>
      <p:sp>
        <p:nvSpPr>
          <p:cNvPr id="421" name="Google Shape;421;p61"/>
          <p:cNvSpPr txBox="1">
            <a:spLocks noGrp="1"/>
          </p:cNvSpPr>
          <p:nvPr>
            <p:ph type="body" idx="1"/>
          </p:nvPr>
        </p:nvSpPr>
        <p:spPr>
          <a:xfrm>
            <a:off x="311700" y="1263400"/>
            <a:ext cx="4260300" cy="3416400"/>
          </a:xfrm>
          <a:prstGeom prst="rect">
            <a:avLst/>
          </a:prstGeom>
        </p:spPr>
        <p:txBody>
          <a:bodyPr spcFirstLastPara="1" wrap="square" lIns="91425" tIns="91425" rIns="91425" bIns="91425" anchor="t" anchorCtr="0">
            <a:normAutofit/>
          </a:bodyPr>
          <a:lstStyle/>
          <a:p>
            <a:pPr marL="457200" lvl="0" indent="-342900" algn="l" rtl="0">
              <a:lnSpc>
                <a:spcPct val="100000"/>
              </a:lnSpc>
              <a:spcBef>
                <a:spcPts val="0"/>
              </a:spcBef>
              <a:spcAft>
                <a:spcPts val="1000"/>
              </a:spcAft>
              <a:buClr>
                <a:srgbClr val="000000"/>
              </a:buClr>
              <a:buSzPts val="1800"/>
              <a:buFont typeface="Raleway"/>
              <a:buChar char="●"/>
            </a:pPr>
            <a:r>
              <a:rPr lang="en">
                <a:solidFill>
                  <a:srgbClr val="000000"/>
                </a:solidFill>
                <a:latin typeface="Arial" panose="020B0604020202020204" pitchFamily="34" charset="0"/>
                <a:ea typeface="Raleway"/>
                <a:cs typeface="Arial" panose="020B0604020202020204" pitchFamily="34" charset="0"/>
                <a:sym typeface="Raleway"/>
              </a:rPr>
              <a:t>Before there was a graphical user interface (GUI), how did people communicate with their computers?</a:t>
            </a:r>
            <a:endParaRPr>
              <a:solidFill>
                <a:srgbClr val="000000"/>
              </a:solidFill>
              <a:latin typeface="Arial" panose="020B0604020202020204" pitchFamily="34" charset="0"/>
              <a:ea typeface="Raleway"/>
              <a:cs typeface="Arial" panose="020B0604020202020204" pitchFamily="34" charset="0"/>
              <a:sym typeface="Raleway"/>
            </a:endParaRPr>
          </a:p>
        </p:txBody>
      </p:sp>
      <p:pic>
        <p:nvPicPr>
          <p:cNvPr id="422" name="Google Shape;422;p61"/>
          <p:cNvPicPr preferRelativeResize="0"/>
          <p:nvPr/>
        </p:nvPicPr>
        <p:blipFill>
          <a:blip r:embed="rId3">
            <a:alphaModFix/>
          </a:blip>
          <a:stretch>
            <a:fillRect/>
          </a:stretch>
        </p:blipFill>
        <p:spPr>
          <a:xfrm>
            <a:off x="5990975" y="1263400"/>
            <a:ext cx="2347325" cy="1697900"/>
          </a:xfrm>
          <a:prstGeom prst="rect">
            <a:avLst/>
          </a:prstGeom>
          <a:noFill/>
          <a:ln>
            <a:noFill/>
          </a:ln>
        </p:spPr>
      </p:pic>
      <p:sp>
        <p:nvSpPr>
          <p:cNvPr id="423" name="Google Shape;423;p61"/>
          <p:cNvSpPr txBox="1"/>
          <p:nvPr/>
        </p:nvSpPr>
        <p:spPr>
          <a:xfrm>
            <a:off x="5182925" y="1882000"/>
            <a:ext cx="8082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GUI</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Two ways to give your computer instructions</a:t>
            </a:r>
            <a:endParaRPr/>
          </a:p>
        </p:txBody>
      </p:sp>
      <p:sp>
        <p:nvSpPr>
          <p:cNvPr id="429" name="Google Shape;429;p62"/>
          <p:cNvSpPr txBox="1">
            <a:spLocks noGrp="1"/>
          </p:cNvSpPr>
          <p:nvPr>
            <p:ph type="body" idx="1"/>
          </p:nvPr>
        </p:nvSpPr>
        <p:spPr>
          <a:xfrm>
            <a:off x="311700" y="1263400"/>
            <a:ext cx="4260300" cy="3416400"/>
          </a:xfrm>
          <a:prstGeom prst="rect">
            <a:avLst/>
          </a:prstGeom>
        </p:spPr>
        <p:txBody>
          <a:bodyPr spcFirstLastPara="1" wrap="square" lIns="91425" tIns="91425" rIns="91425" bIns="91425" anchor="t" anchorCtr="0">
            <a:normAutofit/>
          </a:bodyPr>
          <a:lstStyle/>
          <a:p>
            <a:pPr lvl="0">
              <a:lnSpc>
                <a:spcPct val="100000"/>
              </a:lnSpc>
              <a:buClr>
                <a:srgbClr val="000000"/>
              </a:buClr>
              <a:buFont typeface="Raleway"/>
              <a:buChar char="●"/>
            </a:pPr>
            <a:r>
              <a:rPr lang="en">
                <a:solidFill>
                  <a:srgbClr val="000000"/>
                </a:solidFill>
                <a:latin typeface="+mj-lt"/>
                <a:ea typeface="Raleway"/>
                <a:cs typeface="Raleway"/>
                <a:sym typeface="Raleway"/>
              </a:rPr>
              <a:t>Before there was a graphical user interface </a:t>
            </a:r>
            <a:r>
              <a:rPr lang="en">
                <a:solidFill>
                  <a:srgbClr val="000000"/>
                </a:solidFill>
                <a:latin typeface="Arial" panose="020B0604020202020204" pitchFamily="34" charset="0"/>
                <a:ea typeface="Raleway"/>
                <a:cs typeface="Arial" panose="020B0604020202020204" pitchFamily="34" charset="0"/>
                <a:sym typeface="Raleway"/>
              </a:rPr>
              <a:t>(GUI)</a:t>
            </a:r>
            <a:r>
              <a:rPr lang="en">
                <a:solidFill>
                  <a:srgbClr val="000000"/>
                </a:solidFill>
                <a:latin typeface="+mj-lt"/>
                <a:ea typeface="Raleway"/>
                <a:cs typeface="Raleway"/>
                <a:sym typeface="Raleway"/>
              </a:rPr>
              <a:t>, how did people communicate with their computers?</a:t>
            </a:r>
          </a:p>
          <a:p>
            <a:pPr marL="457200" lvl="0" indent="-342900" algn="l" rtl="0">
              <a:lnSpc>
                <a:spcPct val="100000"/>
              </a:lnSpc>
              <a:spcBef>
                <a:spcPts val="0"/>
              </a:spcBef>
              <a:spcAft>
                <a:spcPts val="0"/>
              </a:spcAft>
              <a:buClr>
                <a:srgbClr val="000000"/>
              </a:buClr>
              <a:buSzPts val="1800"/>
              <a:buFont typeface="Raleway"/>
              <a:buChar char="●"/>
            </a:pPr>
            <a:endParaRPr lang="en">
              <a:solidFill>
                <a:srgbClr val="000000"/>
              </a:solidFill>
              <a:latin typeface="+mj-lt"/>
              <a:ea typeface="Raleway"/>
              <a:cs typeface="Raleway"/>
              <a:sym typeface="Raleway"/>
            </a:endParaRPr>
          </a:p>
          <a:p>
            <a:pPr marL="114300" lvl="0" indent="0" algn="l" rtl="0">
              <a:lnSpc>
                <a:spcPct val="100000"/>
              </a:lnSpc>
              <a:spcBef>
                <a:spcPts val="0"/>
              </a:spcBef>
              <a:spcAft>
                <a:spcPts val="0"/>
              </a:spcAft>
              <a:buClr>
                <a:srgbClr val="000000"/>
              </a:buClr>
              <a:buSzPts val="1800"/>
              <a:buNone/>
            </a:pPr>
            <a:endParaRPr>
              <a:solidFill>
                <a:srgbClr val="000000"/>
              </a:solidFill>
              <a:latin typeface="+mj-lt"/>
              <a:ea typeface="Raleway"/>
              <a:cs typeface="Raleway"/>
              <a:sym typeface="Raleway"/>
            </a:endParaRPr>
          </a:p>
          <a:p>
            <a:pPr marL="457200" lvl="0" indent="-342900" algn="l" rtl="0">
              <a:lnSpc>
                <a:spcPct val="100000"/>
              </a:lnSpc>
              <a:spcBef>
                <a:spcPts val="1000"/>
              </a:spcBef>
              <a:spcAft>
                <a:spcPts val="0"/>
              </a:spcAft>
              <a:buClr>
                <a:srgbClr val="000000"/>
              </a:buClr>
              <a:buSzPts val="1800"/>
              <a:buFont typeface="Raleway"/>
              <a:buChar char="●"/>
            </a:pPr>
            <a:r>
              <a:rPr lang="en">
                <a:solidFill>
                  <a:srgbClr val="000000"/>
                </a:solidFill>
                <a:latin typeface="+mj-lt"/>
                <a:ea typeface="Raleway"/>
                <a:cs typeface="Raleway"/>
                <a:sym typeface="Raleway"/>
              </a:rPr>
              <a:t>You can do everything you usually do by entering typed commands</a:t>
            </a:r>
            <a:endParaRPr>
              <a:solidFill>
                <a:srgbClr val="000000"/>
              </a:solidFill>
              <a:latin typeface="+mj-lt"/>
              <a:ea typeface="Raleway"/>
              <a:cs typeface="Raleway"/>
              <a:sym typeface="Raleway"/>
            </a:endParaRPr>
          </a:p>
          <a:p>
            <a:pPr marL="914400" lvl="1" indent="-317500" algn="l" rtl="0">
              <a:lnSpc>
                <a:spcPct val="100000"/>
              </a:lnSpc>
              <a:spcBef>
                <a:spcPts val="1000"/>
              </a:spcBef>
              <a:spcAft>
                <a:spcPts val="1000"/>
              </a:spcAft>
              <a:buClr>
                <a:srgbClr val="000000"/>
              </a:buClr>
              <a:buSzPts val="1400"/>
              <a:buFont typeface="Raleway"/>
              <a:buChar char="○"/>
            </a:pPr>
            <a:r>
              <a:rPr lang="en">
                <a:solidFill>
                  <a:srgbClr val="000000"/>
                </a:solidFill>
                <a:latin typeface="+mj-lt"/>
                <a:ea typeface="Raleway"/>
                <a:cs typeface="Raleway"/>
                <a:sym typeface="Raleway"/>
              </a:rPr>
              <a:t>Using the “terminal”</a:t>
            </a:r>
            <a:endParaRPr>
              <a:solidFill>
                <a:srgbClr val="000000"/>
              </a:solidFill>
              <a:latin typeface="+mj-lt"/>
              <a:ea typeface="Raleway"/>
              <a:cs typeface="Raleway"/>
              <a:sym typeface="Raleway"/>
            </a:endParaRPr>
          </a:p>
        </p:txBody>
      </p:sp>
      <p:pic>
        <p:nvPicPr>
          <p:cNvPr id="430" name="Google Shape;430;p62"/>
          <p:cNvPicPr preferRelativeResize="0"/>
          <p:nvPr/>
        </p:nvPicPr>
        <p:blipFill>
          <a:blip r:embed="rId3">
            <a:alphaModFix/>
          </a:blip>
          <a:stretch>
            <a:fillRect/>
          </a:stretch>
        </p:blipFill>
        <p:spPr>
          <a:xfrm>
            <a:off x="5990975" y="1263400"/>
            <a:ext cx="2347325" cy="1697900"/>
          </a:xfrm>
          <a:prstGeom prst="rect">
            <a:avLst/>
          </a:prstGeom>
          <a:noFill/>
          <a:ln>
            <a:noFill/>
          </a:ln>
        </p:spPr>
      </p:pic>
      <p:pic>
        <p:nvPicPr>
          <p:cNvPr id="431" name="Google Shape;431;p62"/>
          <p:cNvPicPr preferRelativeResize="0"/>
          <p:nvPr/>
        </p:nvPicPr>
        <p:blipFill rotWithShape="1">
          <a:blip r:embed="rId4">
            <a:alphaModFix/>
          </a:blip>
          <a:srcRect l="8280" t="4973" r="7480" b="16576"/>
          <a:stretch/>
        </p:blipFill>
        <p:spPr>
          <a:xfrm>
            <a:off x="6036400" y="3473600"/>
            <a:ext cx="2256452" cy="1472826"/>
          </a:xfrm>
          <a:prstGeom prst="rect">
            <a:avLst/>
          </a:prstGeom>
          <a:noFill/>
          <a:ln>
            <a:noFill/>
          </a:ln>
        </p:spPr>
      </p:pic>
      <p:sp>
        <p:nvSpPr>
          <p:cNvPr id="432" name="Google Shape;432;p62"/>
          <p:cNvSpPr txBox="1"/>
          <p:nvPr/>
        </p:nvSpPr>
        <p:spPr>
          <a:xfrm>
            <a:off x="6937988" y="3017350"/>
            <a:ext cx="4533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t>vs</a:t>
            </a:r>
            <a:endParaRPr sz="1900"/>
          </a:p>
        </p:txBody>
      </p:sp>
      <p:sp>
        <p:nvSpPr>
          <p:cNvPr id="433" name="Google Shape;433;p62"/>
          <p:cNvSpPr txBox="1"/>
          <p:nvPr/>
        </p:nvSpPr>
        <p:spPr>
          <a:xfrm>
            <a:off x="5182925" y="1882000"/>
            <a:ext cx="8082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GUI</a:t>
            </a:r>
            <a:endParaRPr/>
          </a:p>
        </p:txBody>
      </p:sp>
      <p:sp>
        <p:nvSpPr>
          <p:cNvPr id="434" name="Google Shape;434;p62"/>
          <p:cNvSpPr txBox="1"/>
          <p:nvPr/>
        </p:nvSpPr>
        <p:spPr>
          <a:xfrm>
            <a:off x="5103875" y="4009913"/>
            <a:ext cx="8871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Terminal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Raleway"/>
                <a:ea typeface="Raleway"/>
                <a:cs typeface="Raleway"/>
                <a:sym typeface="Raleway"/>
              </a:rPr>
              <a:t>Course Instructor</a:t>
            </a:r>
            <a:endParaRPr b="1">
              <a:latin typeface="Raleway"/>
              <a:ea typeface="Raleway"/>
              <a:cs typeface="Raleway"/>
              <a:sym typeface="Raleway"/>
            </a:endParaRPr>
          </a:p>
        </p:txBody>
      </p:sp>
      <p:sp>
        <p:nvSpPr>
          <p:cNvPr id="112" name="Google Shape;112;p27"/>
          <p:cNvSpPr txBox="1"/>
          <p:nvPr/>
        </p:nvSpPr>
        <p:spPr>
          <a:xfrm>
            <a:off x="4981050" y="1874700"/>
            <a:ext cx="2842500" cy="139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Raleway"/>
                <a:ea typeface="Raleway"/>
                <a:cs typeface="Raleway"/>
                <a:sym typeface="Raleway"/>
              </a:rPr>
              <a:t>Alon Goren, PhD</a:t>
            </a:r>
            <a:endParaRPr sz="1200" b="1">
              <a:solidFill>
                <a:schemeClr val="dk1"/>
              </a:solidFill>
              <a:latin typeface="Raleway"/>
              <a:ea typeface="Raleway"/>
              <a:cs typeface="Raleway"/>
              <a:sym typeface="Raleway"/>
            </a:endParaRPr>
          </a:p>
          <a:p>
            <a:pPr marL="0" lvl="0" indent="0" algn="l" rtl="0">
              <a:spcBef>
                <a:spcPts val="0"/>
              </a:spcBef>
              <a:spcAft>
                <a:spcPts val="0"/>
              </a:spcAft>
              <a:buNone/>
            </a:pPr>
            <a:r>
              <a:rPr lang="en" sz="1200" u="sng">
                <a:solidFill>
                  <a:schemeClr val="hlink"/>
                </a:solidFill>
                <a:highlight>
                  <a:srgbClr val="FFFFFF"/>
                </a:highlight>
                <a:hlinkClick r:id="rId3"/>
              </a:rPr>
              <a:t>agoren@ucsd.edu</a:t>
            </a:r>
            <a:r>
              <a:rPr lang="en" sz="1200">
                <a:solidFill>
                  <a:schemeClr val="dk1"/>
                </a:solidFill>
                <a:highlight>
                  <a:srgbClr val="FFFFFF"/>
                </a:highlight>
              </a:rPr>
              <a:t> </a:t>
            </a:r>
            <a:endParaRPr sz="1200">
              <a:solidFill>
                <a:schemeClr val="dk1"/>
              </a:solidFill>
              <a:highlight>
                <a:srgbClr val="FFFFFF"/>
              </a:highlight>
            </a:endParaRPr>
          </a:p>
          <a:p>
            <a:pPr marL="0" lvl="0" indent="0" algn="l" rtl="0">
              <a:spcBef>
                <a:spcPts val="0"/>
              </a:spcBef>
              <a:spcAft>
                <a:spcPts val="0"/>
              </a:spcAft>
              <a:buNone/>
            </a:pPr>
            <a:r>
              <a:rPr lang="en" sz="1200">
                <a:solidFill>
                  <a:schemeClr val="dk1"/>
                </a:solidFill>
                <a:latin typeface="Raleway"/>
                <a:ea typeface="Raleway"/>
                <a:cs typeface="Raleway"/>
                <a:sym typeface="Raleway"/>
              </a:rPr>
              <a:t>Associate Professor, Medicine</a:t>
            </a:r>
            <a:endParaRPr sz="1200">
              <a:solidFill>
                <a:schemeClr val="dk1"/>
              </a:solidFill>
              <a:latin typeface="Raleway"/>
              <a:ea typeface="Raleway"/>
              <a:cs typeface="Raleway"/>
              <a:sym typeface="Raleway"/>
            </a:endParaRPr>
          </a:p>
          <a:p>
            <a:pPr marL="0" lvl="0" indent="0" algn="l" rtl="0">
              <a:spcBef>
                <a:spcPts val="0"/>
              </a:spcBef>
              <a:spcAft>
                <a:spcPts val="0"/>
              </a:spcAft>
              <a:buNone/>
            </a:pPr>
            <a:r>
              <a:rPr lang="en" sz="1200" u="sng">
                <a:solidFill>
                  <a:srgbClr val="1155CC"/>
                </a:solidFill>
                <a:highlight>
                  <a:srgbClr val="FFFFFF"/>
                </a:highlight>
                <a:latin typeface="Raleway"/>
                <a:ea typeface="Raleway"/>
                <a:cs typeface="Raleway"/>
                <a:sym typeface="Raleway"/>
                <a:hlinkClick r:id="rId4">
                  <a:extLst>
                    <a:ext uri="{A12FA001-AC4F-418D-AE19-62706E023703}">
                      <ahyp:hlinkClr xmlns:ahyp="http://schemas.microsoft.com/office/drawing/2018/hyperlinkcolor" val="tx"/>
                    </a:ext>
                  </a:extLst>
                </a:hlinkClick>
              </a:rPr>
              <a:t>goren-lab.github.io</a:t>
            </a:r>
            <a:r>
              <a:rPr lang="en" sz="1200">
                <a:solidFill>
                  <a:srgbClr val="222222"/>
                </a:solidFill>
                <a:highlight>
                  <a:srgbClr val="FFFFFF"/>
                </a:highlight>
                <a:latin typeface="Raleway"/>
                <a:ea typeface="Raleway"/>
                <a:cs typeface="Raleway"/>
                <a:sym typeface="Raleway"/>
              </a:rPr>
              <a:t> </a:t>
            </a:r>
            <a:endParaRPr sz="1200">
              <a:solidFill>
                <a:schemeClr val="dk1"/>
              </a:solidFill>
              <a:latin typeface="Raleway"/>
              <a:ea typeface="Raleway"/>
              <a:cs typeface="Raleway"/>
              <a:sym typeface="Raleway"/>
            </a:endParaRPr>
          </a:p>
          <a:p>
            <a:pPr marL="0" lvl="0" indent="0" algn="l" rtl="0">
              <a:spcBef>
                <a:spcPts val="0"/>
              </a:spcBef>
              <a:spcAft>
                <a:spcPts val="0"/>
              </a:spcAft>
              <a:buNone/>
            </a:pPr>
            <a:endParaRPr sz="1200">
              <a:solidFill>
                <a:schemeClr val="dk1"/>
              </a:solidFill>
              <a:latin typeface="Raleway"/>
              <a:ea typeface="Raleway"/>
              <a:cs typeface="Raleway"/>
              <a:sym typeface="Raleway"/>
            </a:endParaRPr>
          </a:p>
        </p:txBody>
      </p:sp>
      <p:pic>
        <p:nvPicPr>
          <p:cNvPr id="113" name="Google Shape;113;p27"/>
          <p:cNvPicPr preferRelativeResize="0"/>
          <p:nvPr/>
        </p:nvPicPr>
        <p:blipFill>
          <a:blip r:embed="rId5">
            <a:alphaModFix/>
          </a:blip>
          <a:stretch>
            <a:fillRect/>
          </a:stretch>
        </p:blipFill>
        <p:spPr>
          <a:xfrm>
            <a:off x="2299650" y="1303900"/>
            <a:ext cx="2531724" cy="231507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 Example GUI: The Mac Finder</a:t>
            </a:r>
            <a:endParaRPr/>
          </a:p>
        </p:txBody>
      </p:sp>
      <p:pic>
        <p:nvPicPr>
          <p:cNvPr id="432" name="Google Shape;432;p63"/>
          <p:cNvPicPr preferRelativeResize="0"/>
          <p:nvPr/>
        </p:nvPicPr>
        <p:blipFill rotWithShape="1">
          <a:blip r:embed="rId3">
            <a:alphaModFix/>
          </a:blip>
          <a:srcRect b="9958"/>
          <a:stretch/>
        </p:blipFill>
        <p:spPr>
          <a:xfrm>
            <a:off x="3787950" y="939350"/>
            <a:ext cx="4905351" cy="2223201"/>
          </a:xfrm>
          <a:prstGeom prst="rect">
            <a:avLst/>
          </a:prstGeom>
          <a:noFill/>
          <a:ln>
            <a:noFill/>
          </a:ln>
        </p:spPr>
      </p:pic>
      <p:sp>
        <p:nvSpPr>
          <p:cNvPr id="433" name="Google Shape;433;p63"/>
          <p:cNvSpPr txBox="1"/>
          <p:nvPr/>
        </p:nvSpPr>
        <p:spPr>
          <a:xfrm>
            <a:off x="336674" y="1066742"/>
            <a:ext cx="3147088" cy="3631733"/>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At any given moment, you are located in a specific folder (aka directory)</a:t>
            </a:r>
            <a:endParaRPr/>
          </a:p>
          <a:p>
            <a:pPr marL="457200" lvl="0" indent="0" algn="l" rtl="0">
              <a:spcBef>
                <a:spcPts val="0"/>
              </a:spcBef>
              <a:spcAft>
                <a:spcPts val="0"/>
              </a:spcAft>
              <a:buNone/>
            </a:pPr>
            <a:r>
              <a:rPr lang="en" i="1"/>
              <a:t>“current working directory”</a:t>
            </a:r>
          </a:p>
          <a:p>
            <a:pPr marL="457200" lvl="0" indent="0" algn="l" rtl="0">
              <a:spcBef>
                <a:spcPts val="0"/>
              </a:spcBef>
              <a:spcAft>
                <a:spcPts val="0"/>
              </a:spcAft>
              <a:buNone/>
            </a:pPr>
            <a:endParaRPr i="1"/>
          </a:p>
          <a:p>
            <a:pPr marL="457200" lvl="0" indent="-317500" algn="l" rtl="0">
              <a:spcBef>
                <a:spcPts val="0"/>
              </a:spcBef>
              <a:spcAft>
                <a:spcPts val="0"/>
              </a:spcAft>
              <a:buSzPts val="1400"/>
              <a:buChar char="●"/>
            </a:pPr>
            <a:r>
              <a:rPr lang="en"/>
              <a:t>There is a </a:t>
            </a:r>
            <a:r>
              <a:rPr lang="en" i="1"/>
              <a:t>root directory</a:t>
            </a:r>
            <a:r>
              <a:rPr lang="en"/>
              <a:t> that contains all of the folders on your computer:</a:t>
            </a:r>
            <a:endParaRPr/>
          </a:p>
          <a:p>
            <a:pPr marL="914400" lvl="1" indent="-317500" algn="l" rtl="0">
              <a:spcBef>
                <a:spcPts val="0"/>
              </a:spcBef>
              <a:spcAft>
                <a:spcPts val="0"/>
              </a:spcAft>
              <a:buSzPts val="1400"/>
              <a:buChar char="○"/>
            </a:pPr>
            <a:r>
              <a:rPr lang="en"/>
              <a:t>Applications</a:t>
            </a:r>
            <a:endParaRPr/>
          </a:p>
          <a:p>
            <a:pPr marL="914400" lvl="1" indent="-317500" algn="l" rtl="0">
              <a:spcBef>
                <a:spcPts val="0"/>
              </a:spcBef>
              <a:spcAft>
                <a:spcPts val="0"/>
              </a:spcAft>
              <a:buSzPts val="1400"/>
              <a:buChar char="○"/>
            </a:pPr>
            <a:r>
              <a:rPr lang="en">
                <a:solidFill>
                  <a:schemeClr val="dk1"/>
                </a:solidFill>
              </a:rPr>
              <a:t>Library</a:t>
            </a:r>
            <a:endParaRPr/>
          </a:p>
          <a:p>
            <a:pPr marL="914400" lvl="1" indent="-317500" algn="l" rtl="0">
              <a:spcBef>
                <a:spcPts val="0"/>
              </a:spcBef>
              <a:spcAft>
                <a:spcPts val="0"/>
              </a:spcAft>
              <a:buSzPts val="1400"/>
              <a:buChar char="○"/>
            </a:pPr>
            <a:r>
              <a:rPr lang="en"/>
              <a:t>System</a:t>
            </a:r>
            <a:endParaRPr/>
          </a:p>
          <a:p>
            <a:pPr marL="914400" lvl="1" indent="-317500" algn="l" rtl="0">
              <a:spcBef>
                <a:spcPts val="0"/>
              </a:spcBef>
              <a:spcAft>
                <a:spcPts val="0"/>
              </a:spcAft>
              <a:buSzPts val="1400"/>
              <a:buChar char="○"/>
            </a:pPr>
            <a:r>
              <a:rPr lang="en"/>
              <a:t>Users</a:t>
            </a:r>
          </a:p>
          <a:p>
            <a:pPr marL="596900" lvl="1" algn="l" rtl="0">
              <a:spcBef>
                <a:spcPts val="0"/>
              </a:spcBef>
              <a:spcAft>
                <a:spcPts val="0"/>
              </a:spcAft>
              <a:buSzPts val="1400"/>
            </a:pPr>
            <a:endParaRPr/>
          </a:p>
          <a:p>
            <a:pPr marL="457200" lvl="0" indent="-317500" algn="l" rtl="0">
              <a:spcBef>
                <a:spcPts val="0"/>
              </a:spcBef>
              <a:spcAft>
                <a:spcPts val="0"/>
              </a:spcAft>
              <a:buSzPts val="1400"/>
              <a:buChar char="●"/>
            </a:pPr>
            <a:r>
              <a:rPr lang="en"/>
              <a:t>There is a </a:t>
            </a:r>
            <a:r>
              <a:rPr lang="en" i="1"/>
              <a:t>path</a:t>
            </a:r>
            <a:r>
              <a:rPr lang="en"/>
              <a:t> from the </a:t>
            </a:r>
            <a:r>
              <a:rPr lang="en" i="1"/>
              <a:t>root</a:t>
            </a:r>
            <a:r>
              <a:rPr lang="en"/>
              <a:t> to your current folder:</a:t>
            </a:r>
            <a:endParaRPr/>
          </a:p>
          <a:p>
            <a:pPr marL="457200" lvl="0" indent="0" algn="l" rtl="0">
              <a:spcBef>
                <a:spcPts val="0"/>
              </a:spcBef>
              <a:spcAft>
                <a:spcPts val="0"/>
              </a:spcAft>
              <a:buNone/>
            </a:pPr>
            <a:r>
              <a:rPr lang="en">
                <a:latin typeface="Nunito"/>
                <a:ea typeface="Nunito"/>
                <a:cs typeface="Nunito"/>
                <a:sym typeface="Nunito"/>
              </a:rPr>
              <a:t>/Library/Caches</a:t>
            </a:r>
            <a:endParaRPr>
              <a:latin typeface="Nunito"/>
              <a:ea typeface="Nunito"/>
              <a:cs typeface="Nunito"/>
              <a:sym typeface="Nunito"/>
            </a:endParaRPr>
          </a:p>
        </p:txBody>
      </p:sp>
      <p:sp>
        <p:nvSpPr>
          <p:cNvPr id="434" name="Google Shape;434;p63"/>
          <p:cNvSpPr/>
          <p:nvPr/>
        </p:nvSpPr>
        <p:spPr>
          <a:xfrm>
            <a:off x="5829900" y="3215975"/>
            <a:ext cx="825300" cy="417000"/>
          </a:xfrm>
          <a:prstGeom prst="ellipse">
            <a:avLst/>
          </a:prstGeom>
          <a:solidFill>
            <a:schemeClr val="lt2"/>
          </a:solid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Root</a:t>
            </a:r>
            <a:endParaRPr>
              <a:solidFill>
                <a:schemeClr val="dk2"/>
              </a:solidFill>
            </a:endParaRPr>
          </a:p>
        </p:txBody>
      </p:sp>
      <p:sp>
        <p:nvSpPr>
          <p:cNvPr id="435" name="Google Shape;435;p63"/>
          <p:cNvSpPr/>
          <p:nvPr/>
        </p:nvSpPr>
        <p:spPr>
          <a:xfrm>
            <a:off x="3483763" y="3792100"/>
            <a:ext cx="1621800" cy="41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Applications</a:t>
            </a:r>
            <a:endParaRPr/>
          </a:p>
        </p:txBody>
      </p:sp>
      <p:sp>
        <p:nvSpPr>
          <p:cNvPr id="436" name="Google Shape;436;p63"/>
          <p:cNvSpPr/>
          <p:nvPr/>
        </p:nvSpPr>
        <p:spPr>
          <a:xfrm>
            <a:off x="5221638" y="3792100"/>
            <a:ext cx="1150500" cy="41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Library</a:t>
            </a:r>
            <a:endParaRPr/>
          </a:p>
        </p:txBody>
      </p:sp>
      <p:sp>
        <p:nvSpPr>
          <p:cNvPr id="437" name="Google Shape;437;p63"/>
          <p:cNvSpPr/>
          <p:nvPr/>
        </p:nvSpPr>
        <p:spPr>
          <a:xfrm>
            <a:off x="6488200" y="3792100"/>
            <a:ext cx="1098600" cy="41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System</a:t>
            </a:r>
            <a:endParaRPr/>
          </a:p>
        </p:txBody>
      </p:sp>
      <p:sp>
        <p:nvSpPr>
          <p:cNvPr id="438" name="Google Shape;438;p63"/>
          <p:cNvSpPr/>
          <p:nvPr/>
        </p:nvSpPr>
        <p:spPr>
          <a:xfrm>
            <a:off x="7702850" y="3792100"/>
            <a:ext cx="992100" cy="41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Users</a:t>
            </a:r>
            <a:endParaRPr/>
          </a:p>
        </p:txBody>
      </p:sp>
      <p:sp>
        <p:nvSpPr>
          <p:cNvPr id="439" name="Google Shape;439;p63"/>
          <p:cNvSpPr/>
          <p:nvPr/>
        </p:nvSpPr>
        <p:spPr>
          <a:xfrm>
            <a:off x="5221638" y="4491850"/>
            <a:ext cx="1150500" cy="417000"/>
          </a:xfrm>
          <a:prstGeom prst="ellipse">
            <a:avLst/>
          </a:prstGeom>
          <a:solidFill>
            <a:schemeClr val="lt2"/>
          </a:solidFill>
          <a:ln w="1905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Caches</a:t>
            </a:r>
            <a:endParaRPr/>
          </a:p>
        </p:txBody>
      </p:sp>
      <p:sp>
        <p:nvSpPr>
          <p:cNvPr id="440" name="Google Shape;440;p63"/>
          <p:cNvSpPr/>
          <p:nvPr/>
        </p:nvSpPr>
        <p:spPr>
          <a:xfrm>
            <a:off x="3954888" y="4491850"/>
            <a:ext cx="1150500" cy="41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Audio</a:t>
            </a:r>
            <a:endParaRPr/>
          </a:p>
        </p:txBody>
      </p:sp>
      <p:sp>
        <p:nvSpPr>
          <p:cNvPr id="441" name="Google Shape;441;p63"/>
          <p:cNvSpPr/>
          <p:nvPr/>
        </p:nvSpPr>
        <p:spPr>
          <a:xfrm>
            <a:off x="6488388" y="4491850"/>
            <a:ext cx="1150500" cy="41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Fonts</a:t>
            </a:r>
            <a:endParaRPr/>
          </a:p>
        </p:txBody>
      </p:sp>
      <p:sp>
        <p:nvSpPr>
          <p:cNvPr id="442" name="Google Shape;442;p63"/>
          <p:cNvSpPr/>
          <p:nvPr/>
        </p:nvSpPr>
        <p:spPr>
          <a:xfrm>
            <a:off x="7755148" y="4491850"/>
            <a:ext cx="939900" cy="41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a:t>
            </a:r>
            <a:endParaRPr/>
          </a:p>
        </p:txBody>
      </p:sp>
      <p:cxnSp>
        <p:nvCxnSpPr>
          <p:cNvPr id="443" name="Google Shape;443;p63"/>
          <p:cNvCxnSpPr>
            <a:stCxn id="434" idx="4"/>
            <a:endCxn id="435" idx="0"/>
          </p:cNvCxnSpPr>
          <p:nvPr/>
        </p:nvCxnSpPr>
        <p:spPr>
          <a:xfrm flipH="1">
            <a:off x="4294650" y="3632975"/>
            <a:ext cx="1947900" cy="159000"/>
          </a:xfrm>
          <a:prstGeom prst="straightConnector1">
            <a:avLst/>
          </a:prstGeom>
          <a:noFill/>
          <a:ln w="9525" cap="flat" cmpd="sng">
            <a:solidFill>
              <a:schemeClr val="dk2"/>
            </a:solidFill>
            <a:prstDash val="solid"/>
            <a:round/>
            <a:headEnd type="none" w="med" len="med"/>
            <a:tailEnd type="triangle" w="med" len="med"/>
          </a:ln>
        </p:spPr>
      </p:cxnSp>
      <p:cxnSp>
        <p:nvCxnSpPr>
          <p:cNvPr id="444" name="Google Shape;444;p63"/>
          <p:cNvCxnSpPr>
            <a:stCxn id="434" idx="4"/>
            <a:endCxn id="436" idx="0"/>
          </p:cNvCxnSpPr>
          <p:nvPr/>
        </p:nvCxnSpPr>
        <p:spPr>
          <a:xfrm flipH="1">
            <a:off x="5796750" y="3632975"/>
            <a:ext cx="445800" cy="159000"/>
          </a:xfrm>
          <a:prstGeom prst="straightConnector1">
            <a:avLst/>
          </a:prstGeom>
          <a:noFill/>
          <a:ln w="19050" cap="flat" cmpd="sng">
            <a:solidFill>
              <a:srgbClr val="CC0000"/>
            </a:solidFill>
            <a:prstDash val="solid"/>
            <a:round/>
            <a:headEnd type="none" w="med" len="med"/>
            <a:tailEnd type="triangle" w="med" len="med"/>
          </a:ln>
        </p:spPr>
      </p:cxnSp>
      <p:cxnSp>
        <p:nvCxnSpPr>
          <p:cNvPr id="445" name="Google Shape;445;p63"/>
          <p:cNvCxnSpPr>
            <a:stCxn id="434" idx="4"/>
            <a:endCxn id="437" idx="0"/>
          </p:cNvCxnSpPr>
          <p:nvPr/>
        </p:nvCxnSpPr>
        <p:spPr>
          <a:xfrm>
            <a:off x="6242550" y="3632975"/>
            <a:ext cx="795000" cy="159000"/>
          </a:xfrm>
          <a:prstGeom prst="straightConnector1">
            <a:avLst/>
          </a:prstGeom>
          <a:noFill/>
          <a:ln w="9525" cap="flat" cmpd="sng">
            <a:solidFill>
              <a:schemeClr val="dk2"/>
            </a:solidFill>
            <a:prstDash val="solid"/>
            <a:round/>
            <a:headEnd type="none" w="med" len="med"/>
            <a:tailEnd type="triangle" w="med" len="med"/>
          </a:ln>
        </p:spPr>
      </p:cxnSp>
      <p:cxnSp>
        <p:nvCxnSpPr>
          <p:cNvPr id="446" name="Google Shape;446;p63"/>
          <p:cNvCxnSpPr>
            <a:stCxn id="434" idx="4"/>
            <a:endCxn id="438" idx="0"/>
          </p:cNvCxnSpPr>
          <p:nvPr/>
        </p:nvCxnSpPr>
        <p:spPr>
          <a:xfrm>
            <a:off x="6242550" y="3632975"/>
            <a:ext cx="1956300" cy="159000"/>
          </a:xfrm>
          <a:prstGeom prst="straightConnector1">
            <a:avLst/>
          </a:prstGeom>
          <a:noFill/>
          <a:ln w="9525" cap="flat" cmpd="sng">
            <a:solidFill>
              <a:schemeClr val="dk2"/>
            </a:solidFill>
            <a:prstDash val="solid"/>
            <a:round/>
            <a:headEnd type="none" w="med" len="med"/>
            <a:tailEnd type="triangle" w="med" len="med"/>
          </a:ln>
        </p:spPr>
      </p:cxnSp>
      <p:cxnSp>
        <p:nvCxnSpPr>
          <p:cNvPr id="447" name="Google Shape;447;p63"/>
          <p:cNvCxnSpPr>
            <a:stCxn id="436" idx="4"/>
            <a:endCxn id="440" idx="0"/>
          </p:cNvCxnSpPr>
          <p:nvPr/>
        </p:nvCxnSpPr>
        <p:spPr>
          <a:xfrm flipH="1">
            <a:off x="4530288" y="4209100"/>
            <a:ext cx="1266600" cy="282900"/>
          </a:xfrm>
          <a:prstGeom prst="straightConnector1">
            <a:avLst/>
          </a:prstGeom>
          <a:noFill/>
          <a:ln w="9525" cap="flat" cmpd="sng">
            <a:solidFill>
              <a:schemeClr val="dk2"/>
            </a:solidFill>
            <a:prstDash val="solid"/>
            <a:round/>
            <a:headEnd type="none" w="med" len="med"/>
            <a:tailEnd type="triangle" w="med" len="med"/>
          </a:ln>
        </p:spPr>
      </p:cxnSp>
      <p:cxnSp>
        <p:nvCxnSpPr>
          <p:cNvPr id="448" name="Google Shape;448;p63"/>
          <p:cNvCxnSpPr>
            <a:stCxn id="436" idx="4"/>
            <a:endCxn id="439" idx="0"/>
          </p:cNvCxnSpPr>
          <p:nvPr/>
        </p:nvCxnSpPr>
        <p:spPr>
          <a:xfrm>
            <a:off x="5796888" y="4209100"/>
            <a:ext cx="0" cy="282900"/>
          </a:xfrm>
          <a:prstGeom prst="straightConnector1">
            <a:avLst/>
          </a:prstGeom>
          <a:noFill/>
          <a:ln w="19050" cap="flat" cmpd="sng">
            <a:solidFill>
              <a:srgbClr val="CC0000"/>
            </a:solidFill>
            <a:prstDash val="solid"/>
            <a:round/>
            <a:headEnd type="none" w="med" len="med"/>
            <a:tailEnd type="triangle" w="med" len="med"/>
          </a:ln>
        </p:spPr>
      </p:cxnSp>
      <p:cxnSp>
        <p:nvCxnSpPr>
          <p:cNvPr id="449" name="Google Shape;449;p63"/>
          <p:cNvCxnSpPr>
            <a:stCxn id="436" idx="4"/>
            <a:endCxn id="441" idx="0"/>
          </p:cNvCxnSpPr>
          <p:nvPr/>
        </p:nvCxnSpPr>
        <p:spPr>
          <a:xfrm>
            <a:off x="5796888" y="4209100"/>
            <a:ext cx="1266900" cy="282900"/>
          </a:xfrm>
          <a:prstGeom prst="straightConnector1">
            <a:avLst/>
          </a:prstGeom>
          <a:noFill/>
          <a:ln w="9525" cap="flat" cmpd="sng">
            <a:solidFill>
              <a:schemeClr val="dk2"/>
            </a:solidFill>
            <a:prstDash val="solid"/>
            <a:round/>
            <a:headEnd type="none" w="med" len="med"/>
            <a:tailEnd type="triangle" w="med" len="med"/>
          </a:ln>
        </p:spPr>
      </p:cxnSp>
      <p:cxnSp>
        <p:nvCxnSpPr>
          <p:cNvPr id="450" name="Google Shape;450;p63"/>
          <p:cNvCxnSpPr>
            <a:stCxn id="436" idx="4"/>
            <a:endCxn id="442" idx="0"/>
          </p:cNvCxnSpPr>
          <p:nvPr/>
        </p:nvCxnSpPr>
        <p:spPr>
          <a:xfrm>
            <a:off x="5796888" y="4209100"/>
            <a:ext cx="2428200" cy="2829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64"/>
          <p:cNvSpPr/>
          <p:nvPr/>
        </p:nvSpPr>
        <p:spPr>
          <a:xfrm>
            <a:off x="305450" y="1113450"/>
            <a:ext cx="8520600" cy="37050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can you do in the terminal?</a:t>
            </a:r>
            <a:endParaRPr/>
          </a:p>
        </p:txBody>
      </p:sp>
      <p:pic>
        <p:nvPicPr>
          <p:cNvPr id="448" name="Google Shape;448;p64"/>
          <p:cNvPicPr preferRelativeResize="0"/>
          <p:nvPr/>
        </p:nvPicPr>
        <p:blipFill>
          <a:blip r:embed="rId3">
            <a:alphaModFix/>
          </a:blip>
          <a:stretch>
            <a:fillRect/>
          </a:stretch>
        </p:blipFill>
        <p:spPr>
          <a:xfrm>
            <a:off x="1902338" y="1259550"/>
            <a:ext cx="5339317" cy="3416400"/>
          </a:xfrm>
          <a:prstGeom prst="rect">
            <a:avLst/>
          </a:prstGeom>
          <a:noFill/>
          <a:ln>
            <a:noFill/>
          </a:ln>
        </p:spPr>
      </p:pic>
      <p:sp>
        <p:nvSpPr>
          <p:cNvPr id="449" name="Google Shape;449;p64"/>
          <p:cNvSpPr txBox="1">
            <a:spLocks noGrp="1"/>
          </p:cNvSpPr>
          <p:nvPr>
            <p:ph type="body" idx="1"/>
          </p:nvPr>
        </p:nvSpPr>
        <p:spPr>
          <a:xfrm>
            <a:off x="2814150" y="1896325"/>
            <a:ext cx="3515700" cy="26067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Clr>
                <a:srgbClr val="000000"/>
              </a:buClr>
              <a:buSzPts val="1800"/>
              <a:buFont typeface="Raleway"/>
              <a:buChar char="●"/>
            </a:pPr>
            <a:r>
              <a:rPr lang="en">
                <a:solidFill>
                  <a:srgbClr val="000000"/>
                </a:solidFill>
                <a:latin typeface="+mn-lt"/>
                <a:ea typeface="Raleway"/>
                <a:cs typeface="Raleway"/>
                <a:sym typeface="Raleway"/>
              </a:rPr>
              <a:t>Navigating file systems</a:t>
            </a:r>
            <a:endParaRPr>
              <a:solidFill>
                <a:srgbClr val="000000"/>
              </a:solidFill>
              <a:latin typeface="+mn-lt"/>
              <a:ea typeface="Raleway"/>
              <a:cs typeface="Raleway"/>
              <a:sym typeface="Raleway"/>
            </a:endParaRPr>
          </a:p>
          <a:p>
            <a:pPr marL="457200" lvl="0" indent="-342900" algn="l" rtl="0">
              <a:spcBef>
                <a:spcPts val="0"/>
              </a:spcBef>
              <a:spcAft>
                <a:spcPts val="0"/>
              </a:spcAft>
              <a:buClr>
                <a:srgbClr val="000000"/>
              </a:buClr>
              <a:buSzPts val="1800"/>
              <a:buFont typeface="Raleway"/>
              <a:buChar char="●"/>
            </a:pPr>
            <a:r>
              <a:rPr lang="en">
                <a:solidFill>
                  <a:srgbClr val="000000"/>
                </a:solidFill>
                <a:latin typeface="+mn-lt"/>
                <a:ea typeface="Raleway"/>
                <a:cs typeface="Raleway"/>
                <a:sym typeface="Raleway"/>
              </a:rPr>
              <a:t>Creating a file</a:t>
            </a:r>
            <a:endParaRPr>
              <a:solidFill>
                <a:srgbClr val="000000"/>
              </a:solidFill>
              <a:latin typeface="+mn-lt"/>
              <a:ea typeface="Raleway"/>
              <a:cs typeface="Raleway"/>
              <a:sym typeface="Raleway"/>
            </a:endParaRPr>
          </a:p>
          <a:p>
            <a:pPr marL="457200" lvl="0" indent="-342900" algn="l" rtl="0">
              <a:spcBef>
                <a:spcPts val="0"/>
              </a:spcBef>
              <a:spcAft>
                <a:spcPts val="0"/>
              </a:spcAft>
              <a:buClr>
                <a:srgbClr val="000000"/>
              </a:buClr>
              <a:buSzPts val="1800"/>
              <a:buFont typeface="Raleway"/>
              <a:buChar char="●"/>
            </a:pPr>
            <a:r>
              <a:rPr lang="en">
                <a:solidFill>
                  <a:srgbClr val="000000"/>
                </a:solidFill>
                <a:latin typeface="+mn-lt"/>
                <a:ea typeface="Raleway"/>
                <a:cs typeface="Raleway"/>
                <a:sym typeface="Raleway"/>
              </a:rPr>
              <a:t>Moving a file</a:t>
            </a:r>
            <a:endParaRPr>
              <a:solidFill>
                <a:srgbClr val="000000"/>
              </a:solidFill>
              <a:latin typeface="+mn-lt"/>
              <a:ea typeface="Raleway"/>
              <a:cs typeface="Raleway"/>
              <a:sym typeface="Raleway"/>
            </a:endParaRPr>
          </a:p>
          <a:p>
            <a:pPr marL="457200" lvl="0" indent="-342900" algn="l" rtl="0">
              <a:spcBef>
                <a:spcPts val="0"/>
              </a:spcBef>
              <a:spcAft>
                <a:spcPts val="0"/>
              </a:spcAft>
              <a:buClr>
                <a:srgbClr val="000000"/>
              </a:buClr>
              <a:buSzPts val="1800"/>
              <a:buFont typeface="Raleway"/>
              <a:buChar char="●"/>
            </a:pPr>
            <a:r>
              <a:rPr lang="en">
                <a:solidFill>
                  <a:srgbClr val="000000"/>
                </a:solidFill>
                <a:latin typeface="+mn-lt"/>
                <a:ea typeface="Raleway"/>
                <a:cs typeface="Raleway"/>
                <a:sym typeface="Raleway"/>
              </a:rPr>
              <a:t>Copying a file</a:t>
            </a:r>
            <a:endParaRPr>
              <a:solidFill>
                <a:srgbClr val="000000"/>
              </a:solidFill>
              <a:latin typeface="+mn-lt"/>
              <a:ea typeface="Raleway"/>
              <a:cs typeface="Raleway"/>
              <a:sym typeface="Raleway"/>
            </a:endParaRPr>
          </a:p>
          <a:p>
            <a:pPr marL="457200" lvl="0" indent="-342900" algn="l" rtl="0">
              <a:spcBef>
                <a:spcPts val="0"/>
              </a:spcBef>
              <a:spcAft>
                <a:spcPts val="0"/>
              </a:spcAft>
              <a:buClr>
                <a:srgbClr val="000000"/>
              </a:buClr>
              <a:buSzPts val="1800"/>
              <a:buFont typeface="Raleway"/>
              <a:buChar char="●"/>
            </a:pPr>
            <a:r>
              <a:rPr lang="en">
                <a:solidFill>
                  <a:srgbClr val="000000"/>
                </a:solidFill>
                <a:latin typeface="+mn-lt"/>
                <a:ea typeface="Raleway"/>
                <a:cs typeface="Raleway"/>
                <a:sym typeface="Raleway"/>
              </a:rPr>
              <a:t>Deleting a file</a:t>
            </a:r>
            <a:endParaRPr>
              <a:solidFill>
                <a:srgbClr val="000000"/>
              </a:solidFill>
              <a:latin typeface="+mn-lt"/>
              <a:ea typeface="Raleway"/>
              <a:cs typeface="Raleway"/>
              <a:sym typeface="Raleway"/>
            </a:endParaRPr>
          </a:p>
          <a:p>
            <a:pPr marL="457200" lvl="0" indent="-342900" algn="l" rtl="0">
              <a:spcBef>
                <a:spcPts val="0"/>
              </a:spcBef>
              <a:spcAft>
                <a:spcPts val="0"/>
              </a:spcAft>
              <a:buClr>
                <a:srgbClr val="000000"/>
              </a:buClr>
              <a:buSzPts val="1800"/>
              <a:buFont typeface="Raleway"/>
              <a:buChar char="●"/>
            </a:pPr>
            <a:r>
              <a:rPr lang="en">
                <a:solidFill>
                  <a:srgbClr val="000000"/>
                </a:solidFill>
                <a:latin typeface="+mn-lt"/>
                <a:ea typeface="Raleway"/>
                <a:cs typeface="Raleway"/>
                <a:sym typeface="Raleway"/>
              </a:rPr>
              <a:t>Renaming a file</a:t>
            </a:r>
            <a:endParaRPr>
              <a:solidFill>
                <a:srgbClr val="000000"/>
              </a:solidFill>
              <a:latin typeface="+mn-lt"/>
              <a:ea typeface="Raleway"/>
              <a:cs typeface="Raleway"/>
              <a:sym typeface="Raleway"/>
            </a:endParaRPr>
          </a:p>
          <a:p>
            <a:pPr marL="457200" lvl="0" indent="-342900" algn="l" rtl="0">
              <a:spcBef>
                <a:spcPts val="0"/>
              </a:spcBef>
              <a:spcAft>
                <a:spcPts val="0"/>
              </a:spcAft>
              <a:buClr>
                <a:srgbClr val="000000"/>
              </a:buClr>
              <a:buSzPts val="1800"/>
              <a:buFont typeface="Raleway"/>
              <a:buChar char="●"/>
            </a:pPr>
            <a:r>
              <a:rPr lang="en">
                <a:solidFill>
                  <a:srgbClr val="000000"/>
                </a:solidFill>
                <a:latin typeface="+mn-lt"/>
                <a:ea typeface="Raleway"/>
                <a:cs typeface="Raleway"/>
                <a:sym typeface="Raleway"/>
              </a:rPr>
              <a:t>Running a program</a:t>
            </a:r>
            <a:endParaRPr>
              <a:solidFill>
                <a:srgbClr val="000000"/>
              </a:solidFill>
              <a:latin typeface="+mn-lt"/>
              <a:ea typeface="Raleway"/>
              <a:cs typeface="Raleway"/>
              <a:sym typeface="Raleway"/>
            </a:endParaRPr>
          </a:p>
          <a:p>
            <a:pPr marL="457200" lvl="0" indent="-342900" algn="l" rtl="0">
              <a:spcBef>
                <a:spcPts val="0"/>
              </a:spcBef>
              <a:spcAft>
                <a:spcPts val="0"/>
              </a:spcAft>
              <a:buClr>
                <a:srgbClr val="000000"/>
              </a:buClr>
              <a:buSzPts val="1800"/>
              <a:buFont typeface="Raleway"/>
              <a:buChar char="●"/>
            </a:pPr>
            <a:r>
              <a:rPr lang="en">
                <a:solidFill>
                  <a:srgbClr val="000000"/>
                </a:solidFill>
                <a:latin typeface="+mn-lt"/>
                <a:ea typeface="Raleway"/>
                <a:cs typeface="Raleway"/>
                <a:sym typeface="Raleway"/>
              </a:rPr>
              <a:t>And so much more!</a:t>
            </a:r>
            <a:endParaRPr>
              <a:solidFill>
                <a:srgbClr val="000000"/>
              </a:solidFill>
              <a:latin typeface="+mn-lt"/>
              <a:ea typeface="Raleway"/>
              <a:cs typeface="Raleway"/>
              <a:sym typeface="Raleway"/>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Where is this “Terminal”?</a:t>
            </a:r>
            <a:endParaRPr/>
          </a:p>
        </p:txBody>
      </p:sp>
      <p:pic>
        <p:nvPicPr>
          <p:cNvPr id="461" name="Google Shape;461;p66"/>
          <p:cNvPicPr preferRelativeResize="0"/>
          <p:nvPr/>
        </p:nvPicPr>
        <p:blipFill>
          <a:blip r:embed="rId3">
            <a:alphaModFix/>
          </a:blip>
          <a:stretch>
            <a:fillRect/>
          </a:stretch>
        </p:blipFill>
        <p:spPr>
          <a:xfrm>
            <a:off x="1551887" y="981182"/>
            <a:ext cx="5836426" cy="1532475"/>
          </a:xfrm>
          <a:prstGeom prst="rect">
            <a:avLst/>
          </a:prstGeom>
          <a:noFill/>
          <a:ln>
            <a:noFill/>
          </a:ln>
        </p:spPr>
      </p:pic>
      <p:sp>
        <p:nvSpPr>
          <p:cNvPr id="462" name="Google Shape;462;p66"/>
          <p:cNvSpPr txBox="1"/>
          <p:nvPr/>
        </p:nvSpPr>
        <p:spPr>
          <a:xfrm>
            <a:off x="704400" y="1017725"/>
            <a:ext cx="847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t>Mac</a:t>
            </a:r>
            <a:endParaRPr sz="2000"/>
          </a:p>
        </p:txBody>
      </p:sp>
      <p:pic>
        <p:nvPicPr>
          <p:cNvPr id="463" name="Google Shape;463;p66"/>
          <p:cNvPicPr preferRelativeResize="0"/>
          <p:nvPr/>
        </p:nvPicPr>
        <p:blipFill>
          <a:blip r:embed="rId4">
            <a:alphaModFix/>
          </a:blip>
          <a:stretch>
            <a:fillRect/>
          </a:stretch>
        </p:blipFill>
        <p:spPr>
          <a:xfrm>
            <a:off x="1551887" y="2880712"/>
            <a:ext cx="5836426" cy="1701161"/>
          </a:xfrm>
          <a:prstGeom prst="rect">
            <a:avLst/>
          </a:prstGeom>
          <a:noFill/>
          <a:ln>
            <a:noFill/>
          </a:ln>
        </p:spPr>
      </p:pic>
      <p:sp>
        <p:nvSpPr>
          <p:cNvPr id="464" name="Google Shape;464;p66"/>
          <p:cNvSpPr txBox="1"/>
          <p:nvPr/>
        </p:nvSpPr>
        <p:spPr>
          <a:xfrm>
            <a:off x="311700" y="2876175"/>
            <a:ext cx="12402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t>Windows</a:t>
            </a:r>
            <a:endParaRPr sz="2000"/>
          </a:p>
        </p:txBody>
      </p:sp>
      <p:sp>
        <p:nvSpPr>
          <p:cNvPr id="466" name="Google Shape;466;p66"/>
          <p:cNvSpPr txBox="1"/>
          <p:nvPr/>
        </p:nvSpPr>
        <p:spPr>
          <a:xfrm>
            <a:off x="1482219" y="4698475"/>
            <a:ext cx="6975565" cy="36930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t>Windows users </a:t>
            </a:r>
            <a:r>
              <a:rPr lang="en" sz="1200"/>
              <a:t>Setup WSL: </a:t>
            </a:r>
            <a:r>
              <a:rPr lang="en-US" sz="1200" u="sng">
                <a:solidFill>
                  <a:schemeClr val="hlink"/>
                </a:solidFill>
                <a:hlinkClick r:id="rId5"/>
              </a:rPr>
              <a:t>https://docs.microsoft.com/en-us/windows/wsl/setup/environment</a:t>
            </a:r>
            <a:endParaRPr lang="en-US" sz="12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Demo using Datahub</a:t>
            </a:r>
            <a:endParaRPr/>
          </a:p>
        </p:txBody>
      </p:sp>
      <p:sp>
        <p:nvSpPr>
          <p:cNvPr id="472" name="Google Shape;472;p67"/>
          <p:cNvSpPr txBox="1">
            <a:spLocks noGrp="1"/>
          </p:cNvSpPr>
          <p:nvPr>
            <p:ph type="body" idx="1"/>
          </p:nvPr>
        </p:nvSpPr>
        <p:spPr>
          <a:xfrm>
            <a:off x="4572000" y="2136650"/>
            <a:ext cx="4260300" cy="24621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Font typeface="Raleway"/>
              <a:buAutoNum type="arabicPeriod"/>
            </a:pPr>
            <a:r>
              <a:rPr lang="en" dirty="0">
                <a:latin typeface="Raleway"/>
                <a:ea typeface="Raleway"/>
                <a:cs typeface="Raleway"/>
                <a:sym typeface="Raleway"/>
              </a:rPr>
              <a:t>Open Datahub</a:t>
            </a:r>
            <a:endParaRPr dirty="0">
              <a:latin typeface="Raleway"/>
              <a:ea typeface="Raleway"/>
              <a:cs typeface="Raleway"/>
              <a:sym typeface="Raleway"/>
            </a:endParaRPr>
          </a:p>
          <a:p>
            <a:pPr marL="457200" lvl="0" indent="-342900" algn="l" rtl="0">
              <a:spcBef>
                <a:spcPts val="0"/>
              </a:spcBef>
              <a:spcAft>
                <a:spcPts val="0"/>
              </a:spcAft>
              <a:buSzPts val="1800"/>
              <a:buFont typeface="Raleway"/>
              <a:buAutoNum type="arabicPeriod"/>
            </a:pPr>
            <a:r>
              <a:rPr lang="en" dirty="0">
                <a:latin typeface="Raleway"/>
                <a:ea typeface="Raleway"/>
                <a:cs typeface="Raleway"/>
                <a:sym typeface="Raleway"/>
              </a:rPr>
              <a:t>Go to "File" &gt; "New" &gt; "Terminal</a:t>
            </a:r>
            <a:r>
              <a:rPr lang="en" i="1" dirty="0">
                <a:latin typeface="Raleway"/>
                <a:ea typeface="Raleway"/>
                <a:cs typeface="Raleway"/>
                <a:sym typeface="Raleway"/>
              </a:rPr>
              <a:t>"</a:t>
            </a:r>
            <a:endParaRPr i="1" dirty="0">
              <a:latin typeface="Raleway"/>
              <a:ea typeface="Raleway"/>
              <a:cs typeface="Raleway"/>
              <a:sym typeface="Raleway"/>
            </a:endParaRPr>
          </a:p>
        </p:txBody>
      </p:sp>
      <p:pic>
        <p:nvPicPr>
          <p:cNvPr id="473" name="Google Shape;473;p67"/>
          <p:cNvPicPr preferRelativeResize="0"/>
          <p:nvPr/>
        </p:nvPicPr>
        <p:blipFill>
          <a:blip r:embed="rId3">
            <a:alphaModFix/>
          </a:blip>
          <a:stretch>
            <a:fillRect/>
          </a:stretch>
        </p:blipFill>
        <p:spPr>
          <a:xfrm>
            <a:off x="182550" y="1322525"/>
            <a:ext cx="4107247" cy="3007425"/>
          </a:xfrm>
          <a:prstGeom prst="rect">
            <a:avLst/>
          </a:prstGeom>
          <a:noFill/>
          <a:ln>
            <a:noFill/>
          </a:ln>
        </p:spPr>
      </p:pic>
      <p:sp>
        <p:nvSpPr>
          <p:cNvPr id="474" name="Google Shape;474;p67"/>
          <p:cNvSpPr/>
          <p:nvPr/>
        </p:nvSpPr>
        <p:spPr>
          <a:xfrm rot="10800000">
            <a:off x="3712100" y="1918075"/>
            <a:ext cx="443400" cy="268800"/>
          </a:xfrm>
          <a:prstGeom prst="rightArrow">
            <a:avLst>
              <a:gd name="adj1" fmla="val 50000"/>
              <a:gd name="adj2" fmla="val 50000"/>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68"/>
          <p:cNvSpPr txBox="1">
            <a:spLocks noGrp="1"/>
          </p:cNvSpPr>
          <p:nvPr>
            <p:ph type="title"/>
          </p:nvPr>
        </p:nvSpPr>
        <p:spPr>
          <a:xfrm>
            <a:off x="311700" y="445025"/>
            <a:ext cx="4260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Anatomy of a Command</a:t>
            </a:r>
            <a:endParaRPr/>
          </a:p>
        </p:txBody>
      </p:sp>
      <p:sp>
        <p:nvSpPr>
          <p:cNvPr id="480" name="Google Shape;480;p68"/>
          <p:cNvSpPr txBox="1"/>
          <p:nvPr/>
        </p:nvSpPr>
        <p:spPr>
          <a:xfrm>
            <a:off x="311700" y="1146675"/>
            <a:ext cx="3895500" cy="507900"/>
          </a:xfrm>
          <a:prstGeom prst="rect">
            <a:avLst/>
          </a:prstGeom>
          <a:solidFill>
            <a:srgbClr val="D9D9D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t>cmd [flags] [arguments]</a:t>
            </a:r>
            <a:endParaRPr sz="21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69"/>
          <p:cNvSpPr txBox="1">
            <a:spLocks noGrp="1"/>
          </p:cNvSpPr>
          <p:nvPr>
            <p:ph type="title"/>
          </p:nvPr>
        </p:nvSpPr>
        <p:spPr>
          <a:xfrm>
            <a:off x="311700" y="445025"/>
            <a:ext cx="4260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Anatomy of a Command</a:t>
            </a:r>
            <a:endParaRPr/>
          </a:p>
        </p:txBody>
      </p:sp>
      <p:sp>
        <p:nvSpPr>
          <p:cNvPr id="486" name="Google Shape;486;p69"/>
          <p:cNvSpPr txBox="1"/>
          <p:nvPr/>
        </p:nvSpPr>
        <p:spPr>
          <a:xfrm>
            <a:off x="311700" y="1146675"/>
            <a:ext cx="3895500" cy="507900"/>
          </a:xfrm>
          <a:prstGeom prst="rect">
            <a:avLst/>
          </a:prstGeom>
          <a:solidFill>
            <a:srgbClr val="D9D9D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t>cmd [flags] [arguments]</a:t>
            </a:r>
            <a:endParaRPr sz="2100"/>
          </a:p>
        </p:txBody>
      </p:sp>
      <p:sp>
        <p:nvSpPr>
          <p:cNvPr id="487" name="Google Shape;487;p69"/>
          <p:cNvSpPr txBox="1"/>
          <p:nvPr/>
        </p:nvSpPr>
        <p:spPr>
          <a:xfrm>
            <a:off x="311700" y="1654575"/>
            <a:ext cx="3895500" cy="32325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cmd</a:t>
            </a:r>
            <a:r>
              <a:rPr lang="en"/>
              <a:t> - the command name</a:t>
            </a:r>
            <a:endParaRPr/>
          </a:p>
          <a:p>
            <a:pPr marL="0" lvl="0" indent="0" algn="l" rtl="0">
              <a:spcBef>
                <a:spcPts val="0"/>
              </a:spcBef>
              <a:spcAft>
                <a:spcPts val="0"/>
              </a:spcAft>
              <a:buNone/>
            </a:pPr>
            <a:endParaRPr/>
          </a:p>
          <a:p>
            <a:pPr marL="0" lvl="0" indent="0" algn="l" rtl="0">
              <a:spcBef>
                <a:spcPts val="0"/>
              </a:spcBef>
              <a:spcAft>
                <a:spcPts val="0"/>
              </a:spcAft>
              <a:buNone/>
            </a:pPr>
            <a:r>
              <a:rPr lang="en" b="1"/>
              <a:t>flags (aka options)</a:t>
            </a:r>
            <a:r>
              <a:rPr lang="en"/>
              <a:t> - modifies the behavior of the command; always prefixed by a dash: </a:t>
            </a:r>
            <a:r>
              <a:rPr lang="en">
                <a:latin typeface="Nunito"/>
                <a:ea typeface="Nunito"/>
                <a:cs typeface="Nunito"/>
                <a:sym typeface="Nunito"/>
              </a:rPr>
              <a:t>-</a:t>
            </a:r>
            <a:endParaRPr sz="1200"/>
          </a:p>
          <a:p>
            <a:pPr marL="0" lvl="0" indent="0" algn="l" rtl="0">
              <a:spcBef>
                <a:spcPts val="0"/>
              </a:spcBef>
              <a:spcAft>
                <a:spcPts val="0"/>
              </a:spcAft>
              <a:buNone/>
            </a:pPr>
            <a:r>
              <a:rPr lang="en"/>
              <a:t>There are two forms:</a:t>
            </a:r>
            <a:endParaRPr/>
          </a:p>
          <a:p>
            <a:pPr marL="457200" lvl="0" indent="-304800" algn="l" rtl="0">
              <a:spcBef>
                <a:spcPts val="0"/>
              </a:spcBef>
              <a:spcAft>
                <a:spcPts val="0"/>
              </a:spcAft>
              <a:buSzPts val="1200"/>
              <a:buAutoNum type="arabicPeriod"/>
            </a:pPr>
            <a:r>
              <a:rPr lang="en" sz="1200"/>
              <a:t>short (ex: </a:t>
            </a:r>
            <a:r>
              <a:rPr lang="en" sz="1200">
                <a:latin typeface="Nunito"/>
                <a:ea typeface="Nunito"/>
                <a:cs typeface="Nunito"/>
                <a:sym typeface="Nunito"/>
              </a:rPr>
              <a:t>-h</a:t>
            </a:r>
            <a:r>
              <a:rPr lang="en" sz="1200"/>
              <a:t>)</a:t>
            </a:r>
            <a:endParaRPr sz="1200"/>
          </a:p>
          <a:p>
            <a:pPr marL="457200" lvl="0" indent="0" algn="l" rtl="0">
              <a:spcBef>
                <a:spcPts val="0"/>
              </a:spcBef>
              <a:spcAft>
                <a:spcPts val="0"/>
              </a:spcAft>
              <a:buNone/>
            </a:pPr>
            <a:r>
              <a:rPr lang="en" sz="1200"/>
              <a:t>can be combined (ex: </a:t>
            </a:r>
            <a:r>
              <a:rPr lang="en" sz="1200">
                <a:latin typeface="Nunito"/>
                <a:ea typeface="Nunito"/>
                <a:cs typeface="Nunito"/>
                <a:sym typeface="Nunito"/>
              </a:rPr>
              <a:t>-lh</a:t>
            </a:r>
            <a:r>
              <a:rPr lang="en" sz="1200"/>
              <a:t> instead of </a:t>
            </a:r>
            <a:r>
              <a:rPr lang="en" sz="1200">
                <a:latin typeface="Nunito"/>
                <a:ea typeface="Nunito"/>
                <a:cs typeface="Nunito"/>
                <a:sym typeface="Nunito"/>
              </a:rPr>
              <a:t>-l -h</a:t>
            </a:r>
            <a:r>
              <a:rPr lang="en" sz="1200"/>
              <a:t>)</a:t>
            </a:r>
            <a:endParaRPr sz="1200"/>
          </a:p>
          <a:p>
            <a:pPr marL="457200" lvl="0" indent="-304800" algn="l" rtl="0">
              <a:spcBef>
                <a:spcPts val="0"/>
              </a:spcBef>
              <a:spcAft>
                <a:spcPts val="0"/>
              </a:spcAft>
              <a:buSzPts val="1200"/>
              <a:buAutoNum type="arabicPeriod"/>
            </a:pPr>
            <a:r>
              <a:rPr lang="en" sz="1200"/>
              <a:t>long (ex: </a:t>
            </a:r>
            <a:r>
              <a:rPr lang="en" sz="1200">
                <a:latin typeface="Nunito"/>
                <a:ea typeface="Nunito"/>
                <a:cs typeface="Nunito"/>
                <a:sym typeface="Nunito"/>
              </a:rPr>
              <a:t>--human-readable</a:t>
            </a:r>
            <a:r>
              <a:rPr lang="en" sz="1200">
                <a:solidFill>
                  <a:schemeClr val="dk1"/>
                </a:solidFill>
                <a:latin typeface="Nunito"/>
                <a:ea typeface="Nunito"/>
                <a:cs typeface="Nunito"/>
                <a:sym typeface="Nunito"/>
              </a:rPr>
              <a:t> </a:t>
            </a:r>
            <a:r>
              <a:rPr lang="en" sz="1200">
                <a:solidFill>
                  <a:schemeClr val="dk1"/>
                </a:solidFill>
              </a:rPr>
              <a:t>instead of</a:t>
            </a:r>
            <a:r>
              <a:rPr lang="en" sz="1200">
                <a:solidFill>
                  <a:schemeClr val="dk1"/>
                </a:solidFill>
                <a:latin typeface="Nunito"/>
                <a:ea typeface="Nunito"/>
                <a:cs typeface="Nunito"/>
                <a:sym typeface="Nunito"/>
              </a:rPr>
              <a:t> -h</a:t>
            </a:r>
            <a:r>
              <a:rPr lang="en" sz="1200"/>
              <a:t>)</a:t>
            </a:r>
            <a:endParaRPr sz="1200"/>
          </a:p>
          <a:p>
            <a:pPr marL="457200" lvl="0" indent="0" algn="l" rtl="0">
              <a:spcBef>
                <a:spcPts val="0"/>
              </a:spcBef>
              <a:spcAft>
                <a:spcPts val="0"/>
              </a:spcAft>
              <a:buNone/>
            </a:pPr>
            <a:r>
              <a:rPr lang="en" sz="1200"/>
              <a:t>always prefixed by two dashes: </a:t>
            </a:r>
            <a:r>
              <a:rPr lang="en" sz="1200">
                <a:solidFill>
                  <a:schemeClr val="dk1"/>
                </a:solidFill>
                <a:latin typeface="Nunito"/>
                <a:ea typeface="Nunito"/>
                <a:cs typeface="Nunito"/>
                <a:sym typeface="Nunito"/>
              </a:rPr>
              <a:t>--</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a:solidFill>
                  <a:schemeClr val="dk1"/>
                </a:solidFill>
              </a:rPr>
              <a:t>There are two types:</a:t>
            </a:r>
            <a:endParaRPr>
              <a:solidFill>
                <a:schemeClr val="dk1"/>
              </a:solidFill>
            </a:endParaRPr>
          </a:p>
          <a:p>
            <a:pPr marL="457200" lvl="0" indent="-304800" algn="l" rtl="0">
              <a:spcBef>
                <a:spcPts val="0"/>
              </a:spcBef>
              <a:spcAft>
                <a:spcPts val="0"/>
              </a:spcAft>
              <a:buClr>
                <a:schemeClr val="dk1"/>
              </a:buClr>
              <a:buSzPts val="1200"/>
              <a:buAutoNum type="arabicPeriod"/>
            </a:pPr>
            <a:r>
              <a:rPr lang="en" sz="1200">
                <a:solidFill>
                  <a:schemeClr val="dk1"/>
                </a:solidFill>
              </a:rPr>
              <a:t>optional arguments (ex: </a:t>
            </a:r>
            <a:r>
              <a:rPr lang="en" sz="1200">
                <a:solidFill>
                  <a:schemeClr val="dk1"/>
                </a:solidFill>
                <a:latin typeface="Nunito"/>
                <a:ea typeface="Nunito"/>
                <a:cs typeface="Nunito"/>
                <a:sym typeface="Nunito"/>
              </a:rPr>
              <a:t>--color=always</a:t>
            </a:r>
            <a:r>
              <a:rPr lang="en" sz="1200">
                <a:solidFill>
                  <a:schemeClr val="dk1"/>
                </a:solidFill>
              </a:rPr>
              <a:t>)</a:t>
            </a:r>
            <a:endParaRPr sz="1200">
              <a:solidFill>
                <a:schemeClr val="dk1"/>
              </a:solidFill>
            </a:endParaRPr>
          </a:p>
          <a:p>
            <a:pPr marL="457200" lvl="0" indent="-304800" algn="l" rtl="0">
              <a:spcBef>
                <a:spcPts val="0"/>
              </a:spcBef>
              <a:spcAft>
                <a:spcPts val="0"/>
              </a:spcAft>
              <a:buClr>
                <a:schemeClr val="dk1"/>
              </a:buClr>
              <a:buSzPts val="1200"/>
              <a:buAutoNum type="arabicPeriod"/>
            </a:pPr>
            <a:r>
              <a:rPr lang="en" sz="1200">
                <a:solidFill>
                  <a:schemeClr val="dk1"/>
                </a:solidFill>
              </a:rPr>
              <a:t>switches (ex: </a:t>
            </a:r>
            <a:r>
              <a:rPr lang="en" sz="1200">
                <a:solidFill>
                  <a:schemeClr val="dk1"/>
                </a:solidFill>
                <a:latin typeface="Nunito"/>
                <a:ea typeface="Nunito"/>
                <a:cs typeface="Nunito"/>
                <a:sym typeface="Nunito"/>
              </a:rPr>
              <a:t>-l -h</a:t>
            </a:r>
            <a:r>
              <a:rPr lang="en" sz="1200">
                <a:solidFill>
                  <a:schemeClr val="dk1"/>
                </a:solidFill>
              </a:rPr>
              <a:t>)</a:t>
            </a:r>
            <a:endParaRPr sz="1200">
              <a:solidFill>
                <a:schemeClr val="dk1"/>
              </a:solidFill>
              <a:latin typeface="Nunito"/>
              <a:ea typeface="Nunito"/>
              <a:cs typeface="Nunito"/>
              <a:sym typeface="Nunito"/>
            </a:endParaRPr>
          </a:p>
          <a:p>
            <a:pPr marL="0" lvl="0" indent="0" algn="l" rtl="0">
              <a:spcBef>
                <a:spcPts val="0"/>
              </a:spcBef>
              <a:spcAft>
                <a:spcPts val="0"/>
              </a:spcAft>
              <a:buNone/>
            </a:pPr>
            <a:endParaRPr/>
          </a:p>
          <a:p>
            <a:pPr marL="0" lvl="0" indent="0" algn="l" rtl="0">
              <a:spcBef>
                <a:spcPts val="0"/>
              </a:spcBef>
              <a:spcAft>
                <a:spcPts val="0"/>
              </a:spcAft>
              <a:buNone/>
            </a:pPr>
            <a:r>
              <a:rPr lang="en" b="1"/>
              <a:t>arguments</a:t>
            </a:r>
            <a:r>
              <a:rPr lang="en"/>
              <a:t> - inputs to the command; either strings or paths</a:t>
            </a:r>
            <a:endParaRPr/>
          </a:p>
        </p:txBody>
      </p:sp>
      <p:sp>
        <p:nvSpPr>
          <p:cNvPr id="488" name="Google Shape;488;p69"/>
          <p:cNvSpPr/>
          <p:nvPr/>
        </p:nvSpPr>
        <p:spPr>
          <a:xfrm>
            <a:off x="381725" y="2621950"/>
            <a:ext cx="3304500" cy="1607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70"/>
          <p:cNvSpPr txBox="1"/>
          <p:nvPr/>
        </p:nvSpPr>
        <p:spPr>
          <a:xfrm>
            <a:off x="311700" y="1146675"/>
            <a:ext cx="3895500" cy="507900"/>
          </a:xfrm>
          <a:prstGeom prst="rect">
            <a:avLst/>
          </a:prstGeom>
          <a:solidFill>
            <a:srgbClr val="D9D9D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t>cmd [flags] [arguments]</a:t>
            </a:r>
            <a:endParaRPr sz="2100"/>
          </a:p>
        </p:txBody>
      </p:sp>
      <p:sp>
        <p:nvSpPr>
          <p:cNvPr id="494" name="Google Shape;494;p70"/>
          <p:cNvSpPr txBox="1"/>
          <p:nvPr/>
        </p:nvSpPr>
        <p:spPr>
          <a:xfrm>
            <a:off x="311700" y="1654575"/>
            <a:ext cx="3895500" cy="32325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cmd</a:t>
            </a:r>
            <a:r>
              <a:rPr lang="en"/>
              <a:t> - the command name</a:t>
            </a:r>
            <a:endParaRPr/>
          </a:p>
          <a:p>
            <a:pPr marL="0" lvl="0" indent="0" algn="l" rtl="0">
              <a:spcBef>
                <a:spcPts val="0"/>
              </a:spcBef>
              <a:spcAft>
                <a:spcPts val="0"/>
              </a:spcAft>
              <a:buNone/>
            </a:pPr>
            <a:endParaRPr/>
          </a:p>
          <a:p>
            <a:pPr marL="0" lvl="0" indent="0" algn="l" rtl="0">
              <a:spcBef>
                <a:spcPts val="0"/>
              </a:spcBef>
              <a:spcAft>
                <a:spcPts val="0"/>
              </a:spcAft>
              <a:buNone/>
            </a:pPr>
            <a:r>
              <a:rPr lang="en" b="1"/>
              <a:t>flags (aka options)</a:t>
            </a:r>
            <a:r>
              <a:rPr lang="en"/>
              <a:t> - modifies the behavior of the command; always prefixed by a dash: </a:t>
            </a:r>
            <a:r>
              <a:rPr lang="en">
                <a:latin typeface="Nunito"/>
                <a:ea typeface="Nunito"/>
                <a:cs typeface="Nunito"/>
                <a:sym typeface="Nunito"/>
              </a:rPr>
              <a:t>-</a:t>
            </a:r>
            <a:endParaRPr sz="1200"/>
          </a:p>
          <a:p>
            <a:pPr marL="0" lvl="0" indent="0" algn="l" rtl="0">
              <a:spcBef>
                <a:spcPts val="0"/>
              </a:spcBef>
              <a:spcAft>
                <a:spcPts val="0"/>
              </a:spcAft>
              <a:buNone/>
            </a:pPr>
            <a:r>
              <a:rPr lang="en"/>
              <a:t>There are two forms:</a:t>
            </a:r>
            <a:endParaRPr/>
          </a:p>
          <a:p>
            <a:pPr marL="457200" lvl="0" indent="-304800" algn="l" rtl="0">
              <a:spcBef>
                <a:spcPts val="0"/>
              </a:spcBef>
              <a:spcAft>
                <a:spcPts val="0"/>
              </a:spcAft>
              <a:buSzPts val="1200"/>
              <a:buAutoNum type="arabicPeriod"/>
            </a:pPr>
            <a:r>
              <a:rPr lang="en" sz="1200"/>
              <a:t>short (ex: </a:t>
            </a:r>
            <a:r>
              <a:rPr lang="en" sz="1200">
                <a:latin typeface="Nunito"/>
                <a:ea typeface="Nunito"/>
                <a:cs typeface="Nunito"/>
                <a:sym typeface="Nunito"/>
              </a:rPr>
              <a:t>-h</a:t>
            </a:r>
            <a:r>
              <a:rPr lang="en" sz="1200"/>
              <a:t>)</a:t>
            </a:r>
            <a:endParaRPr sz="1200"/>
          </a:p>
          <a:p>
            <a:pPr marL="457200" lvl="0" indent="0" algn="l" rtl="0">
              <a:spcBef>
                <a:spcPts val="0"/>
              </a:spcBef>
              <a:spcAft>
                <a:spcPts val="0"/>
              </a:spcAft>
              <a:buNone/>
            </a:pPr>
            <a:r>
              <a:rPr lang="en" sz="1200"/>
              <a:t>can be combined (ex: </a:t>
            </a:r>
            <a:r>
              <a:rPr lang="en" sz="1200">
                <a:latin typeface="Nunito"/>
                <a:ea typeface="Nunito"/>
                <a:cs typeface="Nunito"/>
                <a:sym typeface="Nunito"/>
              </a:rPr>
              <a:t>-lh</a:t>
            </a:r>
            <a:r>
              <a:rPr lang="en" sz="1200"/>
              <a:t> instead of </a:t>
            </a:r>
            <a:r>
              <a:rPr lang="en" sz="1200">
                <a:latin typeface="Nunito"/>
                <a:ea typeface="Nunito"/>
                <a:cs typeface="Nunito"/>
                <a:sym typeface="Nunito"/>
              </a:rPr>
              <a:t>-l -h</a:t>
            </a:r>
            <a:r>
              <a:rPr lang="en" sz="1200"/>
              <a:t>)</a:t>
            </a:r>
            <a:endParaRPr sz="1200"/>
          </a:p>
          <a:p>
            <a:pPr marL="457200" lvl="0" indent="-304800" algn="l" rtl="0">
              <a:spcBef>
                <a:spcPts val="0"/>
              </a:spcBef>
              <a:spcAft>
                <a:spcPts val="0"/>
              </a:spcAft>
              <a:buSzPts val="1200"/>
              <a:buAutoNum type="arabicPeriod"/>
            </a:pPr>
            <a:r>
              <a:rPr lang="en" sz="1200"/>
              <a:t>long (ex: </a:t>
            </a:r>
            <a:r>
              <a:rPr lang="en" sz="1200">
                <a:latin typeface="Nunito"/>
                <a:ea typeface="Nunito"/>
                <a:cs typeface="Nunito"/>
                <a:sym typeface="Nunito"/>
              </a:rPr>
              <a:t>--human-readable</a:t>
            </a:r>
            <a:r>
              <a:rPr lang="en" sz="1200">
                <a:solidFill>
                  <a:schemeClr val="dk1"/>
                </a:solidFill>
                <a:latin typeface="Nunito"/>
                <a:ea typeface="Nunito"/>
                <a:cs typeface="Nunito"/>
                <a:sym typeface="Nunito"/>
              </a:rPr>
              <a:t> </a:t>
            </a:r>
            <a:r>
              <a:rPr lang="en" sz="1200">
                <a:solidFill>
                  <a:schemeClr val="dk1"/>
                </a:solidFill>
              </a:rPr>
              <a:t>instead of</a:t>
            </a:r>
            <a:r>
              <a:rPr lang="en" sz="1200">
                <a:solidFill>
                  <a:schemeClr val="dk1"/>
                </a:solidFill>
                <a:latin typeface="Nunito"/>
                <a:ea typeface="Nunito"/>
                <a:cs typeface="Nunito"/>
                <a:sym typeface="Nunito"/>
              </a:rPr>
              <a:t> -h</a:t>
            </a:r>
            <a:r>
              <a:rPr lang="en" sz="1200"/>
              <a:t>)</a:t>
            </a:r>
            <a:endParaRPr sz="1200"/>
          </a:p>
          <a:p>
            <a:pPr marL="457200" lvl="0" indent="0" algn="l" rtl="0">
              <a:spcBef>
                <a:spcPts val="0"/>
              </a:spcBef>
              <a:spcAft>
                <a:spcPts val="0"/>
              </a:spcAft>
              <a:buNone/>
            </a:pPr>
            <a:r>
              <a:rPr lang="en" sz="1200"/>
              <a:t>always prefixed by two dashes: </a:t>
            </a:r>
            <a:r>
              <a:rPr lang="en" sz="1200">
                <a:solidFill>
                  <a:schemeClr val="dk1"/>
                </a:solidFill>
                <a:latin typeface="Nunito"/>
                <a:ea typeface="Nunito"/>
                <a:cs typeface="Nunito"/>
                <a:sym typeface="Nunito"/>
              </a:rPr>
              <a:t>--</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a:solidFill>
                  <a:schemeClr val="dk1"/>
                </a:solidFill>
              </a:rPr>
              <a:t>There are two types:</a:t>
            </a:r>
            <a:endParaRPr>
              <a:solidFill>
                <a:schemeClr val="dk1"/>
              </a:solidFill>
            </a:endParaRPr>
          </a:p>
          <a:p>
            <a:pPr marL="457200" lvl="0" indent="-304800" algn="l" rtl="0">
              <a:spcBef>
                <a:spcPts val="0"/>
              </a:spcBef>
              <a:spcAft>
                <a:spcPts val="0"/>
              </a:spcAft>
              <a:buClr>
                <a:schemeClr val="dk1"/>
              </a:buClr>
              <a:buSzPts val="1200"/>
              <a:buAutoNum type="arabicPeriod"/>
            </a:pPr>
            <a:r>
              <a:rPr lang="en" sz="1200">
                <a:solidFill>
                  <a:schemeClr val="dk1"/>
                </a:solidFill>
              </a:rPr>
              <a:t>optional arguments (ex: </a:t>
            </a:r>
            <a:r>
              <a:rPr lang="en" sz="1200">
                <a:solidFill>
                  <a:schemeClr val="dk1"/>
                </a:solidFill>
                <a:latin typeface="Nunito"/>
                <a:ea typeface="Nunito"/>
                <a:cs typeface="Nunito"/>
                <a:sym typeface="Nunito"/>
              </a:rPr>
              <a:t>--color=always</a:t>
            </a:r>
            <a:r>
              <a:rPr lang="en" sz="1200">
                <a:solidFill>
                  <a:schemeClr val="dk1"/>
                </a:solidFill>
              </a:rPr>
              <a:t>)</a:t>
            </a:r>
            <a:endParaRPr sz="1200">
              <a:solidFill>
                <a:schemeClr val="dk1"/>
              </a:solidFill>
            </a:endParaRPr>
          </a:p>
          <a:p>
            <a:pPr marL="457200" lvl="0" indent="-304800" algn="l" rtl="0">
              <a:spcBef>
                <a:spcPts val="0"/>
              </a:spcBef>
              <a:spcAft>
                <a:spcPts val="0"/>
              </a:spcAft>
              <a:buClr>
                <a:schemeClr val="dk1"/>
              </a:buClr>
              <a:buSzPts val="1200"/>
              <a:buAutoNum type="arabicPeriod"/>
            </a:pPr>
            <a:r>
              <a:rPr lang="en" sz="1200">
                <a:solidFill>
                  <a:schemeClr val="dk1"/>
                </a:solidFill>
              </a:rPr>
              <a:t>switches (ex: </a:t>
            </a:r>
            <a:r>
              <a:rPr lang="en" sz="1200">
                <a:solidFill>
                  <a:schemeClr val="dk1"/>
                </a:solidFill>
                <a:latin typeface="Nunito"/>
                <a:ea typeface="Nunito"/>
                <a:cs typeface="Nunito"/>
                <a:sym typeface="Nunito"/>
              </a:rPr>
              <a:t>-l -h</a:t>
            </a:r>
            <a:r>
              <a:rPr lang="en" sz="1200">
                <a:solidFill>
                  <a:schemeClr val="dk1"/>
                </a:solidFill>
              </a:rPr>
              <a:t>)</a:t>
            </a:r>
            <a:endParaRPr sz="1200">
              <a:solidFill>
                <a:schemeClr val="dk1"/>
              </a:solidFill>
              <a:latin typeface="Nunito"/>
              <a:ea typeface="Nunito"/>
              <a:cs typeface="Nunito"/>
              <a:sym typeface="Nunito"/>
            </a:endParaRPr>
          </a:p>
          <a:p>
            <a:pPr marL="0" lvl="0" indent="0" algn="l" rtl="0">
              <a:spcBef>
                <a:spcPts val="0"/>
              </a:spcBef>
              <a:spcAft>
                <a:spcPts val="0"/>
              </a:spcAft>
              <a:buNone/>
            </a:pPr>
            <a:endParaRPr/>
          </a:p>
          <a:p>
            <a:pPr marL="0" lvl="0" indent="0" algn="l" rtl="0">
              <a:spcBef>
                <a:spcPts val="0"/>
              </a:spcBef>
              <a:spcAft>
                <a:spcPts val="0"/>
              </a:spcAft>
              <a:buNone/>
            </a:pPr>
            <a:r>
              <a:rPr lang="en" b="1"/>
              <a:t>arguments</a:t>
            </a:r>
            <a:r>
              <a:rPr lang="en"/>
              <a:t> - inputs to the command; either strings or paths</a:t>
            </a:r>
            <a:endParaRPr/>
          </a:p>
        </p:txBody>
      </p:sp>
      <p:sp>
        <p:nvSpPr>
          <p:cNvPr id="495" name="Google Shape;495;p70"/>
          <p:cNvSpPr txBox="1">
            <a:spLocks noGrp="1"/>
          </p:cNvSpPr>
          <p:nvPr>
            <p:ph type="title"/>
          </p:nvPr>
        </p:nvSpPr>
        <p:spPr>
          <a:xfrm>
            <a:off x="311700" y="445025"/>
            <a:ext cx="4260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Anatomy of a Command</a:t>
            </a:r>
            <a:endParaRPr/>
          </a:p>
        </p:txBody>
      </p:sp>
      <p:sp>
        <p:nvSpPr>
          <p:cNvPr id="496" name="Google Shape;496;p70"/>
          <p:cNvSpPr txBox="1"/>
          <p:nvPr/>
        </p:nvSpPr>
        <p:spPr>
          <a:xfrm>
            <a:off x="5522976" y="669675"/>
            <a:ext cx="3630168"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latin typeface="Nunito"/>
                <a:ea typeface="Nunito"/>
                <a:cs typeface="Nunito"/>
                <a:sym typeface="Nunito"/>
              </a:rPr>
              <a:t>ls --color=always -l -h </a:t>
            </a:r>
            <a:r>
              <a:rPr lang="en" sz="1900" err="1">
                <a:latin typeface="Nunito"/>
                <a:ea typeface="Nunito"/>
                <a:cs typeface="Nunito"/>
                <a:sym typeface="Nunito"/>
              </a:rPr>
              <a:t>hello.sh</a:t>
            </a:r>
            <a:endParaRPr sz="1900">
              <a:latin typeface="Nunito"/>
              <a:ea typeface="Nunito"/>
              <a:cs typeface="Nunito"/>
              <a:sym typeface="Nunito"/>
            </a:endParaRPr>
          </a:p>
        </p:txBody>
      </p:sp>
      <p:cxnSp>
        <p:nvCxnSpPr>
          <p:cNvPr id="497" name="Google Shape;497;p70"/>
          <p:cNvCxnSpPr/>
          <p:nvPr/>
        </p:nvCxnSpPr>
        <p:spPr>
          <a:xfrm>
            <a:off x="5640535" y="1073663"/>
            <a:ext cx="152700" cy="0"/>
          </a:xfrm>
          <a:prstGeom prst="straightConnector1">
            <a:avLst/>
          </a:prstGeom>
          <a:noFill/>
          <a:ln w="28575" cap="flat" cmpd="sng">
            <a:solidFill>
              <a:schemeClr val="dk2"/>
            </a:solidFill>
            <a:prstDash val="solid"/>
            <a:round/>
            <a:headEnd type="none" w="med" len="med"/>
            <a:tailEnd type="none" w="med" len="med"/>
          </a:ln>
        </p:spPr>
      </p:cxnSp>
      <p:cxnSp>
        <p:nvCxnSpPr>
          <p:cNvPr id="498" name="Google Shape;498;p70"/>
          <p:cNvCxnSpPr/>
          <p:nvPr/>
        </p:nvCxnSpPr>
        <p:spPr>
          <a:xfrm rot="10800000" flipH="1">
            <a:off x="5876585" y="1073750"/>
            <a:ext cx="2151000" cy="1800"/>
          </a:xfrm>
          <a:prstGeom prst="straightConnector1">
            <a:avLst/>
          </a:prstGeom>
          <a:noFill/>
          <a:ln w="28575" cap="flat" cmpd="sng">
            <a:solidFill>
              <a:schemeClr val="dk2"/>
            </a:solidFill>
            <a:prstDash val="solid"/>
            <a:round/>
            <a:headEnd type="none" w="med" len="med"/>
            <a:tailEnd type="none" w="med" len="med"/>
          </a:ln>
        </p:spPr>
      </p:cxnSp>
      <p:cxnSp>
        <p:nvCxnSpPr>
          <p:cNvPr id="499" name="Google Shape;499;p70"/>
          <p:cNvCxnSpPr/>
          <p:nvPr/>
        </p:nvCxnSpPr>
        <p:spPr>
          <a:xfrm rot="10800000" flipH="1">
            <a:off x="8133173" y="1071025"/>
            <a:ext cx="798600" cy="3600"/>
          </a:xfrm>
          <a:prstGeom prst="straightConnector1">
            <a:avLst/>
          </a:prstGeom>
          <a:noFill/>
          <a:ln w="28575" cap="flat" cmpd="sng">
            <a:solidFill>
              <a:schemeClr val="dk2"/>
            </a:solidFill>
            <a:prstDash val="solid"/>
            <a:round/>
            <a:headEnd type="none" w="med" len="med"/>
            <a:tailEnd type="none" w="med" len="med"/>
          </a:ln>
        </p:spPr>
      </p:cxnSp>
      <p:sp>
        <p:nvSpPr>
          <p:cNvPr id="500" name="Google Shape;500;p70"/>
          <p:cNvSpPr txBox="1"/>
          <p:nvPr/>
        </p:nvSpPr>
        <p:spPr>
          <a:xfrm>
            <a:off x="4322560" y="1423675"/>
            <a:ext cx="1290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command name</a:t>
            </a:r>
            <a:endParaRPr sz="1200"/>
          </a:p>
        </p:txBody>
      </p:sp>
      <p:sp>
        <p:nvSpPr>
          <p:cNvPr id="501" name="Google Shape;501;p70"/>
          <p:cNvSpPr txBox="1"/>
          <p:nvPr/>
        </p:nvSpPr>
        <p:spPr>
          <a:xfrm>
            <a:off x="4243810" y="1782025"/>
            <a:ext cx="1448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flags (aka options)</a:t>
            </a:r>
            <a:endParaRPr sz="1200"/>
          </a:p>
        </p:txBody>
      </p:sp>
      <p:sp>
        <p:nvSpPr>
          <p:cNvPr id="502" name="Google Shape;502;p70"/>
          <p:cNvSpPr txBox="1"/>
          <p:nvPr/>
        </p:nvSpPr>
        <p:spPr>
          <a:xfrm>
            <a:off x="4687260" y="2151350"/>
            <a:ext cx="931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arguments</a:t>
            </a:r>
            <a:endParaRPr sz="1200"/>
          </a:p>
        </p:txBody>
      </p:sp>
      <p:cxnSp>
        <p:nvCxnSpPr>
          <p:cNvPr id="503" name="Google Shape;503;p70"/>
          <p:cNvCxnSpPr/>
          <p:nvPr/>
        </p:nvCxnSpPr>
        <p:spPr>
          <a:xfrm rot="-5400000">
            <a:off x="5360435" y="1247825"/>
            <a:ext cx="534600" cy="186300"/>
          </a:xfrm>
          <a:prstGeom prst="bentConnector3">
            <a:avLst>
              <a:gd name="adj1" fmla="val 56"/>
            </a:avLst>
          </a:prstGeom>
          <a:noFill/>
          <a:ln w="9525" cap="flat" cmpd="sng">
            <a:solidFill>
              <a:schemeClr val="dk2"/>
            </a:solidFill>
            <a:prstDash val="solid"/>
            <a:round/>
            <a:headEnd type="none" w="med" len="med"/>
            <a:tailEnd type="none" w="med" len="med"/>
          </a:ln>
        </p:spPr>
      </p:cxnSp>
      <p:cxnSp>
        <p:nvCxnSpPr>
          <p:cNvPr id="504" name="Google Shape;504;p70"/>
          <p:cNvCxnSpPr>
            <a:stCxn id="501" idx="3"/>
          </p:cNvCxnSpPr>
          <p:nvPr/>
        </p:nvCxnSpPr>
        <p:spPr>
          <a:xfrm rot="10800000" flipH="1">
            <a:off x="5692210" y="1083475"/>
            <a:ext cx="1350000" cy="883200"/>
          </a:xfrm>
          <a:prstGeom prst="bentConnector3">
            <a:avLst>
              <a:gd name="adj1" fmla="val 99272"/>
            </a:avLst>
          </a:prstGeom>
          <a:noFill/>
          <a:ln w="9525" cap="flat" cmpd="sng">
            <a:solidFill>
              <a:schemeClr val="dk2"/>
            </a:solidFill>
            <a:prstDash val="solid"/>
            <a:round/>
            <a:headEnd type="none" w="med" len="med"/>
            <a:tailEnd type="none" w="med" len="med"/>
          </a:ln>
        </p:spPr>
      </p:cxnSp>
      <p:cxnSp>
        <p:nvCxnSpPr>
          <p:cNvPr id="505" name="Google Shape;505;p70"/>
          <p:cNvCxnSpPr>
            <a:stCxn id="502" idx="3"/>
          </p:cNvCxnSpPr>
          <p:nvPr/>
        </p:nvCxnSpPr>
        <p:spPr>
          <a:xfrm rot="10800000" flipH="1">
            <a:off x="5618760" y="1078700"/>
            <a:ext cx="2955300" cy="1257300"/>
          </a:xfrm>
          <a:prstGeom prst="bentConnector3">
            <a:avLst>
              <a:gd name="adj1" fmla="val 99995"/>
            </a:avLst>
          </a:prstGeom>
          <a:noFill/>
          <a:ln w="9525" cap="flat" cmpd="sng">
            <a:solidFill>
              <a:schemeClr val="dk2"/>
            </a:solidFill>
            <a:prstDash val="solid"/>
            <a:round/>
            <a:headEnd type="none" w="med" len="med"/>
            <a:tailEnd type="none" w="med" len="med"/>
          </a:ln>
        </p:spPr>
      </p:cxnSp>
      <p:sp>
        <p:nvSpPr>
          <p:cNvPr id="506" name="Google Shape;506;p70"/>
          <p:cNvSpPr/>
          <p:nvPr/>
        </p:nvSpPr>
        <p:spPr>
          <a:xfrm>
            <a:off x="381725" y="2621950"/>
            <a:ext cx="3304500" cy="1607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71"/>
          <p:cNvSpPr txBox="1">
            <a:spLocks noGrp="1"/>
          </p:cNvSpPr>
          <p:nvPr>
            <p:ph type="title"/>
          </p:nvPr>
        </p:nvSpPr>
        <p:spPr>
          <a:xfrm>
            <a:off x="311700" y="445025"/>
            <a:ext cx="4260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Anatomy of a Command</a:t>
            </a:r>
            <a:endParaRPr/>
          </a:p>
        </p:txBody>
      </p:sp>
      <p:sp>
        <p:nvSpPr>
          <p:cNvPr id="512" name="Google Shape;512;p71"/>
          <p:cNvSpPr txBox="1"/>
          <p:nvPr/>
        </p:nvSpPr>
        <p:spPr>
          <a:xfrm>
            <a:off x="311700" y="1146675"/>
            <a:ext cx="3895500" cy="507900"/>
          </a:xfrm>
          <a:prstGeom prst="rect">
            <a:avLst/>
          </a:prstGeom>
          <a:solidFill>
            <a:srgbClr val="D9D9D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t>cmd [flags] [arguments]</a:t>
            </a:r>
            <a:endParaRPr sz="2100"/>
          </a:p>
        </p:txBody>
      </p:sp>
      <p:sp>
        <p:nvSpPr>
          <p:cNvPr id="523" name="Google Shape;523;p71"/>
          <p:cNvSpPr txBox="1"/>
          <p:nvPr/>
        </p:nvSpPr>
        <p:spPr>
          <a:xfrm>
            <a:off x="4572000" y="2578275"/>
            <a:ext cx="4365300" cy="2308294"/>
          </a:xfrm>
          <a:prstGeom prst="rect">
            <a:avLst/>
          </a:prstGeom>
          <a:solidFill>
            <a:srgbClr val="D9EAD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unito SemiBold"/>
                <a:ea typeface="Nunito SemiBold"/>
                <a:cs typeface="Nunito SemiBold"/>
                <a:sym typeface="Nunito SemiBold"/>
              </a:rPr>
              <a:t>ls</a:t>
            </a:r>
            <a:r>
              <a:rPr lang="en"/>
              <a:t> - lists files</a:t>
            </a:r>
            <a:endParaRPr/>
          </a:p>
          <a:p>
            <a:pPr marL="0" lvl="0" indent="0" algn="l" rtl="0">
              <a:spcBef>
                <a:spcPts val="0"/>
              </a:spcBef>
              <a:spcAft>
                <a:spcPts val="0"/>
              </a:spcAft>
              <a:buNone/>
            </a:pPr>
            <a:endParaRPr/>
          </a:p>
          <a:p>
            <a:pPr marL="0" lvl="0" indent="0" algn="l" rtl="0">
              <a:spcBef>
                <a:spcPts val="0"/>
              </a:spcBef>
              <a:spcAft>
                <a:spcPts val="0"/>
              </a:spcAft>
              <a:buNone/>
            </a:pPr>
            <a:r>
              <a:rPr lang="en">
                <a:latin typeface="Nunito SemiBold"/>
                <a:ea typeface="Nunito SemiBold"/>
                <a:cs typeface="Nunito SemiBold"/>
                <a:sym typeface="Nunito SemiBold"/>
              </a:rPr>
              <a:t>--color=always</a:t>
            </a:r>
            <a:r>
              <a:rPr lang="en"/>
              <a:t> - turns on color-highlighting of output</a:t>
            </a:r>
            <a:endParaRPr/>
          </a:p>
          <a:p>
            <a:pPr marL="0" lvl="0" indent="0" algn="l" rtl="0">
              <a:spcBef>
                <a:spcPts val="0"/>
              </a:spcBef>
              <a:spcAft>
                <a:spcPts val="0"/>
              </a:spcAft>
              <a:buNone/>
            </a:pPr>
            <a:endParaRPr>
              <a:latin typeface="Nunito"/>
              <a:ea typeface="Nunito"/>
              <a:cs typeface="Nunito"/>
              <a:sym typeface="Nunito"/>
            </a:endParaRPr>
          </a:p>
          <a:p>
            <a:pPr marL="0" lvl="0" indent="0" algn="l" rtl="0">
              <a:spcBef>
                <a:spcPts val="0"/>
              </a:spcBef>
              <a:spcAft>
                <a:spcPts val="0"/>
              </a:spcAft>
              <a:buNone/>
            </a:pPr>
            <a:r>
              <a:rPr lang="en">
                <a:latin typeface="Nunito SemiBold"/>
                <a:ea typeface="Nunito SemiBold"/>
                <a:cs typeface="Nunito SemiBold"/>
                <a:sym typeface="Nunito SemiBold"/>
              </a:rPr>
              <a:t>-l</a:t>
            </a:r>
            <a:r>
              <a:rPr lang="en"/>
              <a:t> - turns on long-mode output to display more info</a:t>
            </a:r>
            <a:endParaRPr/>
          </a:p>
          <a:p>
            <a:pPr marL="0" lvl="0" indent="0" algn="l" rtl="0">
              <a:spcBef>
                <a:spcPts val="0"/>
              </a:spcBef>
              <a:spcAft>
                <a:spcPts val="0"/>
              </a:spcAft>
              <a:buNone/>
            </a:pPr>
            <a:endParaRPr>
              <a:latin typeface="Nunito"/>
              <a:ea typeface="Nunito"/>
              <a:cs typeface="Nunito"/>
              <a:sym typeface="Nunito"/>
            </a:endParaRPr>
          </a:p>
          <a:p>
            <a:pPr marL="0" lvl="0" indent="0" algn="l" rtl="0">
              <a:spcBef>
                <a:spcPts val="0"/>
              </a:spcBef>
              <a:spcAft>
                <a:spcPts val="0"/>
              </a:spcAft>
              <a:buNone/>
            </a:pPr>
            <a:r>
              <a:rPr lang="en">
                <a:latin typeface="Nunito SemiBold"/>
                <a:ea typeface="Nunito SemiBold"/>
                <a:cs typeface="Nunito SemiBold"/>
                <a:sym typeface="Nunito SemiBold"/>
              </a:rPr>
              <a:t>-h</a:t>
            </a:r>
            <a:r>
              <a:rPr lang="en"/>
              <a:t> - makes file sizes in output human-readable</a:t>
            </a:r>
            <a:endParaRPr/>
          </a:p>
          <a:p>
            <a:r>
              <a:rPr lang="en" sz="1200"/>
              <a:t>ex: </a:t>
            </a:r>
            <a:r>
              <a:rPr lang="en-US" sz="1200"/>
              <a:t>instead of </a:t>
            </a:r>
            <a:r>
              <a:rPr lang="en-US" sz="1200">
                <a:latin typeface="Nunito Light"/>
                <a:ea typeface="Nunito Light"/>
                <a:cs typeface="Nunito Light"/>
                <a:sym typeface="Nunito Light"/>
              </a:rPr>
              <a:t>4575</a:t>
            </a:r>
            <a:r>
              <a:rPr lang="en-US" sz="1200"/>
              <a:t>, we get </a:t>
            </a:r>
            <a:r>
              <a:rPr lang="en-US" sz="1200">
                <a:solidFill>
                  <a:schemeClr val="dk1"/>
                </a:solidFill>
                <a:latin typeface="Nunito Light"/>
                <a:ea typeface="Nunito Light"/>
                <a:cs typeface="Nunito Light"/>
                <a:sym typeface="Nunito Light"/>
              </a:rPr>
              <a:t>4.5K</a:t>
            </a:r>
            <a:endParaRPr sz="1200">
              <a:latin typeface="Nunito Light"/>
              <a:ea typeface="Nunito Light"/>
              <a:cs typeface="Nunito Light"/>
              <a:sym typeface="Nunito Light"/>
            </a:endParaRPr>
          </a:p>
          <a:p>
            <a:pPr marL="0" lvl="0" indent="0" algn="l" rtl="0">
              <a:spcBef>
                <a:spcPts val="0"/>
              </a:spcBef>
              <a:spcAft>
                <a:spcPts val="0"/>
              </a:spcAft>
              <a:buNone/>
            </a:pPr>
            <a:endParaRPr>
              <a:latin typeface="Nunito"/>
              <a:ea typeface="Nunito"/>
              <a:cs typeface="Nunito"/>
              <a:sym typeface="Nunito"/>
            </a:endParaRPr>
          </a:p>
          <a:p>
            <a:pPr marL="0" lvl="0" indent="0" algn="l" rtl="0">
              <a:spcBef>
                <a:spcPts val="0"/>
              </a:spcBef>
              <a:spcAft>
                <a:spcPts val="0"/>
              </a:spcAft>
              <a:buNone/>
            </a:pPr>
            <a:r>
              <a:rPr lang="en" err="1">
                <a:latin typeface="Nunito SemiBold"/>
                <a:ea typeface="Nunito SemiBold"/>
                <a:cs typeface="Nunito SemiBold"/>
                <a:sym typeface="Nunito SemiBold"/>
              </a:rPr>
              <a:t>hello.sh</a:t>
            </a:r>
            <a:r>
              <a:rPr lang="en"/>
              <a:t> - path to file named </a:t>
            </a:r>
            <a:r>
              <a:rPr lang="en" err="1">
                <a:latin typeface="Nunito Medium"/>
                <a:ea typeface="Nunito Medium"/>
                <a:cs typeface="Nunito Medium"/>
                <a:sym typeface="Nunito Medium"/>
              </a:rPr>
              <a:t>hello.sh</a:t>
            </a:r>
            <a:endParaRPr>
              <a:latin typeface="Nunito Medium"/>
              <a:ea typeface="Nunito Medium"/>
              <a:cs typeface="Nunito Medium"/>
              <a:sym typeface="Nunito Medium"/>
            </a:endParaRPr>
          </a:p>
        </p:txBody>
      </p:sp>
      <p:sp>
        <p:nvSpPr>
          <p:cNvPr id="524" name="Google Shape;524;p71"/>
          <p:cNvSpPr txBox="1"/>
          <p:nvPr/>
        </p:nvSpPr>
        <p:spPr>
          <a:xfrm>
            <a:off x="311700" y="1654575"/>
            <a:ext cx="3895500" cy="32325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cmd</a:t>
            </a:r>
            <a:r>
              <a:rPr lang="en"/>
              <a:t> - the command name</a:t>
            </a:r>
            <a:endParaRPr/>
          </a:p>
          <a:p>
            <a:pPr marL="0" lvl="0" indent="0" algn="l" rtl="0">
              <a:spcBef>
                <a:spcPts val="0"/>
              </a:spcBef>
              <a:spcAft>
                <a:spcPts val="0"/>
              </a:spcAft>
              <a:buNone/>
            </a:pPr>
            <a:endParaRPr/>
          </a:p>
          <a:p>
            <a:pPr marL="0" lvl="0" indent="0" algn="l" rtl="0">
              <a:spcBef>
                <a:spcPts val="0"/>
              </a:spcBef>
              <a:spcAft>
                <a:spcPts val="0"/>
              </a:spcAft>
              <a:buNone/>
            </a:pPr>
            <a:r>
              <a:rPr lang="en" b="1"/>
              <a:t>flags (aka options)</a:t>
            </a:r>
            <a:r>
              <a:rPr lang="en"/>
              <a:t> - modifies the behavior of the command; always prefixed by a dash: </a:t>
            </a:r>
            <a:r>
              <a:rPr lang="en">
                <a:latin typeface="Nunito"/>
                <a:ea typeface="Nunito"/>
                <a:cs typeface="Nunito"/>
                <a:sym typeface="Nunito"/>
              </a:rPr>
              <a:t>-</a:t>
            </a:r>
            <a:endParaRPr sz="1200"/>
          </a:p>
          <a:p>
            <a:pPr marL="0" lvl="0" indent="0" algn="l" rtl="0">
              <a:spcBef>
                <a:spcPts val="0"/>
              </a:spcBef>
              <a:spcAft>
                <a:spcPts val="0"/>
              </a:spcAft>
              <a:buNone/>
            </a:pPr>
            <a:r>
              <a:rPr lang="en"/>
              <a:t>There are two forms:</a:t>
            </a:r>
            <a:endParaRPr/>
          </a:p>
          <a:p>
            <a:pPr marL="457200" lvl="0" indent="-304800" algn="l" rtl="0">
              <a:spcBef>
                <a:spcPts val="0"/>
              </a:spcBef>
              <a:spcAft>
                <a:spcPts val="0"/>
              </a:spcAft>
              <a:buSzPts val="1200"/>
              <a:buAutoNum type="arabicPeriod"/>
            </a:pPr>
            <a:r>
              <a:rPr lang="en" sz="1200"/>
              <a:t>short (ex: </a:t>
            </a:r>
            <a:r>
              <a:rPr lang="en" sz="1200">
                <a:latin typeface="Nunito"/>
                <a:ea typeface="Nunito"/>
                <a:cs typeface="Nunito"/>
                <a:sym typeface="Nunito"/>
              </a:rPr>
              <a:t>-h</a:t>
            </a:r>
            <a:r>
              <a:rPr lang="en" sz="1200"/>
              <a:t>)</a:t>
            </a:r>
            <a:endParaRPr sz="1200"/>
          </a:p>
          <a:p>
            <a:pPr marL="457200" lvl="0" indent="0" algn="l" rtl="0">
              <a:spcBef>
                <a:spcPts val="0"/>
              </a:spcBef>
              <a:spcAft>
                <a:spcPts val="0"/>
              </a:spcAft>
              <a:buNone/>
            </a:pPr>
            <a:r>
              <a:rPr lang="en" sz="1200"/>
              <a:t>can be combined (ex: </a:t>
            </a:r>
            <a:r>
              <a:rPr lang="en" sz="1200">
                <a:latin typeface="Nunito"/>
                <a:ea typeface="Nunito"/>
                <a:cs typeface="Nunito"/>
                <a:sym typeface="Nunito"/>
              </a:rPr>
              <a:t>-lh</a:t>
            </a:r>
            <a:r>
              <a:rPr lang="en" sz="1200"/>
              <a:t> instead of </a:t>
            </a:r>
            <a:r>
              <a:rPr lang="en" sz="1200">
                <a:latin typeface="Nunito"/>
                <a:ea typeface="Nunito"/>
                <a:cs typeface="Nunito"/>
                <a:sym typeface="Nunito"/>
              </a:rPr>
              <a:t>-l -h</a:t>
            </a:r>
            <a:r>
              <a:rPr lang="en" sz="1200"/>
              <a:t>)</a:t>
            </a:r>
            <a:endParaRPr sz="1200"/>
          </a:p>
          <a:p>
            <a:pPr marL="457200" lvl="0" indent="-304800" algn="l" rtl="0">
              <a:spcBef>
                <a:spcPts val="0"/>
              </a:spcBef>
              <a:spcAft>
                <a:spcPts val="0"/>
              </a:spcAft>
              <a:buSzPts val="1200"/>
              <a:buAutoNum type="arabicPeriod"/>
            </a:pPr>
            <a:r>
              <a:rPr lang="en" sz="1200"/>
              <a:t>long (ex: </a:t>
            </a:r>
            <a:r>
              <a:rPr lang="en" sz="1200">
                <a:latin typeface="Nunito"/>
                <a:ea typeface="Nunito"/>
                <a:cs typeface="Nunito"/>
                <a:sym typeface="Nunito"/>
              </a:rPr>
              <a:t>--human-readable</a:t>
            </a:r>
            <a:r>
              <a:rPr lang="en" sz="1200">
                <a:solidFill>
                  <a:schemeClr val="dk1"/>
                </a:solidFill>
                <a:latin typeface="Nunito"/>
                <a:ea typeface="Nunito"/>
                <a:cs typeface="Nunito"/>
                <a:sym typeface="Nunito"/>
              </a:rPr>
              <a:t> </a:t>
            </a:r>
            <a:r>
              <a:rPr lang="en" sz="1200">
                <a:solidFill>
                  <a:schemeClr val="dk1"/>
                </a:solidFill>
              </a:rPr>
              <a:t>instead of</a:t>
            </a:r>
            <a:r>
              <a:rPr lang="en" sz="1200">
                <a:solidFill>
                  <a:schemeClr val="dk1"/>
                </a:solidFill>
                <a:latin typeface="Nunito"/>
                <a:ea typeface="Nunito"/>
                <a:cs typeface="Nunito"/>
                <a:sym typeface="Nunito"/>
              </a:rPr>
              <a:t> -h</a:t>
            </a:r>
            <a:r>
              <a:rPr lang="en" sz="1200"/>
              <a:t>)</a:t>
            </a:r>
            <a:endParaRPr sz="1200"/>
          </a:p>
          <a:p>
            <a:pPr marL="457200" lvl="0" indent="0" algn="l" rtl="0">
              <a:spcBef>
                <a:spcPts val="0"/>
              </a:spcBef>
              <a:spcAft>
                <a:spcPts val="0"/>
              </a:spcAft>
              <a:buNone/>
            </a:pPr>
            <a:r>
              <a:rPr lang="en" sz="1200"/>
              <a:t>always prefixed by two dashes: </a:t>
            </a:r>
            <a:r>
              <a:rPr lang="en" sz="1200">
                <a:solidFill>
                  <a:schemeClr val="dk1"/>
                </a:solidFill>
                <a:latin typeface="Nunito"/>
                <a:ea typeface="Nunito"/>
                <a:cs typeface="Nunito"/>
                <a:sym typeface="Nunito"/>
              </a:rPr>
              <a:t>--</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a:solidFill>
                  <a:schemeClr val="dk1"/>
                </a:solidFill>
              </a:rPr>
              <a:t>There are two types:</a:t>
            </a:r>
            <a:endParaRPr>
              <a:solidFill>
                <a:schemeClr val="dk1"/>
              </a:solidFill>
            </a:endParaRPr>
          </a:p>
          <a:p>
            <a:pPr marL="457200" lvl="0" indent="-304800" algn="l" rtl="0">
              <a:spcBef>
                <a:spcPts val="0"/>
              </a:spcBef>
              <a:spcAft>
                <a:spcPts val="0"/>
              </a:spcAft>
              <a:buClr>
                <a:schemeClr val="dk1"/>
              </a:buClr>
              <a:buSzPts val="1200"/>
              <a:buAutoNum type="arabicPeriod"/>
            </a:pPr>
            <a:r>
              <a:rPr lang="en" sz="1200">
                <a:solidFill>
                  <a:schemeClr val="dk1"/>
                </a:solidFill>
              </a:rPr>
              <a:t>optional arguments (ex: </a:t>
            </a:r>
            <a:r>
              <a:rPr lang="en" sz="1200">
                <a:solidFill>
                  <a:schemeClr val="dk1"/>
                </a:solidFill>
                <a:latin typeface="Nunito"/>
                <a:ea typeface="Nunito"/>
                <a:cs typeface="Nunito"/>
                <a:sym typeface="Nunito"/>
              </a:rPr>
              <a:t>--color=always</a:t>
            </a:r>
            <a:r>
              <a:rPr lang="en" sz="1200">
                <a:solidFill>
                  <a:schemeClr val="dk1"/>
                </a:solidFill>
              </a:rPr>
              <a:t>)</a:t>
            </a:r>
            <a:endParaRPr sz="1200">
              <a:solidFill>
                <a:schemeClr val="dk1"/>
              </a:solidFill>
            </a:endParaRPr>
          </a:p>
          <a:p>
            <a:pPr marL="457200" lvl="0" indent="-304800" algn="l" rtl="0">
              <a:spcBef>
                <a:spcPts val="0"/>
              </a:spcBef>
              <a:spcAft>
                <a:spcPts val="0"/>
              </a:spcAft>
              <a:buClr>
                <a:schemeClr val="dk1"/>
              </a:buClr>
              <a:buSzPts val="1200"/>
              <a:buAutoNum type="arabicPeriod"/>
            </a:pPr>
            <a:r>
              <a:rPr lang="en" sz="1200">
                <a:solidFill>
                  <a:schemeClr val="dk1"/>
                </a:solidFill>
              </a:rPr>
              <a:t>switches (ex: </a:t>
            </a:r>
            <a:r>
              <a:rPr lang="en" sz="1200">
                <a:solidFill>
                  <a:schemeClr val="dk1"/>
                </a:solidFill>
                <a:latin typeface="Nunito"/>
                <a:ea typeface="Nunito"/>
                <a:cs typeface="Nunito"/>
                <a:sym typeface="Nunito"/>
              </a:rPr>
              <a:t>-l -h</a:t>
            </a:r>
            <a:r>
              <a:rPr lang="en" sz="1200">
                <a:solidFill>
                  <a:schemeClr val="dk1"/>
                </a:solidFill>
              </a:rPr>
              <a:t>)</a:t>
            </a:r>
            <a:endParaRPr sz="1200">
              <a:solidFill>
                <a:schemeClr val="dk1"/>
              </a:solidFill>
              <a:latin typeface="Nunito"/>
              <a:ea typeface="Nunito"/>
              <a:cs typeface="Nunito"/>
              <a:sym typeface="Nunito"/>
            </a:endParaRPr>
          </a:p>
          <a:p>
            <a:pPr marL="0" lvl="0" indent="0" algn="l" rtl="0">
              <a:spcBef>
                <a:spcPts val="0"/>
              </a:spcBef>
              <a:spcAft>
                <a:spcPts val="0"/>
              </a:spcAft>
              <a:buNone/>
            </a:pPr>
            <a:endParaRPr/>
          </a:p>
          <a:p>
            <a:pPr marL="0" lvl="0" indent="0" algn="l" rtl="0">
              <a:spcBef>
                <a:spcPts val="0"/>
              </a:spcBef>
              <a:spcAft>
                <a:spcPts val="0"/>
              </a:spcAft>
              <a:buNone/>
            </a:pPr>
            <a:r>
              <a:rPr lang="en" b="1"/>
              <a:t>arguments</a:t>
            </a:r>
            <a:r>
              <a:rPr lang="en"/>
              <a:t> - inputs to the command; either strings or paths</a:t>
            </a:r>
            <a:endParaRPr/>
          </a:p>
        </p:txBody>
      </p:sp>
      <p:sp>
        <p:nvSpPr>
          <p:cNvPr id="525" name="Google Shape;525;p71"/>
          <p:cNvSpPr/>
          <p:nvPr/>
        </p:nvSpPr>
        <p:spPr>
          <a:xfrm>
            <a:off x="381725" y="2621950"/>
            <a:ext cx="3304500" cy="1607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96;p70">
            <a:extLst>
              <a:ext uri="{FF2B5EF4-FFF2-40B4-BE49-F238E27FC236}">
                <a16:creationId xmlns:a16="http://schemas.microsoft.com/office/drawing/2014/main" id="{40D44489-A2AC-5FE9-DE70-77165D76D368}"/>
              </a:ext>
            </a:extLst>
          </p:cNvPr>
          <p:cNvSpPr txBox="1"/>
          <p:nvPr/>
        </p:nvSpPr>
        <p:spPr>
          <a:xfrm>
            <a:off x="5522976" y="669675"/>
            <a:ext cx="3630168"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latin typeface="Nunito"/>
                <a:ea typeface="Nunito"/>
                <a:cs typeface="Nunito"/>
                <a:sym typeface="Nunito"/>
              </a:rPr>
              <a:t>ls --color=always -l -h </a:t>
            </a:r>
            <a:r>
              <a:rPr lang="en" sz="1900" err="1">
                <a:latin typeface="Nunito"/>
                <a:ea typeface="Nunito"/>
                <a:cs typeface="Nunito"/>
                <a:sym typeface="Nunito"/>
              </a:rPr>
              <a:t>hello.sh</a:t>
            </a:r>
            <a:endParaRPr sz="1900">
              <a:latin typeface="Nunito"/>
              <a:ea typeface="Nunito"/>
              <a:cs typeface="Nunito"/>
              <a:sym typeface="Nunito"/>
            </a:endParaRPr>
          </a:p>
        </p:txBody>
      </p:sp>
      <p:cxnSp>
        <p:nvCxnSpPr>
          <p:cNvPr id="3" name="Google Shape;497;p70">
            <a:extLst>
              <a:ext uri="{FF2B5EF4-FFF2-40B4-BE49-F238E27FC236}">
                <a16:creationId xmlns:a16="http://schemas.microsoft.com/office/drawing/2014/main" id="{80D7F9D7-F5CE-8CA7-54B5-06E9D6AA08E9}"/>
              </a:ext>
            </a:extLst>
          </p:cNvPr>
          <p:cNvCxnSpPr/>
          <p:nvPr/>
        </p:nvCxnSpPr>
        <p:spPr>
          <a:xfrm>
            <a:off x="5640535" y="1073663"/>
            <a:ext cx="152700" cy="0"/>
          </a:xfrm>
          <a:prstGeom prst="straightConnector1">
            <a:avLst/>
          </a:prstGeom>
          <a:noFill/>
          <a:ln w="28575" cap="flat" cmpd="sng">
            <a:solidFill>
              <a:schemeClr val="dk2"/>
            </a:solidFill>
            <a:prstDash val="solid"/>
            <a:round/>
            <a:headEnd type="none" w="med" len="med"/>
            <a:tailEnd type="none" w="med" len="med"/>
          </a:ln>
        </p:spPr>
      </p:cxnSp>
      <p:cxnSp>
        <p:nvCxnSpPr>
          <p:cNvPr id="4" name="Google Shape;498;p70">
            <a:extLst>
              <a:ext uri="{FF2B5EF4-FFF2-40B4-BE49-F238E27FC236}">
                <a16:creationId xmlns:a16="http://schemas.microsoft.com/office/drawing/2014/main" id="{7818C13C-F9A9-3144-77D9-666894A333AE}"/>
              </a:ext>
            </a:extLst>
          </p:cNvPr>
          <p:cNvCxnSpPr/>
          <p:nvPr/>
        </p:nvCxnSpPr>
        <p:spPr>
          <a:xfrm rot="10800000" flipH="1">
            <a:off x="5876585" y="1073750"/>
            <a:ext cx="2151000" cy="1800"/>
          </a:xfrm>
          <a:prstGeom prst="straightConnector1">
            <a:avLst/>
          </a:prstGeom>
          <a:noFill/>
          <a:ln w="28575" cap="flat" cmpd="sng">
            <a:solidFill>
              <a:schemeClr val="dk2"/>
            </a:solidFill>
            <a:prstDash val="solid"/>
            <a:round/>
            <a:headEnd type="none" w="med" len="med"/>
            <a:tailEnd type="none" w="med" len="med"/>
          </a:ln>
        </p:spPr>
      </p:cxnSp>
      <p:cxnSp>
        <p:nvCxnSpPr>
          <p:cNvPr id="5" name="Google Shape;499;p70">
            <a:extLst>
              <a:ext uri="{FF2B5EF4-FFF2-40B4-BE49-F238E27FC236}">
                <a16:creationId xmlns:a16="http://schemas.microsoft.com/office/drawing/2014/main" id="{13E12674-FF4F-46FC-A825-6A0BCCCA7E5F}"/>
              </a:ext>
            </a:extLst>
          </p:cNvPr>
          <p:cNvCxnSpPr/>
          <p:nvPr/>
        </p:nvCxnSpPr>
        <p:spPr>
          <a:xfrm rot="10800000" flipH="1">
            <a:off x="8133173" y="1071025"/>
            <a:ext cx="798600" cy="3600"/>
          </a:xfrm>
          <a:prstGeom prst="straightConnector1">
            <a:avLst/>
          </a:prstGeom>
          <a:noFill/>
          <a:ln w="28575" cap="flat" cmpd="sng">
            <a:solidFill>
              <a:schemeClr val="dk2"/>
            </a:solidFill>
            <a:prstDash val="solid"/>
            <a:round/>
            <a:headEnd type="none" w="med" len="med"/>
            <a:tailEnd type="none" w="med" len="med"/>
          </a:ln>
        </p:spPr>
      </p:cxnSp>
      <p:sp>
        <p:nvSpPr>
          <p:cNvPr id="6" name="Google Shape;500;p70">
            <a:extLst>
              <a:ext uri="{FF2B5EF4-FFF2-40B4-BE49-F238E27FC236}">
                <a16:creationId xmlns:a16="http://schemas.microsoft.com/office/drawing/2014/main" id="{09781778-4432-4CB8-E6A4-6C20EB7BBF11}"/>
              </a:ext>
            </a:extLst>
          </p:cNvPr>
          <p:cNvSpPr txBox="1"/>
          <p:nvPr/>
        </p:nvSpPr>
        <p:spPr>
          <a:xfrm>
            <a:off x="4322560" y="1423675"/>
            <a:ext cx="1290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command name</a:t>
            </a:r>
            <a:endParaRPr sz="1200"/>
          </a:p>
        </p:txBody>
      </p:sp>
      <p:sp>
        <p:nvSpPr>
          <p:cNvPr id="7" name="Google Shape;501;p70">
            <a:extLst>
              <a:ext uri="{FF2B5EF4-FFF2-40B4-BE49-F238E27FC236}">
                <a16:creationId xmlns:a16="http://schemas.microsoft.com/office/drawing/2014/main" id="{A26BB6DF-BE12-4C64-4192-0B2635FC78DC}"/>
              </a:ext>
            </a:extLst>
          </p:cNvPr>
          <p:cNvSpPr txBox="1"/>
          <p:nvPr/>
        </p:nvSpPr>
        <p:spPr>
          <a:xfrm>
            <a:off x="4243810" y="1782025"/>
            <a:ext cx="1448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flags (aka options)</a:t>
            </a:r>
            <a:endParaRPr sz="1200"/>
          </a:p>
        </p:txBody>
      </p:sp>
      <p:sp>
        <p:nvSpPr>
          <p:cNvPr id="8" name="Google Shape;502;p70">
            <a:extLst>
              <a:ext uri="{FF2B5EF4-FFF2-40B4-BE49-F238E27FC236}">
                <a16:creationId xmlns:a16="http://schemas.microsoft.com/office/drawing/2014/main" id="{BBE06A70-8FB2-05DA-9666-ACA936C79D4F}"/>
              </a:ext>
            </a:extLst>
          </p:cNvPr>
          <p:cNvSpPr txBox="1"/>
          <p:nvPr/>
        </p:nvSpPr>
        <p:spPr>
          <a:xfrm>
            <a:off x="4687260" y="2151350"/>
            <a:ext cx="931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arguments</a:t>
            </a:r>
            <a:endParaRPr sz="1200"/>
          </a:p>
        </p:txBody>
      </p:sp>
      <p:cxnSp>
        <p:nvCxnSpPr>
          <p:cNvPr id="9" name="Google Shape;503;p70">
            <a:extLst>
              <a:ext uri="{FF2B5EF4-FFF2-40B4-BE49-F238E27FC236}">
                <a16:creationId xmlns:a16="http://schemas.microsoft.com/office/drawing/2014/main" id="{E96DA310-1F35-6C9C-CB42-2220B4227317}"/>
              </a:ext>
            </a:extLst>
          </p:cNvPr>
          <p:cNvCxnSpPr/>
          <p:nvPr/>
        </p:nvCxnSpPr>
        <p:spPr>
          <a:xfrm rot="-5400000">
            <a:off x="5360435" y="1247825"/>
            <a:ext cx="534600" cy="186300"/>
          </a:xfrm>
          <a:prstGeom prst="bentConnector3">
            <a:avLst>
              <a:gd name="adj1" fmla="val 56"/>
            </a:avLst>
          </a:prstGeom>
          <a:noFill/>
          <a:ln w="9525" cap="flat" cmpd="sng">
            <a:solidFill>
              <a:schemeClr val="dk2"/>
            </a:solidFill>
            <a:prstDash val="solid"/>
            <a:round/>
            <a:headEnd type="none" w="med" len="med"/>
            <a:tailEnd type="none" w="med" len="med"/>
          </a:ln>
        </p:spPr>
      </p:cxnSp>
      <p:cxnSp>
        <p:nvCxnSpPr>
          <p:cNvPr id="10" name="Google Shape;504;p70">
            <a:extLst>
              <a:ext uri="{FF2B5EF4-FFF2-40B4-BE49-F238E27FC236}">
                <a16:creationId xmlns:a16="http://schemas.microsoft.com/office/drawing/2014/main" id="{F3341D51-EBCB-2384-0F4D-3457A43B7E41}"/>
              </a:ext>
            </a:extLst>
          </p:cNvPr>
          <p:cNvCxnSpPr>
            <a:stCxn id="7" idx="3"/>
          </p:cNvCxnSpPr>
          <p:nvPr/>
        </p:nvCxnSpPr>
        <p:spPr>
          <a:xfrm rot="10800000" flipH="1">
            <a:off x="5692210" y="1083475"/>
            <a:ext cx="1350000" cy="883200"/>
          </a:xfrm>
          <a:prstGeom prst="bentConnector3">
            <a:avLst>
              <a:gd name="adj1" fmla="val 99272"/>
            </a:avLst>
          </a:prstGeom>
          <a:noFill/>
          <a:ln w="9525" cap="flat" cmpd="sng">
            <a:solidFill>
              <a:schemeClr val="dk2"/>
            </a:solidFill>
            <a:prstDash val="solid"/>
            <a:round/>
            <a:headEnd type="none" w="med" len="med"/>
            <a:tailEnd type="none" w="med" len="med"/>
          </a:ln>
        </p:spPr>
      </p:cxnSp>
      <p:cxnSp>
        <p:nvCxnSpPr>
          <p:cNvPr id="11" name="Google Shape;505;p70">
            <a:extLst>
              <a:ext uri="{FF2B5EF4-FFF2-40B4-BE49-F238E27FC236}">
                <a16:creationId xmlns:a16="http://schemas.microsoft.com/office/drawing/2014/main" id="{47E47BA0-8681-EB74-0024-DE53D0064AF7}"/>
              </a:ext>
            </a:extLst>
          </p:cNvPr>
          <p:cNvCxnSpPr>
            <a:stCxn id="8" idx="3"/>
          </p:cNvCxnSpPr>
          <p:nvPr/>
        </p:nvCxnSpPr>
        <p:spPr>
          <a:xfrm rot="10800000" flipH="1">
            <a:off x="5618760" y="1078700"/>
            <a:ext cx="2955300" cy="1257300"/>
          </a:xfrm>
          <a:prstGeom prst="bentConnector3">
            <a:avLst>
              <a:gd name="adj1" fmla="val 99995"/>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72"/>
          <p:cNvSpPr txBox="1">
            <a:spLocks noGrp="1"/>
          </p:cNvSpPr>
          <p:nvPr>
            <p:ph type="title"/>
          </p:nvPr>
        </p:nvSpPr>
        <p:spPr>
          <a:xfrm>
            <a:off x="311700" y="445025"/>
            <a:ext cx="4260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Anatomy of a Command</a:t>
            </a:r>
            <a:endParaRPr/>
          </a:p>
        </p:txBody>
      </p:sp>
      <p:sp>
        <p:nvSpPr>
          <p:cNvPr id="541" name="Google Shape;541;p72"/>
          <p:cNvSpPr txBox="1"/>
          <p:nvPr/>
        </p:nvSpPr>
        <p:spPr>
          <a:xfrm>
            <a:off x="311700" y="1146675"/>
            <a:ext cx="3895500" cy="507900"/>
          </a:xfrm>
          <a:prstGeom prst="rect">
            <a:avLst/>
          </a:prstGeom>
          <a:solidFill>
            <a:srgbClr val="D9D9D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t>cmd [flags] [arguments]</a:t>
            </a:r>
            <a:endParaRPr sz="2100"/>
          </a:p>
        </p:txBody>
      </p:sp>
      <p:sp>
        <p:nvSpPr>
          <p:cNvPr id="542" name="Google Shape;542;p72"/>
          <p:cNvSpPr txBox="1"/>
          <p:nvPr/>
        </p:nvSpPr>
        <p:spPr>
          <a:xfrm>
            <a:off x="311700" y="1654575"/>
            <a:ext cx="3895500" cy="32325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cmd</a:t>
            </a:r>
            <a:r>
              <a:rPr lang="en"/>
              <a:t> - the command name</a:t>
            </a:r>
            <a:endParaRPr/>
          </a:p>
          <a:p>
            <a:pPr marL="0" lvl="0" indent="0" algn="l" rtl="0">
              <a:spcBef>
                <a:spcPts val="0"/>
              </a:spcBef>
              <a:spcAft>
                <a:spcPts val="0"/>
              </a:spcAft>
              <a:buNone/>
            </a:pPr>
            <a:endParaRPr/>
          </a:p>
          <a:p>
            <a:pPr marL="0" lvl="0" indent="0" algn="l" rtl="0">
              <a:spcBef>
                <a:spcPts val="0"/>
              </a:spcBef>
              <a:spcAft>
                <a:spcPts val="0"/>
              </a:spcAft>
              <a:buNone/>
            </a:pPr>
            <a:r>
              <a:rPr lang="en" b="1"/>
              <a:t>flags (aka options)</a:t>
            </a:r>
            <a:r>
              <a:rPr lang="en"/>
              <a:t> - modifies the behavior of the command; always prefixed by a dash: </a:t>
            </a:r>
            <a:r>
              <a:rPr lang="en">
                <a:latin typeface="Nunito"/>
                <a:ea typeface="Nunito"/>
                <a:cs typeface="Nunito"/>
                <a:sym typeface="Nunito"/>
              </a:rPr>
              <a:t>-</a:t>
            </a:r>
            <a:endParaRPr sz="1200"/>
          </a:p>
          <a:p>
            <a:pPr marL="0" lvl="0" indent="0" algn="l" rtl="0">
              <a:spcBef>
                <a:spcPts val="0"/>
              </a:spcBef>
              <a:spcAft>
                <a:spcPts val="0"/>
              </a:spcAft>
              <a:buNone/>
            </a:pPr>
            <a:r>
              <a:rPr lang="en"/>
              <a:t>There are two forms:</a:t>
            </a:r>
            <a:endParaRPr/>
          </a:p>
          <a:p>
            <a:pPr marL="457200" lvl="0" indent="-304800" algn="l" rtl="0">
              <a:spcBef>
                <a:spcPts val="0"/>
              </a:spcBef>
              <a:spcAft>
                <a:spcPts val="0"/>
              </a:spcAft>
              <a:buSzPts val="1200"/>
              <a:buAutoNum type="arabicPeriod"/>
            </a:pPr>
            <a:r>
              <a:rPr lang="en" sz="1200"/>
              <a:t>short (ex: </a:t>
            </a:r>
            <a:r>
              <a:rPr lang="en" sz="1200">
                <a:latin typeface="Nunito"/>
                <a:ea typeface="Nunito"/>
                <a:cs typeface="Nunito"/>
                <a:sym typeface="Nunito"/>
              </a:rPr>
              <a:t>-h</a:t>
            </a:r>
            <a:r>
              <a:rPr lang="en" sz="1200"/>
              <a:t>)</a:t>
            </a:r>
            <a:endParaRPr sz="1200"/>
          </a:p>
          <a:p>
            <a:pPr marL="457200" lvl="0" indent="0" algn="l" rtl="0">
              <a:spcBef>
                <a:spcPts val="0"/>
              </a:spcBef>
              <a:spcAft>
                <a:spcPts val="0"/>
              </a:spcAft>
              <a:buNone/>
            </a:pPr>
            <a:r>
              <a:rPr lang="en" sz="1200"/>
              <a:t>can be combined (ex: </a:t>
            </a:r>
            <a:r>
              <a:rPr lang="en" sz="1200">
                <a:latin typeface="Nunito"/>
                <a:ea typeface="Nunito"/>
                <a:cs typeface="Nunito"/>
                <a:sym typeface="Nunito"/>
              </a:rPr>
              <a:t>-lh</a:t>
            </a:r>
            <a:r>
              <a:rPr lang="en" sz="1200"/>
              <a:t> instead of </a:t>
            </a:r>
            <a:r>
              <a:rPr lang="en" sz="1200">
                <a:latin typeface="Nunito"/>
                <a:ea typeface="Nunito"/>
                <a:cs typeface="Nunito"/>
                <a:sym typeface="Nunito"/>
              </a:rPr>
              <a:t>-l -h</a:t>
            </a:r>
            <a:r>
              <a:rPr lang="en" sz="1200"/>
              <a:t>)</a:t>
            </a:r>
            <a:endParaRPr sz="1200"/>
          </a:p>
          <a:p>
            <a:pPr marL="457200" lvl="0" indent="-304800" algn="l" rtl="0">
              <a:spcBef>
                <a:spcPts val="0"/>
              </a:spcBef>
              <a:spcAft>
                <a:spcPts val="0"/>
              </a:spcAft>
              <a:buSzPts val="1200"/>
              <a:buAutoNum type="arabicPeriod"/>
            </a:pPr>
            <a:r>
              <a:rPr lang="en" sz="1200"/>
              <a:t>long (ex: </a:t>
            </a:r>
            <a:r>
              <a:rPr lang="en" sz="1200">
                <a:latin typeface="Nunito"/>
                <a:ea typeface="Nunito"/>
                <a:cs typeface="Nunito"/>
                <a:sym typeface="Nunito"/>
              </a:rPr>
              <a:t>--human-readable</a:t>
            </a:r>
            <a:r>
              <a:rPr lang="en" sz="1200">
                <a:solidFill>
                  <a:schemeClr val="dk1"/>
                </a:solidFill>
                <a:latin typeface="Nunito"/>
                <a:ea typeface="Nunito"/>
                <a:cs typeface="Nunito"/>
                <a:sym typeface="Nunito"/>
              </a:rPr>
              <a:t> </a:t>
            </a:r>
            <a:r>
              <a:rPr lang="en" sz="1200">
                <a:solidFill>
                  <a:schemeClr val="dk1"/>
                </a:solidFill>
              </a:rPr>
              <a:t>instead of</a:t>
            </a:r>
            <a:r>
              <a:rPr lang="en" sz="1200">
                <a:solidFill>
                  <a:schemeClr val="dk1"/>
                </a:solidFill>
                <a:latin typeface="Nunito"/>
                <a:ea typeface="Nunito"/>
                <a:cs typeface="Nunito"/>
                <a:sym typeface="Nunito"/>
              </a:rPr>
              <a:t> -h</a:t>
            </a:r>
            <a:r>
              <a:rPr lang="en" sz="1200"/>
              <a:t>)</a:t>
            </a:r>
            <a:endParaRPr sz="1200"/>
          </a:p>
          <a:p>
            <a:pPr marL="457200" lvl="0" indent="0" algn="l" rtl="0">
              <a:spcBef>
                <a:spcPts val="0"/>
              </a:spcBef>
              <a:spcAft>
                <a:spcPts val="0"/>
              </a:spcAft>
              <a:buNone/>
            </a:pPr>
            <a:r>
              <a:rPr lang="en" sz="1200"/>
              <a:t>always prefixed by two dashes: </a:t>
            </a:r>
            <a:r>
              <a:rPr lang="en" sz="1200">
                <a:solidFill>
                  <a:schemeClr val="dk1"/>
                </a:solidFill>
                <a:latin typeface="Nunito"/>
                <a:ea typeface="Nunito"/>
                <a:cs typeface="Nunito"/>
                <a:sym typeface="Nunito"/>
              </a:rPr>
              <a:t>--</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a:solidFill>
                  <a:schemeClr val="dk1"/>
                </a:solidFill>
              </a:rPr>
              <a:t>There are two types:</a:t>
            </a:r>
            <a:endParaRPr>
              <a:solidFill>
                <a:schemeClr val="dk1"/>
              </a:solidFill>
            </a:endParaRPr>
          </a:p>
          <a:p>
            <a:pPr marL="457200" lvl="0" indent="-304800" algn="l" rtl="0">
              <a:spcBef>
                <a:spcPts val="0"/>
              </a:spcBef>
              <a:spcAft>
                <a:spcPts val="0"/>
              </a:spcAft>
              <a:buClr>
                <a:schemeClr val="dk1"/>
              </a:buClr>
              <a:buSzPts val="1200"/>
              <a:buAutoNum type="arabicPeriod"/>
            </a:pPr>
            <a:r>
              <a:rPr lang="en" sz="1200">
                <a:solidFill>
                  <a:schemeClr val="dk1"/>
                </a:solidFill>
              </a:rPr>
              <a:t>optional arguments (ex: </a:t>
            </a:r>
            <a:r>
              <a:rPr lang="en" sz="1200">
                <a:solidFill>
                  <a:schemeClr val="dk1"/>
                </a:solidFill>
                <a:latin typeface="Nunito"/>
                <a:ea typeface="Nunito"/>
                <a:cs typeface="Nunito"/>
                <a:sym typeface="Nunito"/>
              </a:rPr>
              <a:t>--color=always</a:t>
            </a:r>
            <a:r>
              <a:rPr lang="en" sz="1200">
                <a:solidFill>
                  <a:schemeClr val="dk1"/>
                </a:solidFill>
              </a:rPr>
              <a:t>)</a:t>
            </a:r>
            <a:endParaRPr sz="1200">
              <a:solidFill>
                <a:schemeClr val="dk1"/>
              </a:solidFill>
            </a:endParaRPr>
          </a:p>
          <a:p>
            <a:pPr marL="457200" lvl="0" indent="-304800" algn="l" rtl="0">
              <a:spcBef>
                <a:spcPts val="0"/>
              </a:spcBef>
              <a:spcAft>
                <a:spcPts val="0"/>
              </a:spcAft>
              <a:buClr>
                <a:schemeClr val="dk1"/>
              </a:buClr>
              <a:buSzPts val="1200"/>
              <a:buAutoNum type="arabicPeriod"/>
            </a:pPr>
            <a:r>
              <a:rPr lang="en" sz="1200">
                <a:solidFill>
                  <a:schemeClr val="dk1"/>
                </a:solidFill>
              </a:rPr>
              <a:t>switches (ex: </a:t>
            </a:r>
            <a:r>
              <a:rPr lang="en" sz="1200">
                <a:solidFill>
                  <a:schemeClr val="dk1"/>
                </a:solidFill>
                <a:latin typeface="Nunito"/>
                <a:ea typeface="Nunito"/>
                <a:cs typeface="Nunito"/>
                <a:sym typeface="Nunito"/>
              </a:rPr>
              <a:t>-l -h</a:t>
            </a:r>
            <a:r>
              <a:rPr lang="en" sz="1200">
                <a:solidFill>
                  <a:schemeClr val="dk1"/>
                </a:solidFill>
              </a:rPr>
              <a:t>)</a:t>
            </a:r>
            <a:endParaRPr sz="1200">
              <a:solidFill>
                <a:schemeClr val="dk1"/>
              </a:solidFill>
              <a:latin typeface="Nunito"/>
              <a:ea typeface="Nunito"/>
              <a:cs typeface="Nunito"/>
              <a:sym typeface="Nunito"/>
            </a:endParaRPr>
          </a:p>
          <a:p>
            <a:pPr marL="0" lvl="0" indent="0" algn="l" rtl="0">
              <a:spcBef>
                <a:spcPts val="0"/>
              </a:spcBef>
              <a:spcAft>
                <a:spcPts val="0"/>
              </a:spcAft>
              <a:buNone/>
            </a:pPr>
            <a:endParaRPr/>
          </a:p>
          <a:p>
            <a:pPr marL="0" lvl="0" indent="0" algn="l" rtl="0">
              <a:spcBef>
                <a:spcPts val="0"/>
              </a:spcBef>
              <a:spcAft>
                <a:spcPts val="0"/>
              </a:spcAft>
              <a:buNone/>
            </a:pPr>
            <a:r>
              <a:rPr lang="en" b="1"/>
              <a:t>arguments</a:t>
            </a:r>
            <a:r>
              <a:rPr lang="en"/>
              <a:t> - inputs to the command; either strings or paths</a:t>
            </a:r>
            <a:endParaRPr/>
          </a:p>
        </p:txBody>
      </p:sp>
      <p:sp>
        <p:nvSpPr>
          <p:cNvPr id="543" name="Google Shape;543;p72"/>
          <p:cNvSpPr txBox="1"/>
          <p:nvPr/>
        </p:nvSpPr>
        <p:spPr>
          <a:xfrm>
            <a:off x="4572000" y="2578275"/>
            <a:ext cx="4365300" cy="2308800"/>
          </a:xfrm>
          <a:prstGeom prst="rect">
            <a:avLst/>
          </a:prstGeom>
          <a:solidFill>
            <a:srgbClr val="D9EAD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unito SemiBold"/>
                <a:ea typeface="Nunito SemiBold"/>
                <a:cs typeface="Nunito SemiBold"/>
                <a:sym typeface="Nunito SemiBold"/>
              </a:rPr>
              <a:t>ls</a:t>
            </a:r>
            <a:r>
              <a:rPr lang="en"/>
              <a:t> - lists files</a:t>
            </a:r>
            <a:endParaRPr/>
          </a:p>
          <a:p>
            <a:pPr marL="0" lvl="0" indent="0" algn="l" rtl="0">
              <a:spcBef>
                <a:spcPts val="0"/>
              </a:spcBef>
              <a:spcAft>
                <a:spcPts val="0"/>
              </a:spcAft>
              <a:buNone/>
            </a:pPr>
            <a:endParaRPr/>
          </a:p>
          <a:p>
            <a:pPr marL="0" lvl="0" indent="0" algn="l" rtl="0">
              <a:spcBef>
                <a:spcPts val="0"/>
              </a:spcBef>
              <a:spcAft>
                <a:spcPts val="0"/>
              </a:spcAft>
              <a:buNone/>
            </a:pPr>
            <a:r>
              <a:rPr lang="en">
                <a:latin typeface="Nunito SemiBold"/>
                <a:ea typeface="Nunito SemiBold"/>
                <a:cs typeface="Nunito SemiBold"/>
                <a:sym typeface="Nunito SemiBold"/>
              </a:rPr>
              <a:t>--color=always</a:t>
            </a:r>
            <a:r>
              <a:rPr lang="en"/>
              <a:t> - turns on color-highlighting of output</a:t>
            </a:r>
            <a:endParaRPr/>
          </a:p>
          <a:p>
            <a:pPr marL="0" lvl="0" indent="0" algn="l" rtl="0">
              <a:spcBef>
                <a:spcPts val="0"/>
              </a:spcBef>
              <a:spcAft>
                <a:spcPts val="0"/>
              </a:spcAft>
              <a:buNone/>
            </a:pPr>
            <a:endParaRPr>
              <a:latin typeface="Nunito"/>
              <a:ea typeface="Nunito"/>
              <a:cs typeface="Nunito"/>
              <a:sym typeface="Nunito"/>
            </a:endParaRPr>
          </a:p>
          <a:p>
            <a:pPr marL="0" lvl="0" indent="0" algn="l" rtl="0">
              <a:spcBef>
                <a:spcPts val="0"/>
              </a:spcBef>
              <a:spcAft>
                <a:spcPts val="0"/>
              </a:spcAft>
              <a:buNone/>
            </a:pPr>
            <a:r>
              <a:rPr lang="en">
                <a:latin typeface="Nunito SemiBold"/>
                <a:ea typeface="Nunito SemiBold"/>
                <a:cs typeface="Nunito SemiBold"/>
                <a:sym typeface="Nunito SemiBold"/>
              </a:rPr>
              <a:t>-l</a:t>
            </a:r>
            <a:r>
              <a:rPr lang="en"/>
              <a:t> - turns on long-mode output to display more info</a:t>
            </a:r>
            <a:endParaRPr/>
          </a:p>
          <a:p>
            <a:pPr marL="0" lvl="0" indent="0" algn="l" rtl="0">
              <a:spcBef>
                <a:spcPts val="0"/>
              </a:spcBef>
              <a:spcAft>
                <a:spcPts val="0"/>
              </a:spcAft>
              <a:buNone/>
            </a:pPr>
            <a:endParaRPr>
              <a:latin typeface="Nunito"/>
              <a:ea typeface="Nunito"/>
              <a:cs typeface="Nunito"/>
              <a:sym typeface="Nunito"/>
            </a:endParaRPr>
          </a:p>
          <a:p>
            <a:pPr marL="0" lvl="0" indent="0" algn="l" rtl="0">
              <a:spcBef>
                <a:spcPts val="0"/>
              </a:spcBef>
              <a:spcAft>
                <a:spcPts val="0"/>
              </a:spcAft>
              <a:buNone/>
            </a:pPr>
            <a:r>
              <a:rPr lang="en">
                <a:latin typeface="Nunito SemiBold"/>
                <a:ea typeface="Nunito SemiBold"/>
                <a:cs typeface="Nunito SemiBold"/>
                <a:sym typeface="Nunito SemiBold"/>
              </a:rPr>
              <a:t>-h</a:t>
            </a:r>
            <a:r>
              <a:rPr lang="en"/>
              <a:t> - makes file sizes in output human-readable</a:t>
            </a:r>
            <a:endParaRPr/>
          </a:p>
          <a:p>
            <a:pPr marL="0" lvl="0" indent="0" algn="l" rtl="0">
              <a:spcBef>
                <a:spcPts val="0"/>
              </a:spcBef>
              <a:spcAft>
                <a:spcPts val="0"/>
              </a:spcAft>
              <a:buNone/>
            </a:pPr>
            <a:r>
              <a:rPr lang="en" sz="1200"/>
              <a:t>ex: instead of </a:t>
            </a:r>
            <a:r>
              <a:rPr lang="en" sz="1200">
                <a:latin typeface="Nunito Light"/>
                <a:ea typeface="Nunito Light"/>
                <a:cs typeface="Nunito Light"/>
                <a:sym typeface="Nunito Light"/>
              </a:rPr>
              <a:t>4575</a:t>
            </a:r>
            <a:r>
              <a:rPr lang="en" sz="1200"/>
              <a:t>, we get </a:t>
            </a:r>
            <a:r>
              <a:rPr lang="en" sz="1200">
                <a:solidFill>
                  <a:schemeClr val="dk1"/>
                </a:solidFill>
                <a:latin typeface="Nunito Light"/>
                <a:ea typeface="Nunito Light"/>
                <a:cs typeface="Nunito Light"/>
                <a:sym typeface="Nunito Light"/>
              </a:rPr>
              <a:t>4.5K</a:t>
            </a:r>
            <a:endParaRPr sz="1200"/>
          </a:p>
          <a:p>
            <a:pPr marL="0" lvl="0" indent="0" algn="l" rtl="0">
              <a:spcBef>
                <a:spcPts val="0"/>
              </a:spcBef>
              <a:spcAft>
                <a:spcPts val="0"/>
              </a:spcAft>
              <a:buNone/>
            </a:pPr>
            <a:endParaRPr>
              <a:latin typeface="Nunito"/>
              <a:ea typeface="Nunito"/>
              <a:cs typeface="Nunito"/>
              <a:sym typeface="Nunito"/>
            </a:endParaRPr>
          </a:p>
          <a:p>
            <a:pPr marL="0" lvl="0" indent="0" algn="l" rtl="0">
              <a:spcBef>
                <a:spcPts val="0"/>
              </a:spcBef>
              <a:spcAft>
                <a:spcPts val="0"/>
              </a:spcAft>
              <a:buNone/>
            </a:pPr>
            <a:r>
              <a:rPr lang="en" err="1">
                <a:latin typeface="Nunito SemiBold"/>
                <a:ea typeface="Nunito SemiBold"/>
                <a:cs typeface="Nunito SemiBold"/>
                <a:sym typeface="Nunito SemiBold"/>
              </a:rPr>
              <a:t>hello.sh</a:t>
            </a:r>
            <a:r>
              <a:rPr lang="en"/>
              <a:t> - path to file named </a:t>
            </a:r>
            <a:r>
              <a:rPr lang="en" err="1">
                <a:latin typeface="Nunito Medium"/>
                <a:ea typeface="Nunito Medium"/>
                <a:cs typeface="Nunito Medium"/>
                <a:sym typeface="Nunito Medium"/>
              </a:rPr>
              <a:t>hello.sh</a:t>
            </a:r>
            <a:endParaRPr>
              <a:latin typeface="Nunito Medium"/>
              <a:ea typeface="Nunito Medium"/>
              <a:cs typeface="Nunito Medium"/>
              <a:sym typeface="Nunito Medium"/>
            </a:endParaRPr>
          </a:p>
        </p:txBody>
      </p:sp>
      <p:sp>
        <p:nvSpPr>
          <p:cNvPr id="2" name="Google Shape;496;p70">
            <a:extLst>
              <a:ext uri="{FF2B5EF4-FFF2-40B4-BE49-F238E27FC236}">
                <a16:creationId xmlns:a16="http://schemas.microsoft.com/office/drawing/2014/main" id="{B3FE0567-25AC-B845-2A1F-A552973DC86E}"/>
              </a:ext>
            </a:extLst>
          </p:cNvPr>
          <p:cNvSpPr txBox="1"/>
          <p:nvPr/>
        </p:nvSpPr>
        <p:spPr>
          <a:xfrm>
            <a:off x="5522976" y="669675"/>
            <a:ext cx="3630168"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latin typeface="Nunito"/>
                <a:ea typeface="Nunito"/>
                <a:cs typeface="Nunito"/>
                <a:sym typeface="Nunito"/>
              </a:rPr>
              <a:t>ls --color=always -l -h </a:t>
            </a:r>
            <a:r>
              <a:rPr lang="en" sz="1900" err="1">
                <a:latin typeface="Nunito"/>
                <a:ea typeface="Nunito"/>
                <a:cs typeface="Nunito"/>
                <a:sym typeface="Nunito"/>
              </a:rPr>
              <a:t>hello.sh</a:t>
            </a:r>
            <a:endParaRPr sz="1900">
              <a:latin typeface="Nunito"/>
              <a:ea typeface="Nunito"/>
              <a:cs typeface="Nunito"/>
              <a:sym typeface="Nunito"/>
            </a:endParaRPr>
          </a:p>
        </p:txBody>
      </p:sp>
      <p:cxnSp>
        <p:nvCxnSpPr>
          <p:cNvPr id="3" name="Google Shape;497;p70">
            <a:extLst>
              <a:ext uri="{FF2B5EF4-FFF2-40B4-BE49-F238E27FC236}">
                <a16:creationId xmlns:a16="http://schemas.microsoft.com/office/drawing/2014/main" id="{3B52F093-F512-2985-6866-AE0650F8E9F9}"/>
              </a:ext>
            </a:extLst>
          </p:cNvPr>
          <p:cNvCxnSpPr/>
          <p:nvPr/>
        </p:nvCxnSpPr>
        <p:spPr>
          <a:xfrm>
            <a:off x="5640535" y="1073663"/>
            <a:ext cx="152700" cy="0"/>
          </a:xfrm>
          <a:prstGeom prst="straightConnector1">
            <a:avLst/>
          </a:prstGeom>
          <a:noFill/>
          <a:ln w="28575" cap="flat" cmpd="sng">
            <a:solidFill>
              <a:schemeClr val="dk2"/>
            </a:solidFill>
            <a:prstDash val="solid"/>
            <a:round/>
            <a:headEnd type="none" w="med" len="med"/>
            <a:tailEnd type="none" w="med" len="med"/>
          </a:ln>
        </p:spPr>
      </p:cxnSp>
      <p:cxnSp>
        <p:nvCxnSpPr>
          <p:cNvPr id="4" name="Google Shape;498;p70">
            <a:extLst>
              <a:ext uri="{FF2B5EF4-FFF2-40B4-BE49-F238E27FC236}">
                <a16:creationId xmlns:a16="http://schemas.microsoft.com/office/drawing/2014/main" id="{B1BC2D2F-3A6C-9DD8-3E84-158A752BD174}"/>
              </a:ext>
            </a:extLst>
          </p:cNvPr>
          <p:cNvCxnSpPr/>
          <p:nvPr/>
        </p:nvCxnSpPr>
        <p:spPr>
          <a:xfrm rot="10800000" flipH="1">
            <a:off x="5876585" y="1073750"/>
            <a:ext cx="2151000" cy="1800"/>
          </a:xfrm>
          <a:prstGeom prst="straightConnector1">
            <a:avLst/>
          </a:prstGeom>
          <a:noFill/>
          <a:ln w="28575" cap="flat" cmpd="sng">
            <a:solidFill>
              <a:schemeClr val="dk2"/>
            </a:solidFill>
            <a:prstDash val="solid"/>
            <a:round/>
            <a:headEnd type="none" w="med" len="med"/>
            <a:tailEnd type="none" w="med" len="med"/>
          </a:ln>
        </p:spPr>
      </p:cxnSp>
      <p:cxnSp>
        <p:nvCxnSpPr>
          <p:cNvPr id="5" name="Google Shape;499;p70">
            <a:extLst>
              <a:ext uri="{FF2B5EF4-FFF2-40B4-BE49-F238E27FC236}">
                <a16:creationId xmlns:a16="http://schemas.microsoft.com/office/drawing/2014/main" id="{B811EAFD-6865-B108-3FDF-6B65F448720A}"/>
              </a:ext>
            </a:extLst>
          </p:cNvPr>
          <p:cNvCxnSpPr/>
          <p:nvPr/>
        </p:nvCxnSpPr>
        <p:spPr>
          <a:xfrm rot="10800000" flipH="1">
            <a:off x="8133173" y="1071025"/>
            <a:ext cx="798600" cy="3600"/>
          </a:xfrm>
          <a:prstGeom prst="straightConnector1">
            <a:avLst/>
          </a:prstGeom>
          <a:noFill/>
          <a:ln w="28575" cap="flat" cmpd="sng">
            <a:solidFill>
              <a:schemeClr val="dk2"/>
            </a:solidFill>
            <a:prstDash val="solid"/>
            <a:round/>
            <a:headEnd type="none" w="med" len="med"/>
            <a:tailEnd type="none" w="med" len="med"/>
          </a:ln>
        </p:spPr>
      </p:cxnSp>
      <p:sp>
        <p:nvSpPr>
          <p:cNvPr id="6" name="Google Shape;500;p70">
            <a:extLst>
              <a:ext uri="{FF2B5EF4-FFF2-40B4-BE49-F238E27FC236}">
                <a16:creationId xmlns:a16="http://schemas.microsoft.com/office/drawing/2014/main" id="{748D7DE9-AED8-3C1C-3F2F-14244B04B272}"/>
              </a:ext>
            </a:extLst>
          </p:cNvPr>
          <p:cNvSpPr txBox="1"/>
          <p:nvPr/>
        </p:nvSpPr>
        <p:spPr>
          <a:xfrm>
            <a:off x="4322560" y="1423675"/>
            <a:ext cx="1290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command name</a:t>
            </a:r>
            <a:endParaRPr sz="1200"/>
          </a:p>
        </p:txBody>
      </p:sp>
      <p:sp>
        <p:nvSpPr>
          <p:cNvPr id="7" name="Google Shape;501;p70">
            <a:extLst>
              <a:ext uri="{FF2B5EF4-FFF2-40B4-BE49-F238E27FC236}">
                <a16:creationId xmlns:a16="http://schemas.microsoft.com/office/drawing/2014/main" id="{3C39CC44-8B73-A9EE-ED89-F40AAA8CA43C}"/>
              </a:ext>
            </a:extLst>
          </p:cNvPr>
          <p:cNvSpPr txBox="1"/>
          <p:nvPr/>
        </p:nvSpPr>
        <p:spPr>
          <a:xfrm>
            <a:off x="4243810" y="1782025"/>
            <a:ext cx="1448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flags (aka options)</a:t>
            </a:r>
            <a:endParaRPr sz="1200"/>
          </a:p>
        </p:txBody>
      </p:sp>
      <p:sp>
        <p:nvSpPr>
          <p:cNvPr id="8" name="Google Shape;502;p70">
            <a:extLst>
              <a:ext uri="{FF2B5EF4-FFF2-40B4-BE49-F238E27FC236}">
                <a16:creationId xmlns:a16="http://schemas.microsoft.com/office/drawing/2014/main" id="{DC3419C3-9D62-DAF7-E9B4-196F2C8E426B}"/>
              </a:ext>
            </a:extLst>
          </p:cNvPr>
          <p:cNvSpPr txBox="1"/>
          <p:nvPr/>
        </p:nvSpPr>
        <p:spPr>
          <a:xfrm>
            <a:off x="4687260" y="2151350"/>
            <a:ext cx="931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arguments</a:t>
            </a:r>
            <a:endParaRPr sz="1200"/>
          </a:p>
        </p:txBody>
      </p:sp>
      <p:cxnSp>
        <p:nvCxnSpPr>
          <p:cNvPr id="9" name="Google Shape;503;p70">
            <a:extLst>
              <a:ext uri="{FF2B5EF4-FFF2-40B4-BE49-F238E27FC236}">
                <a16:creationId xmlns:a16="http://schemas.microsoft.com/office/drawing/2014/main" id="{A512B309-EA8F-7675-E77B-56196B0B1FB1}"/>
              </a:ext>
            </a:extLst>
          </p:cNvPr>
          <p:cNvCxnSpPr/>
          <p:nvPr/>
        </p:nvCxnSpPr>
        <p:spPr>
          <a:xfrm rot="-5400000">
            <a:off x="5360435" y="1247825"/>
            <a:ext cx="534600" cy="186300"/>
          </a:xfrm>
          <a:prstGeom prst="bentConnector3">
            <a:avLst>
              <a:gd name="adj1" fmla="val 56"/>
            </a:avLst>
          </a:prstGeom>
          <a:noFill/>
          <a:ln w="9525" cap="flat" cmpd="sng">
            <a:solidFill>
              <a:schemeClr val="dk2"/>
            </a:solidFill>
            <a:prstDash val="solid"/>
            <a:round/>
            <a:headEnd type="none" w="med" len="med"/>
            <a:tailEnd type="none" w="med" len="med"/>
          </a:ln>
        </p:spPr>
      </p:cxnSp>
      <p:cxnSp>
        <p:nvCxnSpPr>
          <p:cNvPr id="10" name="Google Shape;504;p70">
            <a:extLst>
              <a:ext uri="{FF2B5EF4-FFF2-40B4-BE49-F238E27FC236}">
                <a16:creationId xmlns:a16="http://schemas.microsoft.com/office/drawing/2014/main" id="{E908F390-7213-2C94-10D3-CAE28C5C0AEA}"/>
              </a:ext>
            </a:extLst>
          </p:cNvPr>
          <p:cNvCxnSpPr>
            <a:stCxn id="7" idx="3"/>
          </p:cNvCxnSpPr>
          <p:nvPr/>
        </p:nvCxnSpPr>
        <p:spPr>
          <a:xfrm rot="10800000" flipH="1">
            <a:off x="5692210" y="1083475"/>
            <a:ext cx="1350000" cy="883200"/>
          </a:xfrm>
          <a:prstGeom prst="bentConnector3">
            <a:avLst>
              <a:gd name="adj1" fmla="val 99272"/>
            </a:avLst>
          </a:prstGeom>
          <a:noFill/>
          <a:ln w="9525" cap="flat" cmpd="sng">
            <a:solidFill>
              <a:schemeClr val="dk2"/>
            </a:solidFill>
            <a:prstDash val="solid"/>
            <a:round/>
            <a:headEnd type="none" w="med" len="med"/>
            <a:tailEnd type="none" w="med" len="med"/>
          </a:ln>
        </p:spPr>
      </p:cxnSp>
      <p:cxnSp>
        <p:nvCxnSpPr>
          <p:cNvPr id="11" name="Google Shape;505;p70">
            <a:extLst>
              <a:ext uri="{FF2B5EF4-FFF2-40B4-BE49-F238E27FC236}">
                <a16:creationId xmlns:a16="http://schemas.microsoft.com/office/drawing/2014/main" id="{6CF3CF0C-C8EF-A6E0-174B-E933F2A91712}"/>
              </a:ext>
            </a:extLst>
          </p:cNvPr>
          <p:cNvCxnSpPr>
            <a:stCxn id="8" idx="3"/>
          </p:cNvCxnSpPr>
          <p:nvPr/>
        </p:nvCxnSpPr>
        <p:spPr>
          <a:xfrm rot="10800000" flipH="1">
            <a:off x="5618760" y="1078700"/>
            <a:ext cx="2955300" cy="1257300"/>
          </a:xfrm>
          <a:prstGeom prst="bentConnector3">
            <a:avLst>
              <a:gd name="adj1" fmla="val 99995"/>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547"/>
        <p:cNvGrpSpPr/>
        <p:nvPr/>
      </p:nvGrpSpPr>
      <p:grpSpPr>
        <a:xfrm>
          <a:off x="0" y="0"/>
          <a:ext cx="0" cy="0"/>
          <a:chOff x="0" y="0"/>
          <a:chExt cx="0" cy="0"/>
        </a:xfrm>
      </p:grpSpPr>
      <p:sp>
        <p:nvSpPr>
          <p:cNvPr id="548" name="Google Shape;548;p73"/>
          <p:cNvSpPr txBox="1">
            <a:spLocks noGrp="1"/>
          </p:cNvSpPr>
          <p:nvPr>
            <p:ph type="title"/>
          </p:nvPr>
        </p:nvSpPr>
        <p:spPr>
          <a:xfrm>
            <a:off x="311700" y="445025"/>
            <a:ext cx="4260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Anatomy of a Command   </a:t>
            </a:r>
            <a:r>
              <a:rPr lang="en" b="1"/>
              <a:t>*</a:t>
            </a:r>
            <a:endParaRPr b="1"/>
          </a:p>
        </p:txBody>
      </p:sp>
      <p:sp>
        <p:nvSpPr>
          <p:cNvPr id="549" name="Google Shape;549;p73"/>
          <p:cNvSpPr txBox="1"/>
          <p:nvPr/>
        </p:nvSpPr>
        <p:spPr>
          <a:xfrm>
            <a:off x="311700" y="1146675"/>
            <a:ext cx="3895500" cy="507900"/>
          </a:xfrm>
          <a:prstGeom prst="rect">
            <a:avLst/>
          </a:prstGeom>
          <a:solidFill>
            <a:srgbClr val="D9D9D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a:t>cmd [flags] [arguments]</a:t>
            </a:r>
            <a:endParaRPr sz="2100"/>
          </a:p>
        </p:txBody>
      </p:sp>
      <p:sp>
        <p:nvSpPr>
          <p:cNvPr id="560" name="Google Shape;560;p73"/>
          <p:cNvSpPr txBox="1"/>
          <p:nvPr/>
        </p:nvSpPr>
        <p:spPr>
          <a:xfrm>
            <a:off x="4572000" y="2578275"/>
            <a:ext cx="4365300" cy="2308800"/>
          </a:xfrm>
          <a:prstGeom prst="rect">
            <a:avLst/>
          </a:prstGeom>
          <a:solidFill>
            <a:srgbClr val="D9EAD3"/>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unito SemiBold"/>
                <a:ea typeface="Nunito SemiBold"/>
                <a:cs typeface="Nunito SemiBold"/>
                <a:sym typeface="Nunito SemiBold"/>
              </a:rPr>
              <a:t>ls</a:t>
            </a:r>
            <a:r>
              <a:rPr lang="en"/>
              <a:t> - lists files</a:t>
            </a:r>
            <a:endParaRPr/>
          </a:p>
          <a:p>
            <a:pPr marL="0" lvl="0" indent="0" algn="l" rtl="0">
              <a:spcBef>
                <a:spcPts val="0"/>
              </a:spcBef>
              <a:spcAft>
                <a:spcPts val="0"/>
              </a:spcAft>
              <a:buNone/>
            </a:pPr>
            <a:endParaRPr/>
          </a:p>
          <a:p>
            <a:pPr marL="0" lvl="0" indent="0" algn="l" rtl="0">
              <a:spcBef>
                <a:spcPts val="0"/>
              </a:spcBef>
              <a:spcAft>
                <a:spcPts val="0"/>
              </a:spcAft>
              <a:buNone/>
            </a:pPr>
            <a:r>
              <a:rPr lang="en">
                <a:latin typeface="Nunito SemiBold"/>
                <a:ea typeface="Nunito SemiBold"/>
                <a:cs typeface="Nunito SemiBold"/>
                <a:sym typeface="Nunito SemiBold"/>
              </a:rPr>
              <a:t>--color=always</a:t>
            </a:r>
            <a:r>
              <a:rPr lang="en"/>
              <a:t> - turns on color-highlighting of output</a:t>
            </a:r>
            <a:endParaRPr/>
          </a:p>
          <a:p>
            <a:pPr marL="0" lvl="0" indent="0" algn="l" rtl="0">
              <a:spcBef>
                <a:spcPts val="0"/>
              </a:spcBef>
              <a:spcAft>
                <a:spcPts val="0"/>
              </a:spcAft>
              <a:buNone/>
            </a:pPr>
            <a:endParaRPr>
              <a:latin typeface="Nunito"/>
              <a:ea typeface="Nunito"/>
              <a:cs typeface="Nunito"/>
              <a:sym typeface="Nunito"/>
            </a:endParaRPr>
          </a:p>
          <a:p>
            <a:pPr marL="0" lvl="0" indent="0" algn="l" rtl="0">
              <a:spcBef>
                <a:spcPts val="0"/>
              </a:spcBef>
              <a:spcAft>
                <a:spcPts val="0"/>
              </a:spcAft>
              <a:buNone/>
            </a:pPr>
            <a:r>
              <a:rPr lang="en">
                <a:latin typeface="Nunito SemiBold"/>
                <a:ea typeface="Nunito SemiBold"/>
                <a:cs typeface="Nunito SemiBold"/>
                <a:sym typeface="Nunito SemiBold"/>
              </a:rPr>
              <a:t>-l</a:t>
            </a:r>
            <a:r>
              <a:rPr lang="en"/>
              <a:t> - turns on long-mode output to display more info</a:t>
            </a:r>
            <a:endParaRPr/>
          </a:p>
          <a:p>
            <a:pPr marL="0" lvl="0" indent="0" algn="l" rtl="0">
              <a:spcBef>
                <a:spcPts val="0"/>
              </a:spcBef>
              <a:spcAft>
                <a:spcPts val="0"/>
              </a:spcAft>
              <a:buNone/>
            </a:pPr>
            <a:endParaRPr>
              <a:latin typeface="Nunito"/>
              <a:ea typeface="Nunito"/>
              <a:cs typeface="Nunito"/>
              <a:sym typeface="Nunito"/>
            </a:endParaRPr>
          </a:p>
          <a:p>
            <a:pPr marL="0" lvl="0" indent="0" algn="l" rtl="0">
              <a:spcBef>
                <a:spcPts val="0"/>
              </a:spcBef>
              <a:spcAft>
                <a:spcPts val="0"/>
              </a:spcAft>
              <a:buNone/>
            </a:pPr>
            <a:r>
              <a:rPr lang="en">
                <a:latin typeface="Nunito SemiBold"/>
                <a:ea typeface="Nunito SemiBold"/>
                <a:cs typeface="Nunito SemiBold"/>
                <a:sym typeface="Nunito SemiBold"/>
              </a:rPr>
              <a:t>-h</a:t>
            </a:r>
            <a:r>
              <a:rPr lang="en"/>
              <a:t> - makes file sizes in output human-readable</a:t>
            </a:r>
            <a:endParaRPr/>
          </a:p>
          <a:p>
            <a:pPr marL="0" lvl="0" indent="0" algn="l" rtl="0">
              <a:spcBef>
                <a:spcPts val="0"/>
              </a:spcBef>
              <a:spcAft>
                <a:spcPts val="0"/>
              </a:spcAft>
              <a:buNone/>
            </a:pPr>
            <a:r>
              <a:rPr lang="en" sz="1200"/>
              <a:t>ex: </a:t>
            </a:r>
            <a:r>
              <a:rPr lang="en-US" sz="1200"/>
              <a:t>instead of </a:t>
            </a:r>
            <a:r>
              <a:rPr lang="en-US" sz="1200">
                <a:latin typeface="Nunito Light"/>
                <a:ea typeface="Nunito Light"/>
                <a:cs typeface="Nunito Light"/>
                <a:sym typeface="Nunito Light"/>
              </a:rPr>
              <a:t>4575</a:t>
            </a:r>
            <a:r>
              <a:rPr lang="en-US" sz="1200"/>
              <a:t>, we get </a:t>
            </a:r>
            <a:r>
              <a:rPr lang="en-US" sz="1200">
                <a:solidFill>
                  <a:schemeClr val="dk1"/>
                </a:solidFill>
                <a:latin typeface="Nunito Light"/>
                <a:ea typeface="Nunito Light"/>
                <a:cs typeface="Nunito Light"/>
                <a:sym typeface="Nunito Light"/>
              </a:rPr>
              <a:t>4.5K</a:t>
            </a:r>
            <a:endParaRPr lang="en-US" sz="1200"/>
          </a:p>
          <a:p>
            <a:pPr marL="0" lvl="0" indent="0" algn="l" rtl="0">
              <a:spcBef>
                <a:spcPts val="0"/>
              </a:spcBef>
              <a:spcAft>
                <a:spcPts val="0"/>
              </a:spcAft>
              <a:buNone/>
            </a:pPr>
            <a:endParaRPr>
              <a:latin typeface="Nunito"/>
              <a:ea typeface="Nunito"/>
              <a:cs typeface="Nunito"/>
              <a:sym typeface="Nunito"/>
            </a:endParaRPr>
          </a:p>
          <a:p>
            <a:pPr marL="0" lvl="0" indent="0" algn="l" rtl="0">
              <a:spcBef>
                <a:spcPts val="0"/>
              </a:spcBef>
              <a:spcAft>
                <a:spcPts val="0"/>
              </a:spcAft>
              <a:buNone/>
            </a:pPr>
            <a:r>
              <a:rPr lang="en" err="1">
                <a:latin typeface="Nunito SemiBold"/>
                <a:ea typeface="Nunito SemiBold"/>
                <a:cs typeface="Nunito SemiBold"/>
                <a:sym typeface="Nunito SemiBold"/>
              </a:rPr>
              <a:t>hello.sh</a:t>
            </a:r>
            <a:r>
              <a:rPr lang="en"/>
              <a:t> - path to file named </a:t>
            </a:r>
            <a:r>
              <a:rPr lang="en" err="1">
                <a:latin typeface="Nunito Medium"/>
                <a:ea typeface="Nunito Medium"/>
                <a:cs typeface="Nunito Medium"/>
                <a:sym typeface="Nunito Medium"/>
              </a:rPr>
              <a:t>hello.sh</a:t>
            </a:r>
            <a:endParaRPr>
              <a:latin typeface="Nunito Medium"/>
              <a:ea typeface="Nunito Medium"/>
              <a:cs typeface="Nunito Medium"/>
              <a:sym typeface="Nunito Medium"/>
            </a:endParaRPr>
          </a:p>
        </p:txBody>
      </p:sp>
      <p:sp>
        <p:nvSpPr>
          <p:cNvPr id="561" name="Google Shape;561;p73"/>
          <p:cNvSpPr txBox="1"/>
          <p:nvPr/>
        </p:nvSpPr>
        <p:spPr>
          <a:xfrm>
            <a:off x="311700" y="1654575"/>
            <a:ext cx="3895500" cy="32325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cmd</a:t>
            </a:r>
            <a:r>
              <a:rPr lang="en"/>
              <a:t> - the command name</a:t>
            </a:r>
            <a:endParaRPr/>
          </a:p>
          <a:p>
            <a:pPr marL="0" lvl="0" indent="0" algn="l" rtl="0">
              <a:spcBef>
                <a:spcPts val="0"/>
              </a:spcBef>
              <a:spcAft>
                <a:spcPts val="0"/>
              </a:spcAft>
              <a:buNone/>
            </a:pPr>
            <a:endParaRPr/>
          </a:p>
          <a:p>
            <a:pPr marL="0" lvl="0" indent="0" algn="l" rtl="0">
              <a:spcBef>
                <a:spcPts val="0"/>
              </a:spcBef>
              <a:spcAft>
                <a:spcPts val="0"/>
              </a:spcAft>
              <a:buNone/>
            </a:pPr>
            <a:r>
              <a:rPr lang="en" b="1"/>
              <a:t>flags (aka options)</a:t>
            </a:r>
            <a:r>
              <a:rPr lang="en"/>
              <a:t> - modifies the behavior of the command; always prefixed by a dash: </a:t>
            </a:r>
            <a:r>
              <a:rPr lang="en">
                <a:latin typeface="Nunito"/>
                <a:ea typeface="Nunito"/>
                <a:cs typeface="Nunito"/>
                <a:sym typeface="Nunito"/>
              </a:rPr>
              <a:t>-</a:t>
            </a:r>
            <a:endParaRPr sz="1200"/>
          </a:p>
          <a:p>
            <a:pPr marL="0" lvl="0" indent="0" algn="l" rtl="0">
              <a:spcBef>
                <a:spcPts val="0"/>
              </a:spcBef>
              <a:spcAft>
                <a:spcPts val="0"/>
              </a:spcAft>
              <a:buNone/>
            </a:pPr>
            <a:r>
              <a:rPr lang="en"/>
              <a:t>There are two forms:  </a:t>
            </a:r>
            <a:r>
              <a:rPr lang="en" b="1"/>
              <a:t>*</a:t>
            </a:r>
            <a:endParaRPr b="1"/>
          </a:p>
          <a:p>
            <a:pPr marL="457200" lvl="0" indent="-304800" algn="l" rtl="0">
              <a:spcBef>
                <a:spcPts val="0"/>
              </a:spcBef>
              <a:spcAft>
                <a:spcPts val="0"/>
              </a:spcAft>
              <a:buSzPts val="1200"/>
              <a:buAutoNum type="arabicPeriod"/>
            </a:pPr>
            <a:r>
              <a:rPr lang="en" sz="1200"/>
              <a:t>short (ex: </a:t>
            </a:r>
            <a:r>
              <a:rPr lang="en" sz="1200">
                <a:latin typeface="Nunito"/>
                <a:ea typeface="Nunito"/>
                <a:cs typeface="Nunito"/>
                <a:sym typeface="Nunito"/>
              </a:rPr>
              <a:t>-h</a:t>
            </a:r>
            <a:r>
              <a:rPr lang="en" sz="1200"/>
              <a:t>)</a:t>
            </a:r>
            <a:endParaRPr sz="1200"/>
          </a:p>
          <a:p>
            <a:pPr marL="457200" lvl="0" indent="0" algn="l" rtl="0">
              <a:spcBef>
                <a:spcPts val="0"/>
              </a:spcBef>
              <a:spcAft>
                <a:spcPts val="0"/>
              </a:spcAft>
              <a:buNone/>
            </a:pPr>
            <a:r>
              <a:rPr lang="en" sz="1200"/>
              <a:t>can be combined (ex: </a:t>
            </a:r>
            <a:r>
              <a:rPr lang="en" sz="1200">
                <a:latin typeface="Nunito"/>
                <a:ea typeface="Nunito"/>
                <a:cs typeface="Nunito"/>
                <a:sym typeface="Nunito"/>
              </a:rPr>
              <a:t>-lh</a:t>
            </a:r>
            <a:r>
              <a:rPr lang="en" sz="1200"/>
              <a:t> instead of </a:t>
            </a:r>
            <a:r>
              <a:rPr lang="en" sz="1200">
                <a:latin typeface="Nunito"/>
                <a:ea typeface="Nunito"/>
                <a:cs typeface="Nunito"/>
                <a:sym typeface="Nunito"/>
              </a:rPr>
              <a:t>-l -h</a:t>
            </a:r>
            <a:r>
              <a:rPr lang="en" sz="1200"/>
              <a:t>) </a:t>
            </a:r>
            <a:r>
              <a:rPr lang="en" sz="1200" b="1"/>
              <a:t>*</a:t>
            </a:r>
            <a:endParaRPr sz="1200" b="1"/>
          </a:p>
          <a:p>
            <a:pPr marL="457200" lvl="0" indent="-304800" algn="l" rtl="0">
              <a:spcBef>
                <a:spcPts val="0"/>
              </a:spcBef>
              <a:spcAft>
                <a:spcPts val="0"/>
              </a:spcAft>
              <a:buSzPts val="1200"/>
              <a:buAutoNum type="arabicPeriod"/>
            </a:pPr>
            <a:r>
              <a:rPr lang="en" sz="1200"/>
              <a:t>long (ex: </a:t>
            </a:r>
            <a:r>
              <a:rPr lang="en" sz="1200">
                <a:latin typeface="Nunito"/>
                <a:ea typeface="Nunito"/>
                <a:cs typeface="Nunito"/>
                <a:sym typeface="Nunito"/>
              </a:rPr>
              <a:t>--human-readable</a:t>
            </a:r>
            <a:r>
              <a:rPr lang="en" sz="1200">
                <a:solidFill>
                  <a:schemeClr val="dk1"/>
                </a:solidFill>
                <a:latin typeface="Nunito"/>
                <a:ea typeface="Nunito"/>
                <a:cs typeface="Nunito"/>
                <a:sym typeface="Nunito"/>
              </a:rPr>
              <a:t> </a:t>
            </a:r>
            <a:r>
              <a:rPr lang="en" sz="1200">
                <a:solidFill>
                  <a:schemeClr val="dk1"/>
                </a:solidFill>
              </a:rPr>
              <a:t>instead of</a:t>
            </a:r>
            <a:r>
              <a:rPr lang="en" sz="1200">
                <a:solidFill>
                  <a:schemeClr val="dk1"/>
                </a:solidFill>
                <a:latin typeface="Nunito"/>
                <a:ea typeface="Nunito"/>
                <a:cs typeface="Nunito"/>
                <a:sym typeface="Nunito"/>
              </a:rPr>
              <a:t> -h</a:t>
            </a:r>
            <a:r>
              <a:rPr lang="en" sz="1200"/>
              <a:t>)</a:t>
            </a:r>
            <a:endParaRPr sz="1200"/>
          </a:p>
          <a:p>
            <a:pPr marL="457200" lvl="0" indent="0" algn="l" rtl="0">
              <a:spcBef>
                <a:spcPts val="0"/>
              </a:spcBef>
              <a:spcAft>
                <a:spcPts val="0"/>
              </a:spcAft>
              <a:buNone/>
            </a:pPr>
            <a:r>
              <a:rPr lang="en" sz="1200"/>
              <a:t>always prefixed by two dashes: </a:t>
            </a:r>
            <a:r>
              <a:rPr lang="en" sz="1200">
                <a:solidFill>
                  <a:schemeClr val="dk1"/>
                </a:solidFill>
                <a:latin typeface="Nunito"/>
                <a:ea typeface="Nunito"/>
                <a:cs typeface="Nunito"/>
                <a:sym typeface="Nunito"/>
              </a:rPr>
              <a:t>-- </a:t>
            </a:r>
            <a:r>
              <a:rPr lang="en" sz="1200" b="1">
                <a:solidFill>
                  <a:schemeClr val="dk1"/>
                </a:solidFill>
                <a:latin typeface="Nunito"/>
                <a:ea typeface="Nunito"/>
                <a:cs typeface="Nunito"/>
                <a:sym typeface="Nunito"/>
              </a:rPr>
              <a:t>*</a:t>
            </a:r>
            <a:endParaRPr sz="1200" b="1">
              <a:solidFill>
                <a:schemeClr val="dk1"/>
              </a:solidFill>
              <a:latin typeface="Nunito"/>
              <a:ea typeface="Nunito"/>
              <a:cs typeface="Nunito"/>
              <a:sym typeface="Nunito"/>
            </a:endParaRPr>
          </a:p>
          <a:p>
            <a:pPr marL="0" lvl="0" indent="0" algn="l" rtl="0">
              <a:spcBef>
                <a:spcPts val="0"/>
              </a:spcBef>
              <a:spcAft>
                <a:spcPts val="0"/>
              </a:spcAft>
              <a:buNone/>
            </a:pPr>
            <a:r>
              <a:rPr lang="en">
                <a:solidFill>
                  <a:schemeClr val="dk1"/>
                </a:solidFill>
              </a:rPr>
              <a:t>There are two types:</a:t>
            </a:r>
            <a:endParaRPr>
              <a:solidFill>
                <a:schemeClr val="dk1"/>
              </a:solidFill>
            </a:endParaRPr>
          </a:p>
          <a:p>
            <a:pPr marL="457200" lvl="0" indent="-304800" algn="l" rtl="0">
              <a:spcBef>
                <a:spcPts val="0"/>
              </a:spcBef>
              <a:spcAft>
                <a:spcPts val="0"/>
              </a:spcAft>
              <a:buClr>
                <a:schemeClr val="dk1"/>
              </a:buClr>
              <a:buSzPts val="1200"/>
              <a:buAutoNum type="arabicPeriod"/>
            </a:pPr>
            <a:r>
              <a:rPr lang="en" sz="1200">
                <a:solidFill>
                  <a:schemeClr val="dk1"/>
                </a:solidFill>
              </a:rPr>
              <a:t>optional arguments (ex: </a:t>
            </a:r>
            <a:r>
              <a:rPr lang="en" sz="1200">
                <a:solidFill>
                  <a:schemeClr val="dk1"/>
                </a:solidFill>
                <a:latin typeface="Nunito"/>
                <a:ea typeface="Nunito"/>
                <a:cs typeface="Nunito"/>
                <a:sym typeface="Nunito"/>
              </a:rPr>
              <a:t>--color=always</a:t>
            </a:r>
            <a:r>
              <a:rPr lang="en" sz="1200">
                <a:solidFill>
                  <a:schemeClr val="dk1"/>
                </a:solidFill>
              </a:rPr>
              <a:t>)</a:t>
            </a:r>
            <a:endParaRPr sz="1200">
              <a:solidFill>
                <a:schemeClr val="dk1"/>
              </a:solidFill>
            </a:endParaRPr>
          </a:p>
          <a:p>
            <a:pPr marL="457200" lvl="0" indent="-304800" algn="l" rtl="0">
              <a:spcBef>
                <a:spcPts val="0"/>
              </a:spcBef>
              <a:spcAft>
                <a:spcPts val="0"/>
              </a:spcAft>
              <a:buClr>
                <a:schemeClr val="dk1"/>
              </a:buClr>
              <a:buSzPts val="1200"/>
              <a:buAutoNum type="arabicPeriod"/>
            </a:pPr>
            <a:r>
              <a:rPr lang="en" sz="1200">
                <a:solidFill>
                  <a:schemeClr val="dk1"/>
                </a:solidFill>
              </a:rPr>
              <a:t>switches (ex: </a:t>
            </a:r>
            <a:r>
              <a:rPr lang="en" sz="1200">
                <a:solidFill>
                  <a:schemeClr val="dk1"/>
                </a:solidFill>
                <a:latin typeface="Nunito"/>
                <a:ea typeface="Nunito"/>
                <a:cs typeface="Nunito"/>
                <a:sym typeface="Nunito"/>
              </a:rPr>
              <a:t>-l -h</a:t>
            </a:r>
            <a:r>
              <a:rPr lang="en" sz="1200">
                <a:solidFill>
                  <a:schemeClr val="dk1"/>
                </a:solidFill>
              </a:rPr>
              <a:t>)</a:t>
            </a:r>
            <a:endParaRPr sz="1200">
              <a:solidFill>
                <a:schemeClr val="dk1"/>
              </a:solidFill>
              <a:latin typeface="Nunito"/>
              <a:ea typeface="Nunito"/>
              <a:cs typeface="Nunito"/>
              <a:sym typeface="Nunito"/>
            </a:endParaRPr>
          </a:p>
          <a:p>
            <a:pPr marL="0" lvl="0" indent="0" algn="l" rtl="0">
              <a:spcBef>
                <a:spcPts val="0"/>
              </a:spcBef>
              <a:spcAft>
                <a:spcPts val="0"/>
              </a:spcAft>
              <a:buNone/>
            </a:pPr>
            <a:endParaRPr/>
          </a:p>
          <a:p>
            <a:pPr marL="0" lvl="0" indent="0" algn="l" rtl="0">
              <a:spcBef>
                <a:spcPts val="0"/>
              </a:spcBef>
              <a:spcAft>
                <a:spcPts val="0"/>
              </a:spcAft>
              <a:buNone/>
            </a:pPr>
            <a:r>
              <a:rPr lang="en" b="1"/>
              <a:t>arguments</a:t>
            </a:r>
            <a:r>
              <a:rPr lang="en"/>
              <a:t> - inputs to the command; either strings or paths</a:t>
            </a:r>
            <a:endParaRPr/>
          </a:p>
        </p:txBody>
      </p:sp>
      <p:sp>
        <p:nvSpPr>
          <p:cNvPr id="562" name="Google Shape;562;p73"/>
          <p:cNvSpPr txBox="1"/>
          <p:nvPr/>
        </p:nvSpPr>
        <p:spPr>
          <a:xfrm>
            <a:off x="1758150" y="4944700"/>
            <a:ext cx="5627700" cy="153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000" b="1" dirty="0"/>
              <a:t>*</a:t>
            </a:r>
            <a:r>
              <a:rPr lang="en" sz="1000" dirty="0"/>
              <a:t>Describes commands that follow </a:t>
            </a:r>
            <a:r>
              <a:rPr lang="en" sz="1000" u="sng" dirty="0">
                <a:solidFill>
                  <a:schemeClr val="hlink"/>
                </a:solidFill>
                <a:hlinkClick r:id="rId3"/>
              </a:rPr>
              <a:t>the POSIX standard</a:t>
            </a:r>
            <a:r>
              <a:rPr lang="en" sz="1000" dirty="0"/>
              <a:t>. Not all commands are standards-compliant.</a:t>
            </a:r>
            <a:endParaRPr sz="1000" dirty="0"/>
          </a:p>
        </p:txBody>
      </p:sp>
      <p:sp>
        <p:nvSpPr>
          <p:cNvPr id="2" name="Google Shape;496;p70">
            <a:extLst>
              <a:ext uri="{FF2B5EF4-FFF2-40B4-BE49-F238E27FC236}">
                <a16:creationId xmlns:a16="http://schemas.microsoft.com/office/drawing/2014/main" id="{0E90E3A0-2A7B-39D4-BBA7-28F09C675531}"/>
              </a:ext>
            </a:extLst>
          </p:cNvPr>
          <p:cNvSpPr txBox="1"/>
          <p:nvPr/>
        </p:nvSpPr>
        <p:spPr>
          <a:xfrm>
            <a:off x="5522976" y="669675"/>
            <a:ext cx="3630168"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latin typeface="Nunito"/>
                <a:ea typeface="Nunito"/>
                <a:cs typeface="Nunito"/>
                <a:sym typeface="Nunito"/>
              </a:rPr>
              <a:t>ls --color=always -l -h </a:t>
            </a:r>
            <a:r>
              <a:rPr lang="en" sz="1900" err="1">
                <a:latin typeface="Nunito"/>
                <a:ea typeface="Nunito"/>
                <a:cs typeface="Nunito"/>
                <a:sym typeface="Nunito"/>
              </a:rPr>
              <a:t>hello.sh</a:t>
            </a:r>
            <a:endParaRPr sz="1900">
              <a:latin typeface="Nunito"/>
              <a:ea typeface="Nunito"/>
              <a:cs typeface="Nunito"/>
              <a:sym typeface="Nunito"/>
            </a:endParaRPr>
          </a:p>
        </p:txBody>
      </p:sp>
      <p:cxnSp>
        <p:nvCxnSpPr>
          <p:cNvPr id="3" name="Google Shape;497;p70">
            <a:extLst>
              <a:ext uri="{FF2B5EF4-FFF2-40B4-BE49-F238E27FC236}">
                <a16:creationId xmlns:a16="http://schemas.microsoft.com/office/drawing/2014/main" id="{9F8204FD-C9B3-C313-6E18-1CCC346CAF9D}"/>
              </a:ext>
            </a:extLst>
          </p:cNvPr>
          <p:cNvCxnSpPr/>
          <p:nvPr/>
        </p:nvCxnSpPr>
        <p:spPr>
          <a:xfrm>
            <a:off x="5640535" y="1073663"/>
            <a:ext cx="152700" cy="0"/>
          </a:xfrm>
          <a:prstGeom prst="straightConnector1">
            <a:avLst/>
          </a:prstGeom>
          <a:noFill/>
          <a:ln w="28575" cap="flat" cmpd="sng">
            <a:solidFill>
              <a:schemeClr val="dk2"/>
            </a:solidFill>
            <a:prstDash val="solid"/>
            <a:round/>
            <a:headEnd type="none" w="med" len="med"/>
            <a:tailEnd type="none" w="med" len="med"/>
          </a:ln>
        </p:spPr>
      </p:cxnSp>
      <p:cxnSp>
        <p:nvCxnSpPr>
          <p:cNvPr id="4" name="Google Shape;498;p70">
            <a:extLst>
              <a:ext uri="{FF2B5EF4-FFF2-40B4-BE49-F238E27FC236}">
                <a16:creationId xmlns:a16="http://schemas.microsoft.com/office/drawing/2014/main" id="{A7E91B9E-F9E8-4A5A-110C-6BE643101BB7}"/>
              </a:ext>
            </a:extLst>
          </p:cNvPr>
          <p:cNvCxnSpPr/>
          <p:nvPr/>
        </p:nvCxnSpPr>
        <p:spPr>
          <a:xfrm rot="10800000" flipH="1">
            <a:off x="5876585" y="1073750"/>
            <a:ext cx="2151000" cy="1800"/>
          </a:xfrm>
          <a:prstGeom prst="straightConnector1">
            <a:avLst/>
          </a:prstGeom>
          <a:noFill/>
          <a:ln w="28575" cap="flat" cmpd="sng">
            <a:solidFill>
              <a:schemeClr val="dk2"/>
            </a:solidFill>
            <a:prstDash val="solid"/>
            <a:round/>
            <a:headEnd type="none" w="med" len="med"/>
            <a:tailEnd type="none" w="med" len="med"/>
          </a:ln>
        </p:spPr>
      </p:cxnSp>
      <p:cxnSp>
        <p:nvCxnSpPr>
          <p:cNvPr id="5" name="Google Shape;499;p70">
            <a:extLst>
              <a:ext uri="{FF2B5EF4-FFF2-40B4-BE49-F238E27FC236}">
                <a16:creationId xmlns:a16="http://schemas.microsoft.com/office/drawing/2014/main" id="{5E76B2D0-C0A9-F24B-3CAD-BC0E5020404E}"/>
              </a:ext>
            </a:extLst>
          </p:cNvPr>
          <p:cNvCxnSpPr/>
          <p:nvPr/>
        </p:nvCxnSpPr>
        <p:spPr>
          <a:xfrm rot="10800000" flipH="1">
            <a:off x="8133173" y="1071025"/>
            <a:ext cx="798600" cy="3600"/>
          </a:xfrm>
          <a:prstGeom prst="straightConnector1">
            <a:avLst/>
          </a:prstGeom>
          <a:noFill/>
          <a:ln w="28575" cap="flat" cmpd="sng">
            <a:solidFill>
              <a:schemeClr val="dk2"/>
            </a:solidFill>
            <a:prstDash val="solid"/>
            <a:round/>
            <a:headEnd type="none" w="med" len="med"/>
            <a:tailEnd type="none" w="med" len="med"/>
          </a:ln>
        </p:spPr>
      </p:cxnSp>
      <p:sp>
        <p:nvSpPr>
          <p:cNvPr id="6" name="Google Shape;500;p70">
            <a:extLst>
              <a:ext uri="{FF2B5EF4-FFF2-40B4-BE49-F238E27FC236}">
                <a16:creationId xmlns:a16="http://schemas.microsoft.com/office/drawing/2014/main" id="{40E3CE89-0A92-00A5-E983-6ADB43DB99B5}"/>
              </a:ext>
            </a:extLst>
          </p:cNvPr>
          <p:cNvSpPr txBox="1"/>
          <p:nvPr/>
        </p:nvSpPr>
        <p:spPr>
          <a:xfrm>
            <a:off x="4322560" y="1423675"/>
            <a:ext cx="1290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command name</a:t>
            </a:r>
            <a:endParaRPr sz="1200"/>
          </a:p>
        </p:txBody>
      </p:sp>
      <p:sp>
        <p:nvSpPr>
          <p:cNvPr id="7" name="Google Shape;501;p70">
            <a:extLst>
              <a:ext uri="{FF2B5EF4-FFF2-40B4-BE49-F238E27FC236}">
                <a16:creationId xmlns:a16="http://schemas.microsoft.com/office/drawing/2014/main" id="{BB8A70A7-B396-CE61-F2A8-51F3941F340E}"/>
              </a:ext>
            </a:extLst>
          </p:cNvPr>
          <p:cNvSpPr txBox="1"/>
          <p:nvPr/>
        </p:nvSpPr>
        <p:spPr>
          <a:xfrm>
            <a:off x="4243810" y="1782025"/>
            <a:ext cx="1448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flags (aka options)</a:t>
            </a:r>
            <a:endParaRPr sz="1200"/>
          </a:p>
        </p:txBody>
      </p:sp>
      <p:sp>
        <p:nvSpPr>
          <p:cNvPr id="8" name="Google Shape;502;p70">
            <a:extLst>
              <a:ext uri="{FF2B5EF4-FFF2-40B4-BE49-F238E27FC236}">
                <a16:creationId xmlns:a16="http://schemas.microsoft.com/office/drawing/2014/main" id="{9FF69E0D-8326-A939-1BCF-81539EF40EF4}"/>
              </a:ext>
            </a:extLst>
          </p:cNvPr>
          <p:cNvSpPr txBox="1"/>
          <p:nvPr/>
        </p:nvSpPr>
        <p:spPr>
          <a:xfrm>
            <a:off x="4687260" y="2151350"/>
            <a:ext cx="931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arguments</a:t>
            </a:r>
            <a:endParaRPr sz="1200"/>
          </a:p>
        </p:txBody>
      </p:sp>
      <p:cxnSp>
        <p:nvCxnSpPr>
          <p:cNvPr id="9" name="Google Shape;503;p70">
            <a:extLst>
              <a:ext uri="{FF2B5EF4-FFF2-40B4-BE49-F238E27FC236}">
                <a16:creationId xmlns:a16="http://schemas.microsoft.com/office/drawing/2014/main" id="{B2DF5FFC-54A9-4A65-248B-B997A65D6986}"/>
              </a:ext>
            </a:extLst>
          </p:cNvPr>
          <p:cNvCxnSpPr/>
          <p:nvPr/>
        </p:nvCxnSpPr>
        <p:spPr>
          <a:xfrm rot="-5400000">
            <a:off x="5360435" y="1247825"/>
            <a:ext cx="534600" cy="186300"/>
          </a:xfrm>
          <a:prstGeom prst="bentConnector3">
            <a:avLst>
              <a:gd name="adj1" fmla="val 56"/>
            </a:avLst>
          </a:prstGeom>
          <a:noFill/>
          <a:ln w="9525" cap="flat" cmpd="sng">
            <a:solidFill>
              <a:schemeClr val="dk2"/>
            </a:solidFill>
            <a:prstDash val="solid"/>
            <a:round/>
            <a:headEnd type="none" w="med" len="med"/>
            <a:tailEnd type="none" w="med" len="med"/>
          </a:ln>
        </p:spPr>
      </p:cxnSp>
      <p:cxnSp>
        <p:nvCxnSpPr>
          <p:cNvPr id="10" name="Google Shape;504;p70">
            <a:extLst>
              <a:ext uri="{FF2B5EF4-FFF2-40B4-BE49-F238E27FC236}">
                <a16:creationId xmlns:a16="http://schemas.microsoft.com/office/drawing/2014/main" id="{52C33331-5CCB-2B82-A399-B1331B0455C2}"/>
              </a:ext>
            </a:extLst>
          </p:cNvPr>
          <p:cNvCxnSpPr>
            <a:stCxn id="7" idx="3"/>
          </p:cNvCxnSpPr>
          <p:nvPr/>
        </p:nvCxnSpPr>
        <p:spPr>
          <a:xfrm rot="10800000" flipH="1">
            <a:off x="5692210" y="1083475"/>
            <a:ext cx="1350000" cy="883200"/>
          </a:xfrm>
          <a:prstGeom prst="bentConnector3">
            <a:avLst>
              <a:gd name="adj1" fmla="val 99272"/>
            </a:avLst>
          </a:prstGeom>
          <a:noFill/>
          <a:ln w="9525" cap="flat" cmpd="sng">
            <a:solidFill>
              <a:schemeClr val="dk2"/>
            </a:solidFill>
            <a:prstDash val="solid"/>
            <a:round/>
            <a:headEnd type="none" w="med" len="med"/>
            <a:tailEnd type="none" w="med" len="med"/>
          </a:ln>
        </p:spPr>
      </p:cxnSp>
      <p:cxnSp>
        <p:nvCxnSpPr>
          <p:cNvPr id="11" name="Google Shape;505;p70">
            <a:extLst>
              <a:ext uri="{FF2B5EF4-FFF2-40B4-BE49-F238E27FC236}">
                <a16:creationId xmlns:a16="http://schemas.microsoft.com/office/drawing/2014/main" id="{5C82DF26-E957-F7EA-AF03-7DA4D1674222}"/>
              </a:ext>
            </a:extLst>
          </p:cNvPr>
          <p:cNvCxnSpPr>
            <a:stCxn id="8" idx="3"/>
          </p:cNvCxnSpPr>
          <p:nvPr/>
        </p:nvCxnSpPr>
        <p:spPr>
          <a:xfrm rot="10800000" flipH="1">
            <a:off x="5618760" y="1078700"/>
            <a:ext cx="2955300" cy="1257300"/>
          </a:xfrm>
          <a:prstGeom prst="bentConnector3">
            <a:avLst>
              <a:gd name="adj1" fmla="val 99995"/>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9" name="Google Shape;119;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Raleway"/>
                <a:ea typeface="Raleway"/>
                <a:cs typeface="Raleway"/>
                <a:sym typeface="Raleway"/>
              </a:rPr>
              <a:t>TA Introductions</a:t>
            </a:r>
            <a:endParaRPr b="1">
              <a:latin typeface="Raleway"/>
              <a:ea typeface="Raleway"/>
              <a:cs typeface="Raleway"/>
              <a:sym typeface="Raleway"/>
            </a:endParaRPr>
          </a:p>
        </p:txBody>
      </p:sp>
      <p:sp>
        <p:nvSpPr>
          <p:cNvPr id="5" name="Google Shape;118;p28">
            <a:extLst>
              <a:ext uri="{FF2B5EF4-FFF2-40B4-BE49-F238E27FC236}">
                <a16:creationId xmlns:a16="http://schemas.microsoft.com/office/drawing/2014/main" id="{DA79384C-F04C-901E-9678-20CFE48DA162}"/>
              </a:ext>
            </a:extLst>
          </p:cNvPr>
          <p:cNvSpPr txBox="1"/>
          <p:nvPr/>
        </p:nvSpPr>
        <p:spPr>
          <a:xfrm>
            <a:off x="1810761" y="3306206"/>
            <a:ext cx="2612166" cy="1247379"/>
          </a:xfrm>
          <a:prstGeom prst="rect">
            <a:avLst/>
          </a:prstGeom>
          <a:noFill/>
          <a:ln>
            <a:noFill/>
          </a:ln>
        </p:spPr>
        <p:txBody>
          <a:bodyPr spcFirstLastPara="1" wrap="square" lIns="91425" tIns="91425" rIns="91425" bIns="91425" anchor="t" anchorCtr="0">
            <a:noAutofit/>
          </a:bodyPr>
          <a:lstStyle/>
          <a:p>
            <a:r>
              <a:rPr lang="en-US" sz="1200" b="1">
                <a:latin typeface="Raleway"/>
                <a:ea typeface="Raleway"/>
                <a:cs typeface="Raleway"/>
                <a:sym typeface="Raleway"/>
              </a:rPr>
              <a:t>Noa Popko</a:t>
            </a:r>
            <a:endParaRPr sz="1200" b="1">
              <a:latin typeface="Raleway"/>
              <a:ea typeface="Raleway"/>
              <a:cs typeface="Raleway"/>
              <a:sym typeface="Raleway"/>
            </a:endParaRPr>
          </a:p>
          <a:p>
            <a:pPr marL="0" lvl="0" indent="0" algn="l" rtl="0">
              <a:spcBef>
                <a:spcPts val="0"/>
              </a:spcBef>
              <a:spcAft>
                <a:spcPts val="0"/>
              </a:spcAft>
              <a:buNone/>
            </a:pPr>
            <a:r>
              <a:rPr lang="en-US" sz="1200" u="sng">
                <a:solidFill>
                  <a:schemeClr val="hlink"/>
                </a:solidFill>
                <a:latin typeface="Raleway"/>
                <a:ea typeface="Raleway"/>
                <a:cs typeface="Raleway"/>
                <a:sym typeface="Raleway"/>
                <a:hlinkClick r:id="rId3">
                  <a:extLst>
                    <a:ext uri="{A12FA001-AC4F-418D-AE19-62706E023703}">
                      <ahyp:hlinkClr xmlns:ahyp="http://schemas.microsoft.com/office/drawing/2018/hyperlinkcolor" val="tx"/>
                    </a:ext>
                  </a:extLst>
                </a:hlinkClick>
              </a:rPr>
              <a:t>nopopko@ucsd.edu</a:t>
            </a:r>
            <a:endParaRPr lang="en-US" sz="1200" u="sng">
              <a:solidFill>
                <a:schemeClr val="hlink"/>
              </a:solidFill>
              <a:latin typeface="Raleway"/>
              <a:ea typeface="Raleway"/>
              <a:cs typeface="Raleway"/>
              <a:sym typeface="Raleway"/>
            </a:endParaRPr>
          </a:p>
          <a:p>
            <a:pPr marL="0" lvl="0" indent="0" algn="l" rtl="0">
              <a:spcBef>
                <a:spcPts val="0"/>
              </a:spcBef>
              <a:spcAft>
                <a:spcPts val="0"/>
              </a:spcAft>
              <a:buNone/>
            </a:pPr>
            <a:r>
              <a:rPr lang="en" sz="1200">
                <a:latin typeface="Raleway"/>
                <a:ea typeface="Raleway"/>
                <a:cs typeface="Raleway"/>
                <a:sym typeface="Raleway"/>
              </a:rPr>
              <a:t>2nd year PhD Student</a:t>
            </a:r>
            <a:endParaRPr sz="1200">
              <a:latin typeface="Raleway"/>
              <a:ea typeface="Raleway"/>
              <a:cs typeface="Raleway"/>
            </a:endParaRPr>
          </a:p>
          <a:p>
            <a:pPr marL="0" lvl="0" indent="0" algn="l" rtl="0">
              <a:lnSpc>
                <a:spcPct val="115000"/>
              </a:lnSpc>
              <a:spcBef>
                <a:spcPts val="0"/>
              </a:spcBef>
              <a:spcAft>
                <a:spcPts val="0"/>
              </a:spcAft>
              <a:buNone/>
            </a:pPr>
            <a:r>
              <a:rPr lang="en" sz="1200" i="1">
                <a:solidFill>
                  <a:schemeClr val="dk1"/>
                </a:solidFill>
                <a:latin typeface="Raleway"/>
                <a:ea typeface="Raleway"/>
                <a:cs typeface="Raleway"/>
                <a:sym typeface="Raleway"/>
              </a:rPr>
              <a:t>Bioinformatics &amp; Systems Biology</a:t>
            </a:r>
          </a:p>
          <a:p>
            <a:pPr>
              <a:lnSpc>
                <a:spcPct val="114999"/>
              </a:lnSpc>
            </a:pPr>
            <a:r>
              <a:rPr lang="en" sz="1200">
                <a:solidFill>
                  <a:schemeClr val="dk1"/>
                </a:solidFill>
                <a:latin typeface="Raleway"/>
                <a:ea typeface="Raleway"/>
                <a:cs typeface="Raleway"/>
              </a:rPr>
              <a:t>Carter Lab</a:t>
            </a:r>
          </a:p>
        </p:txBody>
      </p:sp>
      <p:sp>
        <p:nvSpPr>
          <p:cNvPr id="6" name="Google Shape;120;p28">
            <a:extLst>
              <a:ext uri="{FF2B5EF4-FFF2-40B4-BE49-F238E27FC236}">
                <a16:creationId xmlns:a16="http://schemas.microsoft.com/office/drawing/2014/main" id="{ECC4A5E7-5E77-CAA4-0CA2-1D5664B93DAE}"/>
              </a:ext>
            </a:extLst>
          </p:cNvPr>
          <p:cNvSpPr txBox="1"/>
          <p:nvPr/>
        </p:nvSpPr>
        <p:spPr>
          <a:xfrm>
            <a:off x="6129161" y="3301081"/>
            <a:ext cx="2607900" cy="1159823"/>
          </a:xfrm>
          <a:prstGeom prst="rect">
            <a:avLst/>
          </a:prstGeom>
          <a:noFill/>
          <a:ln>
            <a:noFill/>
          </a:ln>
        </p:spPr>
        <p:txBody>
          <a:bodyPr spcFirstLastPara="1" wrap="square" lIns="91425" tIns="91425" rIns="91425" bIns="91425" anchor="t" anchorCtr="0">
            <a:noAutofit/>
          </a:bodyPr>
          <a:lstStyle/>
          <a:p>
            <a:r>
              <a:rPr lang="en-US" sz="1200" b="1">
                <a:latin typeface="Raleway"/>
                <a:ea typeface="Raleway"/>
                <a:cs typeface="Raleway"/>
                <a:sym typeface="Raleway"/>
              </a:rPr>
              <a:t>Chris Brown</a:t>
            </a:r>
            <a:endParaRPr sz="1200" b="1">
              <a:latin typeface="Raleway"/>
              <a:ea typeface="Raleway"/>
              <a:cs typeface="Raleway"/>
              <a:sym typeface="Raleway"/>
            </a:endParaRPr>
          </a:p>
          <a:p>
            <a:pPr marL="0" lvl="0" indent="0" algn="l" rtl="0">
              <a:spcBef>
                <a:spcPts val="0"/>
              </a:spcBef>
              <a:spcAft>
                <a:spcPts val="0"/>
              </a:spcAft>
              <a:buNone/>
            </a:pPr>
            <a:r>
              <a:rPr lang="en-US" sz="1200" u="sng">
                <a:solidFill>
                  <a:schemeClr val="hlink"/>
                </a:solidFill>
                <a:latin typeface="Raleway"/>
                <a:ea typeface="Raleway"/>
                <a:cs typeface="Raleway"/>
                <a:sym typeface="Raleway"/>
                <a:hlinkClick r:id="rId4">
                  <a:extLst>
                    <a:ext uri="{A12FA001-AC4F-418D-AE19-62706E023703}">
                      <ahyp:hlinkClr xmlns:ahyp="http://schemas.microsoft.com/office/drawing/2018/hyperlinkcolor" val="tx"/>
                    </a:ext>
                  </a:extLst>
                </a:hlinkClick>
              </a:rPr>
              <a:t>crb003@ucsd.edu</a:t>
            </a:r>
            <a:endParaRPr lang="en-US" sz="1200" u="sng">
              <a:solidFill>
                <a:schemeClr val="hlink"/>
              </a:solidFill>
              <a:latin typeface="Raleway"/>
              <a:ea typeface="Raleway"/>
              <a:cs typeface="Raleway"/>
              <a:sym typeface="Raleway"/>
            </a:endParaRPr>
          </a:p>
          <a:p>
            <a:pPr marL="0" lvl="0" indent="0" algn="l" rtl="0">
              <a:spcBef>
                <a:spcPts val="0"/>
              </a:spcBef>
              <a:spcAft>
                <a:spcPts val="0"/>
              </a:spcAft>
              <a:buNone/>
            </a:pPr>
            <a:r>
              <a:rPr lang="en" sz="1200">
                <a:latin typeface="Raleway"/>
                <a:ea typeface="Raleway"/>
                <a:cs typeface="Raleway"/>
                <a:sym typeface="Raleway"/>
              </a:rPr>
              <a:t>2nd year PhD Student</a:t>
            </a:r>
            <a:endParaRPr sz="1200">
              <a:latin typeface="Raleway"/>
              <a:ea typeface="Raleway"/>
              <a:cs typeface="Raleway"/>
              <a:sym typeface="Raleway"/>
            </a:endParaRPr>
          </a:p>
          <a:p>
            <a:pPr marL="0" lvl="0" indent="0" algn="l" rtl="0">
              <a:lnSpc>
                <a:spcPct val="115000"/>
              </a:lnSpc>
              <a:spcBef>
                <a:spcPts val="0"/>
              </a:spcBef>
              <a:spcAft>
                <a:spcPts val="0"/>
              </a:spcAft>
              <a:buNone/>
            </a:pPr>
            <a:r>
              <a:rPr lang="en" sz="1200" i="1">
                <a:solidFill>
                  <a:schemeClr val="dk1"/>
                </a:solidFill>
                <a:latin typeface="Raleway"/>
                <a:ea typeface="Raleway"/>
                <a:cs typeface="Raleway"/>
                <a:sym typeface="Raleway"/>
              </a:rPr>
              <a:t>Bioinformatics &amp; Systems Biology</a:t>
            </a:r>
            <a:endParaRPr sz="1200">
              <a:solidFill>
                <a:schemeClr val="dk1"/>
              </a:solidFill>
              <a:latin typeface="Raleway"/>
              <a:ea typeface="Raleway"/>
              <a:cs typeface="Raleway"/>
              <a:sym typeface="Raleway"/>
            </a:endParaRPr>
          </a:p>
          <a:p>
            <a:r>
              <a:rPr lang="en" sz="1200">
                <a:latin typeface="Raleway"/>
                <a:ea typeface="Raleway"/>
                <a:cs typeface="Raleway"/>
                <a:sym typeface="Raleway"/>
              </a:rPr>
              <a:t>Chavez Lab</a:t>
            </a:r>
            <a:endParaRPr lang="en" sz="1200">
              <a:latin typeface="Raleway"/>
              <a:ea typeface="Raleway"/>
              <a:cs typeface="Raleway"/>
            </a:endParaRPr>
          </a:p>
        </p:txBody>
      </p:sp>
      <p:pic>
        <p:nvPicPr>
          <p:cNvPr id="7" name="Google Shape;124;p28" descr="A person wearing glasses and smiling&#10;&#10;AI-generated content may be incorrect.">
            <a:extLst>
              <a:ext uri="{FF2B5EF4-FFF2-40B4-BE49-F238E27FC236}">
                <a16:creationId xmlns:a16="http://schemas.microsoft.com/office/drawing/2014/main" id="{6FD6A477-DA32-E46F-77A5-6A8CE3D64A0A}"/>
              </a:ext>
            </a:extLst>
          </p:cNvPr>
          <p:cNvPicPr preferRelativeResize="0"/>
          <p:nvPr/>
        </p:nvPicPr>
        <p:blipFill rotWithShape="1">
          <a:blip r:embed="rId5"/>
          <a:srcRect t="12509" b="12509"/>
          <a:stretch/>
        </p:blipFill>
        <p:spPr>
          <a:xfrm>
            <a:off x="4776500" y="3301087"/>
            <a:ext cx="1252800" cy="1252500"/>
          </a:xfrm>
          <a:prstGeom prst="ellipse">
            <a:avLst/>
          </a:prstGeom>
          <a:noFill/>
          <a:ln>
            <a:noFill/>
          </a:ln>
        </p:spPr>
      </p:pic>
      <p:pic>
        <p:nvPicPr>
          <p:cNvPr id="8" name="Google Shape;125;p28">
            <a:extLst>
              <a:ext uri="{FF2B5EF4-FFF2-40B4-BE49-F238E27FC236}">
                <a16:creationId xmlns:a16="http://schemas.microsoft.com/office/drawing/2014/main" id="{35F40537-FD96-E238-CEF2-1699D10DBC27}"/>
              </a:ext>
            </a:extLst>
          </p:cNvPr>
          <p:cNvPicPr preferRelativeResize="0"/>
          <p:nvPr/>
        </p:nvPicPr>
        <p:blipFill rotWithShape="1">
          <a:blip r:embed="rId6"/>
          <a:srcRect l="652" r="652"/>
          <a:stretch/>
        </p:blipFill>
        <p:spPr>
          <a:xfrm>
            <a:off x="372088" y="3285882"/>
            <a:ext cx="1252800" cy="1269345"/>
          </a:xfrm>
          <a:prstGeom prst="ellipse">
            <a:avLst/>
          </a:prstGeom>
          <a:noFill/>
          <a:ln>
            <a:noFill/>
          </a:ln>
        </p:spPr>
      </p:pic>
      <p:sp>
        <p:nvSpPr>
          <p:cNvPr id="12" name="Google Shape;118;p28">
            <a:extLst>
              <a:ext uri="{FF2B5EF4-FFF2-40B4-BE49-F238E27FC236}">
                <a16:creationId xmlns:a16="http://schemas.microsoft.com/office/drawing/2014/main" id="{5E4D27A6-614B-7632-6989-BF6C04AF796C}"/>
              </a:ext>
            </a:extLst>
          </p:cNvPr>
          <p:cNvSpPr txBox="1"/>
          <p:nvPr/>
        </p:nvSpPr>
        <p:spPr>
          <a:xfrm>
            <a:off x="1810761" y="1394733"/>
            <a:ext cx="2612166" cy="1247379"/>
          </a:xfrm>
          <a:prstGeom prst="rect">
            <a:avLst/>
          </a:prstGeom>
          <a:noFill/>
          <a:ln>
            <a:noFill/>
          </a:ln>
        </p:spPr>
        <p:txBody>
          <a:bodyPr spcFirstLastPara="1" wrap="square" lIns="91425" tIns="91425" rIns="91425" bIns="91425" anchor="t" anchorCtr="0">
            <a:noAutofit/>
          </a:bodyPr>
          <a:lstStyle/>
          <a:p>
            <a:r>
              <a:rPr lang="en" sz="1200" b="1">
                <a:latin typeface="Raleway"/>
                <a:ea typeface="Raleway"/>
                <a:cs typeface="Raleway"/>
                <a:sym typeface="Raleway"/>
              </a:rPr>
              <a:t>Yuwei Cao</a:t>
            </a:r>
            <a:endParaRPr sz="1200" b="1">
              <a:latin typeface="Raleway"/>
              <a:ea typeface="Raleway"/>
              <a:cs typeface="Raleway"/>
              <a:sym typeface="Raleway"/>
            </a:endParaRPr>
          </a:p>
          <a:p>
            <a:pPr marL="0" lvl="0" indent="0" algn="l" rtl="0">
              <a:spcBef>
                <a:spcPts val="0"/>
              </a:spcBef>
              <a:spcAft>
                <a:spcPts val="0"/>
              </a:spcAft>
              <a:buNone/>
            </a:pPr>
            <a:r>
              <a:rPr lang="en" sz="1200" u="sng">
                <a:solidFill>
                  <a:schemeClr val="hlink"/>
                </a:solidFill>
                <a:latin typeface="Raleway"/>
                <a:ea typeface="Raleway"/>
                <a:cs typeface="Raleway"/>
                <a:sym typeface="Raleway"/>
                <a:hlinkClick r:id="rId7">
                  <a:extLst>
                    <a:ext uri="{A12FA001-AC4F-418D-AE19-62706E023703}">
                      <ahyp:hlinkClr xmlns:ahyp="http://schemas.microsoft.com/office/drawing/2018/hyperlinkcolor" val="tx"/>
                    </a:ext>
                  </a:extLst>
                </a:hlinkClick>
              </a:rPr>
              <a:t>yuc408@ucsd.edu</a:t>
            </a:r>
            <a:r>
              <a:rPr lang="en" sz="1200">
                <a:latin typeface="Raleway"/>
                <a:ea typeface="Raleway"/>
                <a:cs typeface="Raleway"/>
                <a:sym typeface="Raleway"/>
              </a:rPr>
              <a:t>  </a:t>
            </a:r>
            <a:endParaRPr sz="1200">
              <a:latin typeface="Raleway"/>
              <a:ea typeface="Raleway"/>
              <a:cs typeface="Raleway"/>
              <a:sym typeface="Raleway"/>
            </a:endParaRPr>
          </a:p>
          <a:p>
            <a:pPr marL="0" lvl="0" indent="0" algn="l" rtl="0">
              <a:spcBef>
                <a:spcPts val="0"/>
              </a:spcBef>
              <a:spcAft>
                <a:spcPts val="0"/>
              </a:spcAft>
              <a:buNone/>
            </a:pPr>
            <a:r>
              <a:rPr lang="en" sz="1200">
                <a:latin typeface="Raleway"/>
                <a:ea typeface="Raleway"/>
                <a:cs typeface="Raleway"/>
                <a:sym typeface="Raleway"/>
              </a:rPr>
              <a:t>4th year PhD Student</a:t>
            </a:r>
            <a:endParaRPr sz="1200">
              <a:latin typeface="Raleway"/>
              <a:ea typeface="Raleway"/>
              <a:cs typeface="Raleway"/>
            </a:endParaRPr>
          </a:p>
          <a:p>
            <a:pPr marL="0" lvl="0" indent="0" algn="l" rtl="0">
              <a:lnSpc>
                <a:spcPct val="115000"/>
              </a:lnSpc>
              <a:spcBef>
                <a:spcPts val="0"/>
              </a:spcBef>
              <a:spcAft>
                <a:spcPts val="0"/>
              </a:spcAft>
              <a:buNone/>
            </a:pPr>
            <a:r>
              <a:rPr lang="en" sz="1200" i="1">
                <a:solidFill>
                  <a:schemeClr val="dk1"/>
                </a:solidFill>
                <a:latin typeface="Raleway"/>
                <a:ea typeface="Raleway"/>
                <a:cs typeface="Raleway"/>
                <a:sym typeface="Raleway"/>
              </a:rPr>
              <a:t>Bioinformatics &amp; Systems Biology</a:t>
            </a:r>
            <a:endParaRPr sz="1200">
              <a:latin typeface="Raleway"/>
              <a:ea typeface="Raleway"/>
              <a:cs typeface="Raleway"/>
              <a:sym typeface="Raleway"/>
            </a:endParaRPr>
          </a:p>
          <a:p>
            <a:pPr marL="0" lvl="0" indent="0" algn="l" rtl="0">
              <a:spcBef>
                <a:spcPts val="0"/>
              </a:spcBef>
              <a:spcAft>
                <a:spcPts val="0"/>
              </a:spcAft>
              <a:buNone/>
            </a:pPr>
            <a:r>
              <a:rPr lang="en" sz="1200">
                <a:latin typeface="Raleway"/>
                <a:ea typeface="Raleway"/>
                <a:cs typeface="Raleway"/>
                <a:sym typeface="Raleway"/>
              </a:rPr>
              <a:t>Goren Lab</a:t>
            </a:r>
            <a:endParaRPr sz="1200">
              <a:latin typeface="Raleway"/>
              <a:ea typeface="Raleway"/>
              <a:cs typeface="Raleway"/>
              <a:sym typeface="Raleway"/>
            </a:endParaRPr>
          </a:p>
        </p:txBody>
      </p:sp>
      <p:sp>
        <p:nvSpPr>
          <p:cNvPr id="13" name="Google Shape;120;p28">
            <a:extLst>
              <a:ext uri="{FF2B5EF4-FFF2-40B4-BE49-F238E27FC236}">
                <a16:creationId xmlns:a16="http://schemas.microsoft.com/office/drawing/2014/main" id="{92C1F119-CADF-0CFC-79AF-0CDE9B077E93}"/>
              </a:ext>
            </a:extLst>
          </p:cNvPr>
          <p:cNvSpPr txBox="1"/>
          <p:nvPr/>
        </p:nvSpPr>
        <p:spPr>
          <a:xfrm>
            <a:off x="6129161" y="1389609"/>
            <a:ext cx="2607900" cy="465600"/>
          </a:xfrm>
          <a:prstGeom prst="rect">
            <a:avLst/>
          </a:prstGeom>
          <a:noFill/>
          <a:ln>
            <a:noFill/>
          </a:ln>
        </p:spPr>
        <p:txBody>
          <a:bodyPr spcFirstLastPara="1" wrap="square" lIns="91425" tIns="91425" rIns="91425" bIns="91425" anchor="t" anchorCtr="0">
            <a:noAutofit/>
          </a:bodyPr>
          <a:lstStyle/>
          <a:p>
            <a:r>
              <a:rPr lang="en" sz="1200" b="1">
                <a:latin typeface="Raleway"/>
                <a:ea typeface="Raleway"/>
                <a:cs typeface="Raleway"/>
                <a:sym typeface="Raleway"/>
              </a:rPr>
              <a:t>Jenny Dong</a:t>
            </a:r>
            <a:endParaRPr sz="1200" b="1">
              <a:latin typeface="Raleway"/>
              <a:ea typeface="Raleway"/>
              <a:cs typeface="Raleway"/>
              <a:sym typeface="Raleway"/>
            </a:endParaRPr>
          </a:p>
          <a:p>
            <a:pPr marL="0" lvl="0" indent="0" algn="l" rtl="0">
              <a:spcBef>
                <a:spcPts val="0"/>
              </a:spcBef>
              <a:spcAft>
                <a:spcPts val="0"/>
              </a:spcAft>
              <a:buNone/>
            </a:pPr>
            <a:r>
              <a:rPr lang="en" sz="1200" u="sng">
                <a:solidFill>
                  <a:schemeClr val="hlink"/>
                </a:solidFill>
                <a:latin typeface="Raleway"/>
                <a:ea typeface="Raleway"/>
                <a:cs typeface="Raleway"/>
                <a:sym typeface="Raleway"/>
                <a:hlinkClick r:id="rId8">
                  <a:extLst>
                    <a:ext uri="{A12FA001-AC4F-418D-AE19-62706E023703}">
                      <ahyp:hlinkClr xmlns:ahyp="http://schemas.microsoft.com/office/drawing/2018/hyperlinkcolor" val="tx"/>
                    </a:ext>
                  </a:extLst>
                </a:hlinkClick>
              </a:rPr>
              <a:t>wed009@ucsd.edu</a:t>
            </a:r>
            <a:r>
              <a:rPr lang="en" sz="1200">
                <a:latin typeface="Raleway"/>
                <a:ea typeface="Raleway"/>
                <a:cs typeface="Raleway"/>
                <a:sym typeface="Raleway"/>
              </a:rPr>
              <a:t> </a:t>
            </a:r>
            <a:endParaRPr sz="1200">
              <a:latin typeface="Raleway"/>
              <a:ea typeface="Raleway"/>
              <a:cs typeface="Raleway"/>
              <a:sym typeface="Raleway"/>
            </a:endParaRPr>
          </a:p>
          <a:p>
            <a:pPr marL="0" lvl="0" indent="0" algn="l" rtl="0">
              <a:spcBef>
                <a:spcPts val="0"/>
              </a:spcBef>
              <a:spcAft>
                <a:spcPts val="0"/>
              </a:spcAft>
              <a:buNone/>
            </a:pPr>
            <a:r>
              <a:rPr lang="en" sz="1200">
                <a:latin typeface="Raleway"/>
                <a:ea typeface="Raleway"/>
                <a:cs typeface="Raleway"/>
                <a:sym typeface="Raleway"/>
              </a:rPr>
              <a:t>4th year PhD Student</a:t>
            </a:r>
            <a:endParaRPr sz="1200">
              <a:latin typeface="Raleway"/>
              <a:ea typeface="Raleway"/>
              <a:cs typeface="Raleway"/>
              <a:sym typeface="Raleway"/>
            </a:endParaRPr>
          </a:p>
          <a:p>
            <a:pPr marL="0" lvl="0" indent="0" algn="l" rtl="0">
              <a:lnSpc>
                <a:spcPct val="115000"/>
              </a:lnSpc>
              <a:spcBef>
                <a:spcPts val="0"/>
              </a:spcBef>
              <a:spcAft>
                <a:spcPts val="0"/>
              </a:spcAft>
              <a:buNone/>
            </a:pPr>
            <a:r>
              <a:rPr lang="en" sz="1200" i="1">
                <a:solidFill>
                  <a:schemeClr val="dk1"/>
                </a:solidFill>
                <a:latin typeface="Raleway"/>
                <a:ea typeface="Raleway"/>
                <a:cs typeface="Raleway"/>
                <a:sym typeface="Raleway"/>
              </a:rPr>
              <a:t>Bioinformatics &amp; Systems Biology</a:t>
            </a:r>
            <a:endParaRPr sz="1200">
              <a:solidFill>
                <a:schemeClr val="dk1"/>
              </a:solidFill>
              <a:latin typeface="Raleway"/>
              <a:ea typeface="Raleway"/>
              <a:cs typeface="Raleway"/>
              <a:sym typeface="Raleway"/>
            </a:endParaRPr>
          </a:p>
          <a:p>
            <a:pPr marL="0" lvl="0" indent="0" algn="l" rtl="0">
              <a:spcBef>
                <a:spcPts val="0"/>
              </a:spcBef>
              <a:spcAft>
                <a:spcPts val="0"/>
              </a:spcAft>
              <a:buNone/>
            </a:pPr>
            <a:r>
              <a:rPr lang="en" sz="1200">
                <a:latin typeface="Raleway"/>
                <a:ea typeface="Raleway"/>
                <a:cs typeface="Raleway"/>
                <a:sym typeface="Raleway"/>
              </a:rPr>
              <a:t>Ren Lab</a:t>
            </a:r>
            <a:endParaRPr sz="1200">
              <a:latin typeface="Raleway"/>
              <a:ea typeface="Raleway"/>
              <a:cs typeface="Raleway"/>
              <a:sym typeface="Raleway"/>
            </a:endParaRPr>
          </a:p>
        </p:txBody>
      </p:sp>
      <p:pic>
        <p:nvPicPr>
          <p:cNvPr id="14" name="Google Shape;124;p28">
            <a:extLst>
              <a:ext uri="{FF2B5EF4-FFF2-40B4-BE49-F238E27FC236}">
                <a16:creationId xmlns:a16="http://schemas.microsoft.com/office/drawing/2014/main" id="{A7EF0B4F-4711-2D04-BAF3-1222BA00C141}"/>
              </a:ext>
            </a:extLst>
          </p:cNvPr>
          <p:cNvPicPr preferRelativeResize="0"/>
          <p:nvPr/>
        </p:nvPicPr>
        <p:blipFill rotWithShape="1">
          <a:blip r:embed="rId9"/>
          <a:srcRect t="12" b="12"/>
          <a:stretch/>
        </p:blipFill>
        <p:spPr>
          <a:xfrm>
            <a:off x="4776500" y="1389614"/>
            <a:ext cx="1252800" cy="1252500"/>
          </a:xfrm>
          <a:prstGeom prst="ellipse">
            <a:avLst/>
          </a:prstGeom>
          <a:noFill/>
          <a:ln>
            <a:noFill/>
          </a:ln>
        </p:spPr>
      </p:pic>
      <p:pic>
        <p:nvPicPr>
          <p:cNvPr id="15" name="Google Shape;125;p28" descr="A person in a red dress&#10;&#10;Description automatically generated">
            <a:extLst>
              <a:ext uri="{FF2B5EF4-FFF2-40B4-BE49-F238E27FC236}">
                <a16:creationId xmlns:a16="http://schemas.microsoft.com/office/drawing/2014/main" id="{4BB014E3-FFAD-308D-579A-C4EEE8154E81}"/>
              </a:ext>
            </a:extLst>
          </p:cNvPr>
          <p:cNvPicPr preferRelativeResize="0"/>
          <p:nvPr/>
        </p:nvPicPr>
        <p:blipFill rotWithShape="1">
          <a:blip r:embed="rId10"/>
          <a:srcRect l="-800" t="4244" r="800" b="28647"/>
          <a:stretch/>
        </p:blipFill>
        <p:spPr>
          <a:xfrm>
            <a:off x="372088" y="1374409"/>
            <a:ext cx="1252800" cy="1269345"/>
          </a:xfrm>
          <a:prstGeom prst="ellipse">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Navigating the File System</a:t>
            </a:r>
            <a:endParaRPr/>
          </a:p>
        </p:txBody>
      </p:sp>
      <p:sp>
        <p:nvSpPr>
          <p:cNvPr id="568" name="Google Shape;568;p74"/>
          <p:cNvSpPr txBox="1">
            <a:spLocks noGrp="1"/>
          </p:cNvSpPr>
          <p:nvPr>
            <p:ph type="body" idx="1"/>
          </p:nvPr>
        </p:nvSpPr>
        <p:spPr>
          <a:xfrm>
            <a:off x="311700" y="1152475"/>
            <a:ext cx="7442412" cy="3096900"/>
          </a:xfrm>
          <a:prstGeom prst="rect">
            <a:avLst/>
          </a:prstGeom>
        </p:spPr>
        <p:txBody>
          <a:bodyPr spcFirstLastPara="1" wrap="square" lIns="91425" tIns="91425" rIns="91425" bIns="91425" anchor="t" anchorCtr="0">
            <a:normAutofit/>
          </a:bodyPr>
          <a:lstStyle/>
          <a:p>
            <a:pPr marL="0" lvl="0" indent="0" algn="l" rtl="0">
              <a:spcBef>
                <a:spcPts val="0"/>
              </a:spcBef>
              <a:buClr>
                <a:schemeClr val="tx1"/>
              </a:buClr>
              <a:buSzPct val="75000"/>
              <a:buNone/>
            </a:pPr>
            <a:r>
              <a:rPr lang="en" sz="2200" err="1">
                <a:solidFill>
                  <a:schemeClr val="tx1"/>
                </a:solidFill>
                <a:latin typeface="Nunito"/>
                <a:ea typeface="Nunito"/>
                <a:cs typeface="Nunito"/>
                <a:sym typeface="Nunito"/>
              </a:rPr>
              <a:t>pwd</a:t>
            </a:r>
            <a:r>
              <a:rPr lang="en" sz="2200">
                <a:solidFill>
                  <a:schemeClr val="tx1"/>
                </a:solidFill>
              </a:rPr>
              <a:t>: </a:t>
            </a:r>
            <a:r>
              <a:rPr lang="en" sz="2200" b="1">
                <a:solidFill>
                  <a:schemeClr val="tx1"/>
                </a:solidFill>
              </a:rPr>
              <a:t>p</a:t>
            </a:r>
            <a:r>
              <a:rPr lang="en" sz="2200">
                <a:solidFill>
                  <a:schemeClr val="tx1"/>
                </a:solidFill>
              </a:rPr>
              <a:t>rint the path to the </a:t>
            </a:r>
            <a:r>
              <a:rPr lang="en" sz="2200" b="1">
                <a:solidFill>
                  <a:schemeClr val="tx1"/>
                </a:solidFill>
              </a:rPr>
              <a:t>w</a:t>
            </a:r>
            <a:r>
              <a:rPr lang="en" sz="2200">
                <a:solidFill>
                  <a:schemeClr val="tx1"/>
                </a:solidFill>
              </a:rPr>
              <a:t>orking </a:t>
            </a:r>
            <a:r>
              <a:rPr lang="en" sz="2200" b="1">
                <a:solidFill>
                  <a:schemeClr val="tx1"/>
                </a:solidFill>
              </a:rPr>
              <a:t>d</a:t>
            </a:r>
            <a:r>
              <a:rPr lang="en" sz="2200">
                <a:solidFill>
                  <a:schemeClr val="tx1"/>
                </a:solidFill>
              </a:rPr>
              <a:t>irectory</a:t>
            </a:r>
          </a:p>
          <a:p>
            <a:pPr marL="342900" lvl="0" algn="l" rtl="0">
              <a:spcBef>
                <a:spcPts val="0"/>
              </a:spcBef>
              <a:buClr>
                <a:schemeClr val="tx1"/>
              </a:buClr>
              <a:buSzPct val="75000"/>
              <a:buFont typeface="Arial" panose="020B0604020202020204" pitchFamily="34" charset="0"/>
              <a:buChar char="•"/>
            </a:pPr>
            <a:endParaRPr lang="en" sz="2200">
              <a:solidFill>
                <a:schemeClr val="tx1"/>
              </a:solidFill>
            </a:endParaRPr>
          </a:p>
          <a:p>
            <a:pPr marL="342900">
              <a:buClr>
                <a:schemeClr val="tx1"/>
              </a:buClr>
              <a:buSzPct val="75000"/>
              <a:buFont typeface="Arial" panose="020B0604020202020204" pitchFamily="34" charset="0"/>
              <a:buChar char="•"/>
            </a:pPr>
            <a:r>
              <a:rPr lang="en-US" sz="2000">
                <a:solidFill>
                  <a:schemeClr val="tx1"/>
                </a:solidFill>
              </a:rPr>
              <a:t>The first “ </a:t>
            </a:r>
            <a:r>
              <a:rPr lang="en-US" sz="2000">
                <a:solidFill>
                  <a:schemeClr val="tx1"/>
                </a:solidFill>
                <a:latin typeface="Nunito"/>
                <a:sym typeface="Nunito"/>
              </a:rPr>
              <a:t>/ </a:t>
            </a:r>
            <a:r>
              <a:rPr lang="en-US" sz="2000">
                <a:solidFill>
                  <a:schemeClr val="tx1"/>
                </a:solidFill>
              </a:rPr>
              <a:t>” corresponds to </a:t>
            </a:r>
            <a:r>
              <a:rPr lang="en-US" sz="2000" i="1">
                <a:solidFill>
                  <a:schemeClr val="tx1"/>
                </a:solidFill>
              </a:rPr>
              <a:t>the root directory</a:t>
            </a:r>
            <a:endParaRPr lang="en" sz="2000" i="1">
              <a:solidFill>
                <a:schemeClr val="tx1"/>
              </a:solidFill>
            </a:endParaRPr>
          </a:p>
          <a:p>
            <a:pPr marL="342900">
              <a:buClr>
                <a:schemeClr val="tx1"/>
              </a:buClr>
              <a:buSzPct val="75000"/>
              <a:buFont typeface="Arial" panose="020B0604020202020204" pitchFamily="34" charset="0"/>
              <a:buChar char="•"/>
            </a:pPr>
            <a:r>
              <a:rPr lang="en" sz="2000">
                <a:solidFill>
                  <a:schemeClr val="tx1"/>
                </a:solidFill>
              </a:rPr>
              <a:t>The tilde sign </a:t>
            </a:r>
            <a:r>
              <a:rPr lang="en-US" sz="2000">
                <a:solidFill>
                  <a:schemeClr val="tx1"/>
                </a:solidFill>
              </a:rPr>
              <a:t>( </a:t>
            </a:r>
            <a:r>
              <a:rPr lang="en-US" sz="2000">
                <a:solidFill>
                  <a:schemeClr val="tx1"/>
                </a:solidFill>
                <a:latin typeface="Nunito"/>
                <a:sym typeface="Nunito"/>
              </a:rPr>
              <a:t>~ </a:t>
            </a:r>
            <a:r>
              <a:rPr lang="en-US" sz="2000">
                <a:solidFill>
                  <a:schemeClr val="tx1"/>
                </a:solidFill>
              </a:rPr>
              <a:t>) represents to </a:t>
            </a:r>
            <a:r>
              <a:rPr lang="en-US" sz="2000" i="1">
                <a:solidFill>
                  <a:schemeClr val="tx1"/>
                </a:solidFill>
              </a:rPr>
              <a:t>the user’s home directory</a:t>
            </a:r>
            <a:endParaRPr lang="en-US" sz="2000">
              <a:solidFill>
                <a:schemeClr val="tx1"/>
              </a:solidFill>
            </a:endParaRPr>
          </a:p>
          <a:p>
            <a:pPr marL="342900">
              <a:buClr>
                <a:schemeClr val="tx1"/>
              </a:buClr>
              <a:buSzPct val="75000"/>
              <a:buFont typeface="Arial" panose="020B0604020202020204" pitchFamily="34" charset="0"/>
              <a:buChar char="•"/>
            </a:pPr>
            <a:endParaRPr lang="en-US" sz="2000">
              <a:solidFill>
                <a:schemeClr val="tx1"/>
              </a:solidFill>
              <a:latin typeface="Nunito"/>
              <a:ea typeface="Nunito"/>
              <a:cs typeface="Nunito"/>
              <a:sym typeface="Nunito"/>
            </a:endParaRPr>
          </a:p>
          <a:p>
            <a:pPr marL="0" indent="0">
              <a:buClr>
                <a:schemeClr val="tx1"/>
              </a:buClr>
              <a:buSzPct val="75000"/>
              <a:buNone/>
            </a:pPr>
            <a:r>
              <a:rPr lang="en" sz="2200" err="1">
                <a:solidFill>
                  <a:schemeClr val="tx1"/>
                </a:solidFill>
                <a:latin typeface="Nunito"/>
                <a:ea typeface="Nunito"/>
                <a:cs typeface="Nunito"/>
                <a:sym typeface="Nunito"/>
              </a:rPr>
              <a:t>whoami</a:t>
            </a:r>
            <a:r>
              <a:rPr lang="en" sz="2200">
                <a:solidFill>
                  <a:schemeClr val="tx1"/>
                </a:solidFill>
              </a:rPr>
              <a:t>: what is my username?</a:t>
            </a:r>
          </a:p>
          <a:p>
            <a:pPr marL="342900" lvl="0" algn="l" rtl="0">
              <a:spcBef>
                <a:spcPts val="1200"/>
              </a:spcBef>
              <a:buClr>
                <a:schemeClr val="tx1"/>
              </a:buClr>
              <a:buSzPct val="75000"/>
              <a:buFont typeface="Arial" panose="020B0604020202020204" pitchFamily="34" charset="0"/>
              <a:buChar char="•"/>
            </a:pPr>
            <a:endParaRPr lang="en" sz="2200">
              <a:solidFill>
                <a:schemeClr val="tx1"/>
              </a:solidFill>
            </a:endParaRPr>
          </a:p>
        </p:txBody>
      </p:sp>
      <p:pic>
        <p:nvPicPr>
          <p:cNvPr id="2" name="Picture 1">
            <a:extLst>
              <a:ext uri="{FF2B5EF4-FFF2-40B4-BE49-F238E27FC236}">
                <a16:creationId xmlns:a16="http://schemas.microsoft.com/office/drawing/2014/main" id="{EFEB0681-CEFE-8C81-0CE8-B786D5952BB1}"/>
              </a:ext>
            </a:extLst>
          </p:cNvPr>
          <p:cNvPicPr>
            <a:picLocks noChangeAspect="1"/>
          </p:cNvPicPr>
          <p:nvPr/>
        </p:nvPicPr>
        <p:blipFill>
          <a:blip r:embed="rId3"/>
          <a:stretch>
            <a:fillRect/>
          </a:stretch>
        </p:blipFill>
        <p:spPr>
          <a:xfrm>
            <a:off x="391414" y="1656678"/>
            <a:ext cx="5486400" cy="393700"/>
          </a:xfrm>
          <a:prstGeom prst="rect">
            <a:avLst/>
          </a:prstGeom>
        </p:spPr>
      </p:pic>
      <p:pic>
        <p:nvPicPr>
          <p:cNvPr id="4" name="Picture 3">
            <a:extLst>
              <a:ext uri="{FF2B5EF4-FFF2-40B4-BE49-F238E27FC236}">
                <a16:creationId xmlns:a16="http://schemas.microsoft.com/office/drawing/2014/main" id="{95173D37-5C43-74C6-D25C-9A050298F6C5}"/>
              </a:ext>
            </a:extLst>
          </p:cNvPr>
          <p:cNvPicPr>
            <a:picLocks noChangeAspect="1"/>
          </p:cNvPicPr>
          <p:nvPr/>
        </p:nvPicPr>
        <p:blipFill>
          <a:blip r:embed="rId4"/>
          <a:stretch>
            <a:fillRect/>
          </a:stretch>
        </p:blipFill>
        <p:spPr>
          <a:xfrm>
            <a:off x="391414" y="3584625"/>
            <a:ext cx="57277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Navigating the File System</a:t>
            </a:r>
            <a:endParaRPr/>
          </a:p>
        </p:txBody>
      </p:sp>
      <p:sp>
        <p:nvSpPr>
          <p:cNvPr id="574" name="Google Shape;574;p75"/>
          <p:cNvSpPr txBox="1">
            <a:spLocks noGrp="1"/>
          </p:cNvSpPr>
          <p:nvPr>
            <p:ph type="body" idx="1"/>
          </p:nvPr>
        </p:nvSpPr>
        <p:spPr>
          <a:xfrm>
            <a:off x="311700" y="1152475"/>
            <a:ext cx="4260300" cy="38907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2200" err="1">
                <a:solidFill>
                  <a:schemeClr val="tx1"/>
                </a:solidFill>
                <a:latin typeface="Nunito"/>
                <a:ea typeface="Nunito"/>
                <a:cs typeface="Nunito"/>
                <a:sym typeface="Nunito"/>
              </a:rPr>
              <a:t>pwd</a:t>
            </a:r>
            <a:r>
              <a:rPr lang="en" sz="2200">
                <a:solidFill>
                  <a:schemeClr val="tx1"/>
                </a:solidFill>
              </a:rPr>
              <a:t>: </a:t>
            </a:r>
            <a:r>
              <a:rPr lang="en" sz="2200" b="1">
                <a:solidFill>
                  <a:schemeClr val="tx1"/>
                </a:solidFill>
              </a:rPr>
              <a:t>p</a:t>
            </a:r>
            <a:r>
              <a:rPr lang="en" sz="2200">
                <a:solidFill>
                  <a:schemeClr val="tx1"/>
                </a:solidFill>
              </a:rPr>
              <a:t>rint the path to the </a:t>
            </a:r>
            <a:r>
              <a:rPr lang="en" sz="2200" b="1">
                <a:solidFill>
                  <a:schemeClr val="tx1"/>
                </a:solidFill>
              </a:rPr>
              <a:t>w</a:t>
            </a:r>
            <a:r>
              <a:rPr lang="en" sz="2200">
                <a:solidFill>
                  <a:schemeClr val="tx1"/>
                </a:solidFill>
              </a:rPr>
              <a:t>orking </a:t>
            </a:r>
            <a:r>
              <a:rPr lang="en" sz="2200" b="1">
                <a:solidFill>
                  <a:schemeClr val="tx1"/>
                </a:solidFill>
              </a:rPr>
              <a:t>d</a:t>
            </a:r>
            <a:r>
              <a:rPr lang="en" sz="2200">
                <a:solidFill>
                  <a:schemeClr val="tx1"/>
                </a:solidFill>
              </a:rPr>
              <a:t>irectory</a:t>
            </a:r>
            <a:endParaRPr sz="2200">
              <a:solidFill>
                <a:schemeClr val="tx1"/>
              </a:solidFill>
            </a:endParaRPr>
          </a:p>
          <a:p>
            <a:pPr marL="0" lvl="0" indent="0" algn="l" rtl="0">
              <a:spcBef>
                <a:spcPts val="1200"/>
              </a:spcBef>
              <a:spcAft>
                <a:spcPts val="0"/>
              </a:spcAft>
              <a:buNone/>
            </a:pPr>
            <a:r>
              <a:rPr lang="en" sz="2200" err="1">
                <a:solidFill>
                  <a:schemeClr val="tx1"/>
                </a:solidFill>
                <a:latin typeface="Nunito"/>
                <a:ea typeface="Nunito"/>
                <a:cs typeface="Nunito"/>
                <a:sym typeface="Nunito"/>
              </a:rPr>
              <a:t>whoami</a:t>
            </a:r>
            <a:r>
              <a:rPr lang="en" sz="2200">
                <a:solidFill>
                  <a:schemeClr val="tx1"/>
                </a:solidFill>
              </a:rPr>
              <a:t>: what is my username?</a:t>
            </a:r>
            <a:endParaRPr sz="2200">
              <a:solidFill>
                <a:schemeClr val="tx1"/>
              </a:solidFill>
            </a:endParaRPr>
          </a:p>
          <a:p>
            <a:pPr marL="0" lvl="0" indent="0" algn="l" rtl="0">
              <a:spcBef>
                <a:spcPts val="1200"/>
              </a:spcBef>
              <a:spcAft>
                <a:spcPts val="0"/>
              </a:spcAft>
              <a:buNone/>
            </a:pPr>
            <a:endParaRPr sz="3700">
              <a:solidFill>
                <a:schemeClr val="tx1"/>
              </a:solidFill>
              <a:latin typeface="Nunito"/>
              <a:ea typeface="Nunito"/>
              <a:cs typeface="Nunito"/>
              <a:sym typeface="Nunito"/>
            </a:endParaRPr>
          </a:p>
          <a:p>
            <a:pPr marL="0" lvl="0" indent="0" algn="l" rtl="0">
              <a:spcBef>
                <a:spcPts val="1200"/>
              </a:spcBef>
              <a:spcAft>
                <a:spcPts val="0"/>
              </a:spcAft>
              <a:buClr>
                <a:schemeClr val="dk1"/>
              </a:buClr>
              <a:buSzPts val="1100"/>
              <a:buFont typeface="Arial"/>
              <a:buNone/>
            </a:pPr>
            <a:r>
              <a:rPr lang="en" sz="2200">
                <a:solidFill>
                  <a:schemeClr val="tx1"/>
                </a:solidFill>
                <a:latin typeface="Nunito"/>
                <a:ea typeface="Nunito"/>
                <a:cs typeface="Nunito"/>
                <a:sym typeface="Nunito"/>
              </a:rPr>
              <a:t>tree</a:t>
            </a:r>
            <a:r>
              <a:rPr lang="en" sz="2200">
                <a:solidFill>
                  <a:schemeClr val="tx1"/>
                </a:solidFill>
              </a:rPr>
              <a:t>: display the directory </a:t>
            </a:r>
            <a:r>
              <a:rPr lang="en" sz="2200" b="1">
                <a:solidFill>
                  <a:schemeClr val="tx1"/>
                </a:solidFill>
              </a:rPr>
              <a:t>tree</a:t>
            </a:r>
            <a:endParaRPr sz="2200" b="1">
              <a:solidFill>
                <a:schemeClr val="tx1"/>
              </a:solidFill>
              <a:latin typeface="Nunito"/>
              <a:ea typeface="Nunito"/>
              <a:cs typeface="Nunito"/>
              <a:sym typeface="Nunito"/>
            </a:endParaRPr>
          </a:p>
          <a:p>
            <a:pPr marL="0" lvl="0" indent="0" algn="l" rtl="0">
              <a:spcBef>
                <a:spcPts val="1200"/>
              </a:spcBef>
              <a:spcAft>
                <a:spcPts val="0"/>
              </a:spcAft>
              <a:buClr>
                <a:schemeClr val="dk1"/>
              </a:buClr>
              <a:buSzPts val="1100"/>
              <a:buFont typeface="Arial"/>
              <a:buNone/>
            </a:pPr>
            <a:r>
              <a:rPr lang="en" sz="2200">
                <a:solidFill>
                  <a:schemeClr val="tx1"/>
                </a:solidFill>
                <a:latin typeface="Nunito"/>
                <a:ea typeface="Nunito"/>
                <a:cs typeface="Nunito"/>
                <a:sym typeface="Nunito"/>
              </a:rPr>
              <a:t>cd</a:t>
            </a:r>
            <a:r>
              <a:rPr lang="en" sz="2200">
                <a:solidFill>
                  <a:schemeClr val="tx1"/>
                </a:solidFill>
              </a:rPr>
              <a:t>: </a:t>
            </a:r>
            <a:r>
              <a:rPr lang="en" sz="2200" b="1">
                <a:solidFill>
                  <a:schemeClr val="tx1"/>
                </a:solidFill>
              </a:rPr>
              <a:t>c</a:t>
            </a:r>
            <a:r>
              <a:rPr lang="en" sz="2200">
                <a:solidFill>
                  <a:schemeClr val="tx1"/>
                </a:solidFill>
              </a:rPr>
              <a:t>hange my working </a:t>
            </a:r>
            <a:r>
              <a:rPr lang="en" sz="2200" b="1">
                <a:solidFill>
                  <a:schemeClr val="tx1"/>
                </a:solidFill>
              </a:rPr>
              <a:t>d</a:t>
            </a:r>
            <a:r>
              <a:rPr lang="en" sz="2200">
                <a:solidFill>
                  <a:schemeClr val="tx1"/>
                </a:solidFill>
              </a:rPr>
              <a:t>irectory</a:t>
            </a:r>
            <a:endParaRPr sz="2200">
              <a:solidFill>
                <a:schemeClr val="tx1"/>
              </a:solidFill>
            </a:endParaRPr>
          </a:p>
          <a:p>
            <a:pPr marL="0" lvl="0" indent="0" algn="l" rtl="0">
              <a:spcBef>
                <a:spcPts val="1200"/>
              </a:spcBef>
              <a:spcAft>
                <a:spcPts val="1200"/>
              </a:spcAft>
              <a:buClr>
                <a:schemeClr val="dk1"/>
              </a:buClr>
              <a:buSzPts val="1100"/>
              <a:buFont typeface="Arial"/>
              <a:buNone/>
            </a:pPr>
            <a:r>
              <a:rPr lang="en" sz="2200">
                <a:solidFill>
                  <a:schemeClr val="tx1"/>
                </a:solidFill>
                <a:latin typeface="Nunito"/>
                <a:ea typeface="Nunito"/>
                <a:cs typeface="Nunito"/>
                <a:sym typeface="Nunito"/>
              </a:rPr>
              <a:t>ls</a:t>
            </a:r>
            <a:r>
              <a:rPr lang="en" sz="2200">
                <a:solidFill>
                  <a:schemeClr val="tx1"/>
                </a:solidFill>
              </a:rPr>
              <a:t>: </a:t>
            </a:r>
            <a:r>
              <a:rPr lang="en" sz="2200" b="1">
                <a:solidFill>
                  <a:schemeClr val="tx1"/>
                </a:solidFill>
              </a:rPr>
              <a:t>l</a:t>
            </a:r>
            <a:r>
              <a:rPr lang="en" sz="2200">
                <a:solidFill>
                  <a:schemeClr val="tx1"/>
                </a:solidFill>
              </a:rPr>
              <a:t>i</a:t>
            </a:r>
            <a:r>
              <a:rPr lang="en" sz="2200" b="1">
                <a:solidFill>
                  <a:schemeClr val="tx1"/>
                </a:solidFill>
              </a:rPr>
              <a:t>s</a:t>
            </a:r>
            <a:r>
              <a:rPr lang="en" sz="2200">
                <a:solidFill>
                  <a:schemeClr val="tx1"/>
                </a:solidFill>
              </a:rPr>
              <a:t>t contents of a directory</a:t>
            </a:r>
            <a:endParaRPr sz="2200">
              <a:solidFill>
                <a:schemeClr val="tx1"/>
              </a:solidFill>
              <a:latin typeface="Nunito"/>
              <a:ea typeface="Nunito"/>
              <a:cs typeface="Nunito"/>
              <a:sym typeface="Nunito"/>
            </a:endParaRPr>
          </a:p>
        </p:txBody>
      </p:sp>
      <p:sp>
        <p:nvSpPr>
          <p:cNvPr id="575" name="Google Shape;575;p75"/>
          <p:cNvSpPr txBox="1"/>
          <p:nvPr/>
        </p:nvSpPr>
        <p:spPr>
          <a:xfrm>
            <a:off x="1168950" y="2744785"/>
            <a:ext cx="2545800" cy="5232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chemeClr val="dk1"/>
                </a:solidFill>
                <a:latin typeface="Nunito"/>
                <a:ea typeface="Nunito"/>
                <a:cs typeface="Nunito"/>
                <a:sym typeface="Nunito"/>
              </a:rPr>
              <a:t>cmd [path_to_dir]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Navigating the File System</a:t>
            </a:r>
            <a:endParaRPr/>
          </a:p>
        </p:txBody>
      </p:sp>
      <p:sp>
        <p:nvSpPr>
          <p:cNvPr id="581" name="Google Shape;581;p76"/>
          <p:cNvSpPr txBox="1"/>
          <p:nvPr/>
        </p:nvSpPr>
        <p:spPr>
          <a:xfrm>
            <a:off x="4572000" y="990473"/>
            <a:ext cx="4499400" cy="35086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Nunito"/>
                <a:ea typeface="Nunito"/>
                <a:cs typeface="Nunito"/>
                <a:sym typeface="Nunito"/>
              </a:rPr>
              <a:t>$</a:t>
            </a:r>
            <a:r>
              <a:rPr lang="en" sz="1200">
                <a:latin typeface="Nunito"/>
                <a:ea typeface="Nunito"/>
                <a:cs typeface="Nunito"/>
                <a:sym typeface="Nunito"/>
              </a:rPr>
              <a:t> </a:t>
            </a:r>
            <a:r>
              <a:rPr lang="en-US" sz="1200">
                <a:latin typeface="Nunito"/>
                <a:ea typeface="Nunito"/>
                <a:cs typeface="Nunito"/>
                <a:sym typeface="Nunito"/>
              </a:rPr>
              <a:t>tree ~/private/bnfo262-2025/module-1-programming</a:t>
            </a:r>
            <a:br>
              <a:rPr lang="en" sz="1200">
                <a:latin typeface="Nunito"/>
                <a:ea typeface="Nunito"/>
                <a:cs typeface="Nunito"/>
                <a:sym typeface="Nunito"/>
              </a:rPr>
            </a:br>
            <a:endParaRPr sz="1200">
              <a:latin typeface="Nunito"/>
              <a:ea typeface="Nunito"/>
              <a:cs typeface="Nunito"/>
              <a:sym typeface="Nunito"/>
            </a:endParaRPr>
          </a:p>
          <a:p>
            <a:pPr marL="0" lvl="0" indent="0" algn="l" rtl="0">
              <a:spcBef>
                <a:spcPts val="0"/>
              </a:spcBef>
              <a:spcAft>
                <a:spcPts val="0"/>
              </a:spcAft>
              <a:buNone/>
            </a:pPr>
            <a:r>
              <a:rPr lang="en" sz="1200">
                <a:solidFill>
                  <a:schemeClr val="dk1"/>
                </a:solidFill>
                <a:highlight>
                  <a:schemeClr val="accent6"/>
                </a:highlight>
                <a:latin typeface="Nunito"/>
                <a:ea typeface="Nunito"/>
                <a:cs typeface="Nunito"/>
                <a:sym typeface="Nunito"/>
              </a:rPr>
              <a:t>~</a:t>
            </a:r>
            <a:r>
              <a:rPr lang="en" sz="1200">
                <a:solidFill>
                  <a:schemeClr val="dk1"/>
                </a:solidFill>
                <a:latin typeface="Nunito"/>
                <a:ea typeface="Nunito"/>
                <a:cs typeface="Nunito"/>
                <a:sym typeface="Nunito"/>
              </a:rPr>
              <a:t>/</a:t>
            </a:r>
            <a:r>
              <a:rPr lang="en-US" sz="1200">
                <a:solidFill>
                  <a:schemeClr val="dk1"/>
                </a:solidFill>
                <a:latin typeface="Nunito"/>
                <a:ea typeface="Nunito"/>
                <a:cs typeface="Nunito"/>
                <a:sym typeface="Nunito"/>
              </a:rPr>
              <a:t>public/bnfo262-2025/module-1-programming</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a:t>
            </a:r>
            <a:r>
              <a:rPr lang="en" sz="1200" err="1">
                <a:solidFill>
                  <a:schemeClr val="dk1"/>
                </a:solidFill>
                <a:latin typeface="Nunito"/>
                <a:ea typeface="Nunito"/>
                <a:cs typeface="Nunito"/>
                <a:sym typeface="Nunito"/>
              </a:rPr>
              <a:t>bash_playground</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 scripts</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   ├── </a:t>
            </a:r>
            <a:r>
              <a:rPr lang="en" sz="1200" err="1">
                <a:solidFill>
                  <a:schemeClr val="dk1"/>
                </a:solidFill>
                <a:latin typeface="Nunito"/>
                <a:ea typeface="Nunito"/>
                <a:cs typeface="Nunito"/>
                <a:sym typeface="Nunito"/>
              </a:rPr>
              <a:t>hello.sh</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   ├── </a:t>
            </a:r>
            <a:r>
              <a:rPr lang="en" sz="1200" err="1">
                <a:solidFill>
                  <a:schemeClr val="dk1"/>
                </a:solidFill>
                <a:latin typeface="Nunito"/>
                <a:ea typeface="Nunito"/>
                <a:cs typeface="Nunito"/>
                <a:sym typeface="Nunito"/>
              </a:rPr>
              <a:t>hello_to_all_of_you.sh</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   └── </a:t>
            </a:r>
            <a:r>
              <a:rPr lang="en" sz="1200" err="1">
                <a:solidFill>
                  <a:schemeClr val="dk1"/>
                </a:solidFill>
                <a:latin typeface="Nunito"/>
                <a:ea typeface="Nunito"/>
                <a:cs typeface="Nunito"/>
                <a:sym typeface="Nunito"/>
              </a:rPr>
              <a:t>hello_you.sh</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 </a:t>
            </a:r>
            <a:r>
              <a:rPr lang="en" sz="1200" err="1">
                <a:solidFill>
                  <a:schemeClr val="dk1"/>
                </a:solidFill>
                <a:latin typeface="Nunito"/>
                <a:ea typeface="Nunito"/>
                <a:cs typeface="Nunito"/>
                <a:sym typeface="Nunito"/>
              </a:rPr>
              <a:t>sequences.txt</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data</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 </a:t>
            </a:r>
            <a:r>
              <a:rPr lang="en" sz="1200" err="1">
                <a:solidFill>
                  <a:schemeClr val="dk1"/>
                </a:solidFill>
                <a:latin typeface="Nunito"/>
                <a:ea typeface="Nunito"/>
                <a:cs typeface="Nunito"/>
                <a:sym typeface="Nunito"/>
              </a:rPr>
              <a:t>chrom_lengths.tsv</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 </a:t>
            </a:r>
            <a:r>
              <a:rPr lang="en" sz="1200" err="1">
                <a:solidFill>
                  <a:schemeClr val="dk1"/>
                </a:solidFill>
                <a:latin typeface="Nunito"/>
                <a:ea typeface="Nunito"/>
                <a:cs typeface="Nunito"/>
                <a:sym typeface="Nunito"/>
              </a:rPr>
              <a:t>gene_chrom.tsv</a:t>
            </a:r>
            <a:endParaRPr sz="1200">
              <a:solidFill>
                <a:schemeClr val="dk1"/>
              </a:solidFill>
              <a:latin typeface="Nunito"/>
              <a:ea typeface="Nunito"/>
              <a:cs typeface="Nunito"/>
              <a:sym typeface="Nunito"/>
            </a:endParaRPr>
          </a:p>
          <a:p>
            <a:r>
              <a:rPr lang="en-US" sz="1200">
                <a:solidFill>
                  <a:schemeClr val="dk1"/>
                </a:solidFill>
                <a:latin typeface="Nunito"/>
                <a:ea typeface="Nunito"/>
                <a:cs typeface="Nunito"/>
                <a:sym typeface="Nunito"/>
              </a:rPr>
              <a:t>│   ├── GSE166925-meta.tsv</a:t>
            </a:r>
          </a:p>
          <a:p>
            <a:r>
              <a:rPr lang="en-US" sz="1200">
                <a:solidFill>
                  <a:schemeClr val="dk1"/>
                </a:solidFill>
                <a:latin typeface="Nunito"/>
                <a:ea typeface="Nunito"/>
                <a:cs typeface="Nunito"/>
                <a:sym typeface="Nunito"/>
              </a:rPr>
              <a:t>│   ├── hg19.chrom.sizes.txt</a:t>
            </a:r>
          </a:p>
          <a:p>
            <a:r>
              <a:rPr lang="en" sz="1200">
                <a:solidFill>
                  <a:schemeClr val="dk1"/>
                </a:solidFill>
                <a:latin typeface="Nunito"/>
                <a:ea typeface="Nunito"/>
                <a:cs typeface="Nunito"/>
                <a:sym typeface="Nunito"/>
              </a:rPr>
              <a:t>│   └── </a:t>
            </a:r>
            <a:r>
              <a:rPr lang="en-US" sz="1200">
                <a:solidFill>
                  <a:schemeClr val="dk1"/>
                </a:solidFill>
                <a:latin typeface="Nunito"/>
                <a:ea typeface="Nunito"/>
                <a:cs typeface="Nunito"/>
                <a:sym typeface="Nunito"/>
              </a:rPr>
              <a:t>PMC8440637_top_genes.txt</a:t>
            </a:r>
          </a:p>
          <a:p>
            <a:r>
              <a:rPr lang="en-US" sz="1200">
                <a:solidFill>
                  <a:schemeClr val="dk1"/>
                </a:solidFill>
                <a:latin typeface="Nunito"/>
                <a:ea typeface="Nunito"/>
                <a:cs typeface="Nunito"/>
                <a:sym typeface="Nunito"/>
              </a:rPr>
              <a:t>├── </a:t>
            </a:r>
            <a:r>
              <a:rPr lang="en-US" sz="1200" err="1">
                <a:solidFill>
                  <a:schemeClr val="dk1"/>
                </a:solidFill>
                <a:latin typeface="Nunito"/>
                <a:ea typeface="Nunito"/>
                <a:cs typeface="Nunito"/>
                <a:sym typeface="Nunito"/>
              </a:rPr>
              <a:t>README.md</a:t>
            </a:r>
            <a:endParaRPr lang="en-US" sz="1200">
              <a:solidFill>
                <a:schemeClr val="dk1"/>
              </a:solidFill>
              <a:latin typeface="Nunito"/>
              <a:ea typeface="Nunito"/>
              <a:cs typeface="Nunito"/>
              <a:sym typeface="Nunito"/>
            </a:endParaRPr>
          </a:p>
          <a:p>
            <a:pPr marL="0" lvl="0" indent="0" algn="l" rtl="0">
              <a:spcBef>
                <a:spcPts val="0"/>
              </a:spcBef>
              <a:spcAft>
                <a:spcPts val="0"/>
              </a:spcAft>
              <a:buNone/>
            </a:pPr>
            <a:r>
              <a:rPr lang="en-US" sz="1200">
                <a:solidFill>
                  <a:schemeClr val="dk1"/>
                </a:solidFill>
                <a:latin typeface="Nunito"/>
                <a:ea typeface="Nunito"/>
                <a:cs typeface="Nunito"/>
                <a:sym typeface="Nunito"/>
              </a:rPr>
              <a:t>├── </a:t>
            </a:r>
            <a:r>
              <a:rPr lang="en-US" sz="1200" err="1">
                <a:solidFill>
                  <a:schemeClr val="dk1"/>
                </a:solidFill>
                <a:latin typeface="Nunito"/>
                <a:ea typeface="Nunito"/>
                <a:cs typeface="Nunito"/>
                <a:sym typeface="Nunito"/>
              </a:rPr>
              <a:t>Terminal_Commands_and_Bash_Scripting.ipynb</a:t>
            </a:r>
            <a:endParaRPr lang="en-US" sz="1200">
              <a:solidFill>
                <a:schemeClr val="dk1"/>
              </a:solidFill>
              <a:latin typeface="Nunito"/>
              <a:ea typeface="Nunito"/>
              <a:cs typeface="Nunito"/>
              <a:sym typeface="Nunito"/>
            </a:endParaRPr>
          </a:p>
          <a:p>
            <a:pPr marL="0" lvl="0" indent="0" algn="l" rtl="0">
              <a:spcBef>
                <a:spcPts val="0"/>
              </a:spcBef>
              <a:spcAft>
                <a:spcPts val="0"/>
              </a:spcAft>
              <a:buNone/>
            </a:pPr>
            <a:r>
              <a:rPr lang="en-US" sz="1200">
                <a:solidFill>
                  <a:schemeClr val="dk1"/>
                </a:solidFill>
                <a:latin typeface="Nunito"/>
                <a:ea typeface="Nunito"/>
                <a:cs typeface="Nunito"/>
                <a:sym typeface="Nunito"/>
              </a:rPr>
              <a:t>└── </a:t>
            </a:r>
            <a:r>
              <a:rPr lang="en-US" sz="1200" err="1">
                <a:solidFill>
                  <a:schemeClr val="dk1"/>
                </a:solidFill>
                <a:latin typeface="Nunito"/>
                <a:ea typeface="Nunito"/>
                <a:cs typeface="Nunito"/>
                <a:sym typeface="Nunito"/>
              </a:rPr>
              <a:t>img</a:t>
            </a:r>
            <a:endParaRPr sz="1200">
              <a:solidFill>
                <a:schemeClr val="dk1"/>
              </a:solidFill>
              <a:latin typeface="Nunito"/>
              <a:ea typeface="Nunito"/>
              <a:cs typeface="Nunito"/>
              <a:sym typeface="Nunito"/>
            </a:endParaRPr>
          </a:p>
        </p:txBody>
      </p:sp>
      <p:sp>
        <p:nvSpPr>
          <p:cNvPr id="582" name="Google Shape;582;p76"/>
          <p:cNvSpPr txBox="1">
            <a:spLocks noGrp="1"/>
          </p:cNvSpPr>
          <p:nvPr>
            <p:ph type="body" idx="1"/>
          </p:nvPr>
        </p:nvSpPr>
        <p:spPr>
          <a:xfrm>
            <a:off x="311700" y="1152475"/>
            <a:ext cx="4260300" cy="38907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2200" err="1">
                <a:solidFill>
                  <a:schemeClr val="tx1"/>
                </a:solidFill>
                <a:latin typeface="Nunito"/>
                <a:ea typeface="Nunito"/>
                <a:cs typeface="Nunito"/>
                <a:sym typeface="Nunito"/>
              </a:rPr>
              <a:t>pwd</a:t>
            </a:r>
            <a:r>
              <a:rPr lang="en" sz="2200">
                <a:solidFill>
                  <a:schemeClr val="tx1"/>
                </a:solidFill>
              </a:rPr>
              <a:t>: </a:t>
            </a:r>
            <a:r>
              <a:rPr lang="en" sz="2200" b="1">
                <a:solidFill>
                  <a:schemeClr val="tx1"/>
                </a:solidFill>
              </a:rPr>
              <a:t>p</a:t>
            </a:r>
            <a:r>
              <a:rPr lang="en" sz="2200">
                <a:solidFill>
                  <a:schemeClr val="tx1"/>
                </a:solidFill>
              </a:rPr>
              <a:t>rint the path to the </a:t>
            </a:r>
            <a:r>
              <a:rPr lang="en" sz="2200" b="1">
                <a:solidFill>
                  <a:schemeClr val="tx1"/>
                </a:solidFill>
              </a:rPr>
              <a:t>w</a:t>
            </a:r>
            <a:r>
              <a:rPr lang="en" sz="2200">
                <a:solidFill>
                  <a:schemeClr val="tx1"/>
                </a:solidFill>
              </a:rPr>
              <a:t>orking </a:t>
            </a:r>
            <a:r>
              <a:rPr lang="en" sz="2200" b="1">
                <a:solidFill>
                  <a:schemeClr val="tx1"/>
                </a:solidFill>
              </a:rPr>
              <a:t>d</a:t>
            </a:r>
            <a:r>
              <a:rPr lang="en" sz="2200">
                <a:solidFill>
                  <a:schemeClr val="tx1"/>
                </a:solidFill>
              </a:rPr>
              <a:t>irectory</a:t>
            </a:r>
            <a:endParaRPr sz="2200">
              <a:solidFill>
                <a:schemeClr val="tx1"/>
              </a:solidFill>
            </a:endParaRPr>
          </a:p>
          <a:p>
            <a:pPr marL="0" lvl="0" indent="0" algn="l" rtl="0">
              <a:spcBef>
                <a:spcPts val="1200"/>
              </a:spcBef>
              <a:spcAft>
                <a:spcPts val="0"/>
              </a:spcAft>
              <a:buNone/>
            </a:pPr>
            <a:r>
              <a:rPr lang="en" sz="2200" err="1">
                <a:solidFill>
                  <a:schemeClr val="tx1"/>
                </a:solidFill>
                <a:latin typeface="Nunito"/>
                <a:ea typeface="Nunito"/>
                <a:cs typeface="Nunito"/>
                <a:sym typeface="Nunito"/>
              </a:rPr>
              <a:t>whoami</a:t>
            </a:r>
            <a:r>
              <a:rPr lang="en" sz="2200">
                <a:solidFill>
                  <a:schemeClr val="tx1"/>
                </a:solidFill>
              </a:rPr>
              <a:t>: what is my username?</a:t>
            </a:r>
            <a:endParaRPr sz="2200">
              <a:solidFill>
                <a:schemeClr val="tx1"/>
              </a:solidFill>
            </a:endParaRPr>
          </a:p>
          <a:p>
            <a:pPr marL="0" lvl="0" indent="0" algn="l" rtl="0">
              <a:spcBef>
                <a:spcPts val="1200"/>
              </a:spcBef>
              <a:spcAft>
                <a:spcPts val="0"/>
              </a:spcAft>
              <a:buNone/>
            </a:pPr>
            <a:endParaRPr sz="3700">
              <a:solidFill>
                <a:schemeClr val="tx1"/>
              </a:solidFill>
              <a:latin typeface="Nunito"/>
              <a:ea typeface="Nunito"/>
              <a:cs typeface="Nunito"/>
              <a:sym typeface="Nunito"/>
            </a:endParaRPr>
          </a:p>
          <a:p>
            <a:pPr marL="0" lvl="0" indent="0" algn="l" rtl="0">
              <a:spcBef>
                <a:spcPts val="1200"/>
              </a:spcBef>
              <a:spcAft>
                <a:spcPts val="0"/>
              </a:spcAft>
              <a:buClr>
                <a:schemeClr val="dk1"/>
              </a:buClr>
              <a:buSzPts val="1100"/>
              <a:buFont typeface="Arial"/>
              <a:buNone/>
            </a:pPr>
            <a:r>
              <a:rPr lang="en" sz="2200">
                <a:solidFill>
                  <a:schemeClr val="tx1"/>
                </a:solidFill>
                <a:latin typeface="Nunito"/>
                <a:ea typeface="Nunito"/>
                <a:cs typeface="Nunito"/>
                <a:sym typeface="Nunito"/>
              </a:rPr>
              <a:t>tree</a:t>
            </a:r>
            <a:r>
              <a:rPr lang="en" sz="2200">
                <a:solidFill>
                  <a:schemeClr val="tx1"/>
                </a:solidFill>
              </a:rPr>
              <a:t>: display the directory </a:t>
            </a:r>
            <a:r>
              <a:rPr lang="en" sz="2200" b="1">
                <a:solidFill>
                  <a:schemeClr val="tx1"/>
                </a:solidFill>
              </a:rPr>
              <a:t>tree</a:t>
            </a:r>
            <a:endParaRPr sz="2200" b="1">
              <a:solidFill>
                <a:schemeClr val="tx1"/>
              </a:solidFill>
              <a:latin typeface="Nunito"/>
              <a:ea typeface="Nunito"/>
              <a:cs typeface="Nunito"/>
              <a:sym typeface="Nunito"/>
            </a:endParaRPr>
          </a:p>
          <a:p>
            <a:pPr marL="0" lvl="0" indent="0" algn="l" rtl="0">
              <a:spcBef>
                <a:spcPts val="1200"/>
              </a:spcBef>
              <a:spcAft>
                <a:spcPts val="0"/>
              </a:spcAft>
              <a:buNone/>
            </a:pPr>
            <a:r>
              <a:rPr lang="en" sz="2200">
                <a:solidFill>
                  <a:schemeClr val="tx1"/>
                </a:solidFill>
                <a:latin typeface="Nunito"/>
                <a:ea typeface="Nunito"/>
                <a:cs typeface="Nunito"/>
                <a:sym typeface="Nunito"/>
              </a:rPr>
              <a:t>cd</a:t>
            </a:r>
            <a:r>
              <a:rPr lang="en" sz="2200">
                <a:solidFill>
                  <a:schemeClr val="tx1"/>
                </a:solidFill>
              </a:rPr>
              <a:t>: </a:t>
            </a:r>
            <a:r>
              <a:rPr lang="en" sz="2200" b="1">
                <a:solidFill>
                  <a:schemeClr val="tx1"/>
                </a:solidFill>
              </a:rPr>
              <a:t>c</a:t>
            </a:r>
            <a:r>
              <a:rPr lang="en" sz="2200">
                <a:solidFill>
                  <a:schemeClr val="tx1"/>
                </a:solidFill>
              </a:rPr>
              <a:t>hange my working </a:t>
            </a:r>
            <a:r>
              <a:rPr lang="en" sz="2200" b="1">
                <a:solidFill>
                  <a:schemeClr val="tx1"/>
                </a:solidFill>
              </a:rPr>
              <a:t>d</a:t>
            </a:r>
            <a:r>
              <a:rPr lang="en" sz="2200">
                <a:solidFill>
                  <a:schemeClr val="tx1"/>
                </a:solidFill>
              </a:rPr>
              <a:t>irectory</a:t>
            </a:r>
            <a:endParaRPr sz="2200">
              <a:solidFill>
                <a:schemeClr val="tx1"/>
              </a:solidFill>
            </a:endParaRPr>
          </a:p>
          <a:p>
            <a:pPr marL="0" lvl="0" indent="0" algn="l" rtl="0">
              <a:spcBef>
                <a:spcPts val="1200"/>
              </a:spcBef>
              <a:spcAft>
                <a:spcPts val="1200"/>
              </a:spcAft>
              <a:buNone/>
            </a:pPr>
            <a:r>
              <a:rPr lang="en" sz="2200">
                <a:solidFill>
                  <a:schemeClr val="tx1"/>
                </a:solidFill>
                <a:latin typeface="Nunito"/>
                <a:ea typeface="Nunito"/>
                <a:cs typeface="Nunito"/>
                <a:sym typeface="Nunito"/>
              </a:rPr>
              <a:t>ls</a:t>
            </a:r>
            <a:r>
              <a:rPr lang="en" sz="2200">
                <a:solidFill>
                  <a:schemeClr val="tx1"/>
                </a:solidFill>
              </a:rPr>
              <a:t>: </a:t>
            </a:r>
            <a:r>
              <a:rPr lang="en" sz="2200" b="1">
                <a:solidFill>
                  <a:schemeClr val="tx1"/>
                </a:solidFill>
              </a:rPr>
              <a:t>l</a:t>
            </a:r>
            <a:r>
              <a:rPr lang="en" sz="2200">
                <a:solidFill>
                  <a:schemeClr val="tx1"/>
                </a:solidFill>
              </a:rPr>
              <a:t>i</a:t>
            </a:r>
            <a:r>
              <a:rPr lang="en" sz="2200" b="1">
                <a:solidFill>
                  <a:schemeClr val="tx1"/>
                </a:solidFill>
              </a:rPr>
              <a:t>s</a:t>
            </a:r>
            <a:r>
              <a:rPr lang="en" sz="2200">
                <a:solidFill>
                  <a:schemeClr val="tx1"/>
                </a:solidFill>
              </a:rPr>
              <a:t>t contents of a directory</a:t>
            </a:r>
            <a:endParaRPr sz="2200">
              <a:solidFill>
                <a:schemeClr val="tx1"/>
              </a:solidFill>
            </a:endParaRPr>
          </a:p>
        </p:txBody>
      </p:sp>
      <p:sp>
        <p:nvSpPr>
          <p:cNvPr id="584" name="Google Shape;584;p76"/>
          <p:cNvSpPr txBox="1"/>
          <p:nvPr/>
        </p:nvSpPr>
        <p:spPr>
          <a:xfrm>
            <a:off x="6913800" y="4350475"/>
            <a:ext cx="1918500" cy="692700"/>
          </a:xfrm>
          <a:prstGeom prst="rect">
            <a:avLst/>
          </a:prstGeom>
          <a:solidFill>
            <a:srgbClr val="D9D2E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Reminder: the tilde </a:t>
            </a:r>
            <a:r>
              <a:rPr lang="en" sz="1100">
                <a:highlight>
                  <a:schemeClr val="lt2"/>
                </a:highlight>
              </a:rPr>
              <a:t>~</a:t>
            </a:r>
            <a:r>
              <a:rPr lang="en" sz="1100"/>
              <a:t> refers to the home directory, where the terminal starts up</a:t>
            </a:r>
            <a:endParaRPr sz="1100"/>
          </a:p>
        </p:txBody>
      </p:sp>
      <p:sp>
        <p:nvSpPr>
          <p:cNvPr id="2" name="Google Shape;575;p75">
            <a:extLst>
              <a:ext uri="{FF2B5EF4-FFF2-40B4-BE49-F238E27FC236}">
                <a16:creationId xmlns:a16="http://schemas.microsoft.com/office/drawing/2014/main" id="{9F040E8B-67C4-317E-7244-8A116A4FFD94}"/>
              </a:ext>
            </a:extLst>
          </p:cNvPr>
          <p:cNvSpPr txBox="1"/>
          <p:nvPr/>
        </p:nvSpPr>
        <p:spPr>
          <a:xfrm>
            <a:off x="1168950" y="2744785"/>
            <a:ext cx="2545800" cy="5232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chemeClr val="dk1"/>
                </a:solidFill>
                <a:latin typeface="Nunito"/>
                <a:ea typeface="Nunito"/>
                <a:cs typeface="Nunito"/>
                <a:sym typeface="Nunito"/>
              </a:rPr>
              <a:t>cmd [path_to_dir]</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Navigating the File System</a:t>
            </a:r>
            <a:endParaRPr/>
          </a:p>
        </p:txBody>
      </p:sp>
      <p:sp>
        <p:nvSpPr>
          <p:cNvPr id="591" name="Google Shape;591;p77"/>
          <p:cNvSpPr txBox="1">
            <a:spLocks noGrp="1"/>
          </p:cNvSpPr>
          <p:nvPr>
            <p:ph type="body" idx="1"/>
          </p:nvPr>
        </p:nvSpPr>
        <p:spPr>
          <a:xfrm>
            <a:off x="311700" y="1152475"/>
            <a:ext cx="4260300" cy="38907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2200" err="1">
                <a:solidFill>
                  <a:schemeClr val="tx1"/>
                </a:solidFill>
                <a:latin typeface="Nunito"/>
                <a:ea typeface="Nunito"/>
                <a:cs typeface="Nunito"/>
                <a:sym typeface="Nunito"/>
              </a:rPr>
              <a:t>pwd</a:t>
            </a:r>
            <a:r>
              <a:rPr lang="en" sz="2200">
                <a:solidFill>
                  <a:schemeClr val="tx1"/>
                </a:solidFill>
              </a:rPr>
              <a:t>: </a:t>
            </a:r>
            <a:r>
              <a:rPr lang="en" sz="2200" b="1">
                <a:solidFill>
                  <a:schemeClr val="tx1"/>
                </a:solidFill>
              </a:rPr>
              <a:t>p</a:t>
            </a:r>
            <a:r>
              <a:rPr lang="en" sz="2200">
                <a:solidFill>
                  <a:schemeClr val="tx1"/>
                </a:solidFill>
              </a:rPr>
              <a:t>rint the path to the </a:t>
            </a:r>
            <a:r>
              <a:rPr lang="en" sz="2200" b="1">
                <a:solidFill>
                  <a:schemeClr val="tx1"/>
                </a:solidFill>
              </a:rPr>
              <a:t>w</a:t>
            </a:r>
            <a:r>
              <a:rPr lang="en" sz="2200">
                <a:solidFill>
                  <a:schemeClr val="tx1"/>
                </a:solidFill>
              </a:rPr>
              <a:t>orking </a:t>
            </a:r>
            <a:r>
              <a:rPr lang="en" sz="2200" b="1">
                <a:solidFill>
                  <a:schemeClr val="tx1"/>
                </a:solidFill>
              </a:rPr>
              <a:t>d</a:t>
            </a:r>
            <a:r>
              <a:rPr lang="en" sz="2200">
                <a:solidFill>
                  <a:schemeClr val="tx1"/>
                </a:solidFill>
              </a:rPr>
              <a:t>irectory</a:t>
            </a:r>
            <a:endParaRPr sz="2200">
              <a:solidFill>
                <a:schemeClr val="tx1"/>
              </a:solidFill>
            </a:endParaRPr>
          </a:p>
          <a:p>
            <a:pPr marL="0" lvl="0" indent="0" algn="l" rtl="0">
              <a:spcBef>
                <a:spcPts val="1200"/>
              </a:spcBef>
              <a:spcAft>
                <a:spcPts val="0"/>
              </a:spcAft>
              <a:buNone/>
            </a:pPr>
            <a:r>
              <a:rPr lang="en" sz="2200" err="1">
                <a:solidFill>
                  <a:schemeClr val="tx1"/>
                </a:solidFill>
                <a:latin typeface="Nunito"/>
                <a:ea typeface="Nunito"/>
                <a:cs typeface="Nunito"/>
                <a:sym typeface="Nunito"/>
              </a:rPr>
              <a:t>whoami</a:t>
            </a:r>
            <a:r>
              <a:rPr lang="en" sz="2200">
                <a:solidFill>
                  <a:schemeClr val="tx1"/>
                </a:solidFill>
              </a:rPr>
              <a:t>: what is my username?</a:t>
            </a:r>
            <a:endParaRPr sz="2200">
              <a:solidFill>
                <a:schemeClr val="tx1"/>
              </a:solidFill>
            </a:endParaRPr>
          </a:p>
          <a:p>
            <a:pPr marL="0" lvl="0" indent="0" algn="l" rtl="0">
              <a:spcBef>
                <a:spcPts val="1200"/>
              </a:spcBef>
              <a:spcAft>
                <a:spcPts val="0"/>
              </a:spcAft>
              <a:buNone/>
            </a:pPr>
            <a:endParaRPr sz="3700">
              <a:solidFill>
                <a:schemeClr val="tx1"/>
              </a:solidFill>
              <a:latin typeface="Nunito"/>
              <a:ea typeface="Nunito"/>
              <a:cs typeface="Nunito"/>
              <a:sym typeface="Nunito"/>
            </a:endParaRPr>
          </a:p>
          <a:p>
            <a:pPr marL="0" lvl="0" indent="0" algn="l" rtl="0">
              <a:spcBef>
                <a:spcPts val="1200"/>
              </a:spcBef>
              <a:spcAft>
                <a:spcPts val="0"/>
              </a:spcAft>
              <a:buClr>
                <a:schemeClr val="dk1"/>
              </a:buClr>
              <a:buSzPts val="1100"/>
              <a:buFont typeface="Arial"/>
              <a:buNone/>
            </a:pPr>
            <a:r>
              <a:rPr lang="en" sz="2200">
                <a:solidFill>
                  <a:schemeClr val="tx1"/>
                </a:solidFill>
                <a:latin typeface="Nunito"/>
                <a:ea typeface="Nunito"/>
                <a:cs typeface="Nunito"/>
                <a:sym typeface="Nunito"/>
              </a:rPr>
              <a:t>tree</a:t>
            </a:r>
            <a:r>
              <a:rPr lang="en" sz="2200">
                <a:solidFill>
                  <a:schemeClr val="tx1"/>
                </a:solidFill>
              </a:rPr>
              <a:t>: display the directory </a:t>
            </a:r>
            <a:r>
              <a:rPr lang="en" sz="2200" b="1">
                <a:solidFill>
                  <a:schemeClr val="tx1"/>
                </a:solidFill>
              </a:rPr>
              <a:t>tree</a:t>
            </a:r>
            <a:endParaRPr sz="2200" b="1">
              <a:solidFill>
                <a:schemeClr val="tx1"/>
              </a:solidFill>
              <a:latin typeface="Nunito"/>
              <a:ea typeface="Nunito"/>
              <a:cs typeface="Nunito"/>
              <a:sym typeface="Nunito"/>
            </a:endParaRPr>
          </a:p>
          <a:p>
            <a:pPr marL="0" lvl="0" indent="0" algn="l" rtl="0">
              <a:spcBef>
                <a:spcPts val="1200"/>
              </a:spcBef>
              <a:spcAft>
                <a:spcPts val="0"/>
              </a:spcAft>
              <a:buNone/>
            </a:pPr>
            <a:r>
              <a:rPr lang="en" sz="2200">
                <a:solidFill>
                  <a:schemeClr val="tx1"/>
                </a:solidFill>
                <a:latin typeface="Nunito"/>
                <a:ea typeface="Nunito"/>
                <a:cs typeface="Nunito"/>
                <a:sym typeface="Nunito"/>
              </a:rPr>
              <a:t>cd</a:t>
            </a:r>
            <a:r>
              <a:rPr lang="en" sz="2200">
                <a:solidFill>
                  <a:schemeClr val="tx1"/>
                </a:solidFill>
              </a:rPr>
              <a:t>: </a:t>
            </a:r>
            <a:r>
              <a:rPr lang="en" sz="2200" b="1">
                <a:solidFill>
                  <a:schemeClr val="tx1"/>
                </a:solidFill>
              </a:rPr>
              <a:t>c</a:t>
            </a:r>
            <a:r>
              <a:rPr lang="en" sz="2200">
                <a:solidFill>
                  <a:schemeClr val="tx1"/>
                </a:solidFill>
              </a:rPr>
              <a:t>hange my working </a:t>
            </a:r>
            <a:r>
              <a:rPr lang="en" sz="2200" b="1">
                <a:solidFill>
                  <a:schemeClr val="tx1"/>
                </a:solidFill>
              </a:rPr>
              <a:t>d</a:t>
            </a:r>
            <a:r>
              <a:rPr lang="en" sz="2200">
                <a:solidFill>
                  <a:schemeClr val="tx1"/>
                </a:solidFill>
              </a:rPr>
              <a:t>irectory</a:t>
            </a:r>
            <a:endParaRPr sz="2200">
              <a:solidFill>
                <a:schemeClr val="tx1"/>
              </a:solidFill>
            </a:endParaRPr>
          </a:p>
          <a:p>
            <a:pPr marL="0" lvl="0" indent="0" algn="l" rtl="0">
              <a:spcBef>
                <a:spcPts val="1200"/>
              </a:spcBef>
              <a:spcAft>
                <a:spcPts val="1200"/>
              </a:spcAft>
              <a:buNone/>
            </a:pPr>
            <a:r>
              <a:rPr lang="en" sz="2200">
                <a:solidFill>
                  <a:schemeClr val="tx1"/>
                </a:solidFill>
                <a:latin typeface="Nunito"/>
                <a:ea typeface="Nunito"/>
                <a:cs typeface="Nunito"/>
                <a:sym typeface="Nunito"/>
              </a:rPr>
              <a:t>ls</a:t>
            </a:r>
            <a:r>
              <a:rPr lang="en" sz="2200">
                <a:solidFill>
                  <a:schemeClr val="tx1"/>
                </a:solidFill>
              </a:rPr>
              <a:t>: </a:t>
            </a:r>
            <a:r>
              <a:rPr lang="en" sz="2200" b="1">
                <a:solidFill>
                  <a:schemeClr val="tx1"/>
                </a:solidFill>
              </a:rPr>
              <a:t>l</a:t>
            </a:r>
            <a:r>
              <a:rPr lang="en" sz="2200">
                <a:solidFill>
                  <a:schemeClr val="tx1"/>
                </a:solidFill>
              </a:rPr>
              <a:t>i</a:t>
            </a:r>
            <a:r>
              <a:rPr lang="en" sz="2200" b="1">
                <a:solidFill>
                  <a:schemeClr val="tx1"/>
                </a:solidFill>
              </a:rPr>
              <a:t>s</a:t>
            </a:r>
            <a:r>
              <a:rPr lang="en" sz="2200">
                <a:solidFill>
                  <a:schemeClr val="tx1"/>
                </a:solidFill>
              </a:rPr>
              <a:t>t contents of a directory</a:t>
            </a:r>
            <a:endParaRPr sz="2200">
              <a:solidFill>
                <a:schemeClr val="tx1"/>
              </a:solidFill>
            </a:endParaRPr>
          </a:p>
        </p:txBody>
      </p:sp>
      <p:sp>
        <p:nvSpPr>
          <p:cNvPr id="2" name="Google Shape;575;p75">
            <a:extLst>
              <a:ext uri="{FF2B5EF4-FFF2-40B4-BE49-F238E27FC236}">
                <a16:creationId xmlns:a16="http://schemas.microsoft.com/office/drawing/2014/main" id="{4C8E7828-51D7-ADE9-39AC-DC8901612444}"/>
              </a:ext>
            </a:extLst>
          </p:cNvPr>
          <p:cNvSpPr txBox="1"/>
          <p:nvPr/>
        </p:nvSpPr>
        <p:spPr>
          <a:xfrm>
            <a:off x="1168950" y="2744785"/>
            <a:ext cx="2545800" cy="5232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solidFill>
                  <a:schemeClr val="dk1"/>
                </a:solidFill>
                <a:latin typeface="Nunito"/>
                <a:ea typeface="Nunito"/>
                <a:cs typeface="Nunito"/>
                <a:sym typeface="Nunito"/>
              </a:rPr>
              <a:t>cmd [path_to_dir]</a:t>
            </a:r>
            <a:endParaRPr/>
          </a:p>
        </p:txBody>
      </p:sp>
      <p:sp>
        <p:nvSpPr>
          <p:cNvPr id="3" name="Google Shape;581;p76">
            <a:extLst>
              <a:ext uri="{FF2B5EF4-FFF2-40B4-BE49-F238E27FC236}">
                <a16:creationId xmlns:a16="http://schemas.microsoft.com/office/drawing/2014/main" id="{818D3411-9139-7809-423A-D2DD8431CB02}"/>
              </a:ext>
            </a:extLst>
          </p:cNvPr>
          <p:cNvSpPr txBox="1"/>
          <p:nvPr/>
        </p:nvSpPr>
        <p:spPr>
          <a:xfrm>
            <a:off x="4572000" y="990473"/>
            <a:ext cx="4499400" cy="35086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Nunito"/>
                <a:ea typeface="Nunito"/>
                <a:cs typeface="Nunito"/>
                <a:sym typeface="Nunito"/>
              </a:rPr>
              <a:t>$</a:t>
            </a:r>
            <a:r>
              <a:rPr lang="en" sz="1200">
                <a:latin typeface="Nunito"/>
                <a:ea typeface="Nunito"/>
                <a:cs typeface="Nunito"/>
                <a:sym typeface="Nunito"/>
              </a:rPr>
              <a:t> </a:t>
            </a:r>
            <a:r>
              <a:rPr lang="en-US" sz="1200">
                <a:latin typeface="Nunito"/>
                <a:ea typeface="Nunito"/>
                <a:cs typeface="Nunito"/>
                <a:sym typeface="Nunito"/>
              </a:rPr>
              <a:t>tree ~/private/bnfo262-2025/module-1-programming</a:t>
            </a:r>
            <a:br>
              <a:rPr lang="en" sz="1200">
                <a:latin typeface="Nunito"/>
                <a:ea typeface="Nunito"/>
                <a:cs typeface="Nunito"/>
                <a:sym typeface="Nunito"/>
              </a:rPr>
            </a:br>
            <a:endParaRPr sz="1200">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a:t>
            </a:r>
            <a:r>
              <a:rPr lang="en-US" sz="1200">
                <a:solidFill>
                  <a:schemeClr val="dk1"/>
                </a:solidFill>
                <a:latin typeface="Nunito"/>
                <a:ea typeface="Nunito"/>
                <a:cs typeface="Nunito"/>
                <a:sym typeface="Nunito"/>
              </a:rPr>
              <a:t>public/bnfo262-2025/module-1-programming</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a:t>
            </a:r>
            <a:r>
              <a:rPr lang="en" sz="1200" err="1">
                <a:solidFill>
                  <a:schemeClr val="dk1"/>
                </a:solidFill>
                <a:highlight>
                  <a:srgbClr val="FFFF00"/>
                </a:highlight>
                <a:latin typeface="Nunito"/>
                <a:ea typeface="Nunito"/>
                <a:cs typeface="Nunito"/>
                <a:sym typeface="Nunito"/>
              </a:rPr>
              <a:t>bash_playground</a:t>
            </a:r>
            <a:endParaRPr sz="1200">
              <a:solidFill>
                <a:schemeClr val="dk1"/>
              </a:solidFill>
              <a:highlight>
                <a:srgbClr val="FFFF00"/>
              </a:highlight>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 scripts</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   ├── </a:t>
            </a:r>
            <a:r>
              <a:rPr lang="en" sz="1200" err="1">
                <a:solidFill>
                  <a:schemeClr val="dk1"/>
                </a:solidFill>
                <a:latin typeface="Nunito"/>
                <a:ea typeface="Nunito"/>
                <a:cs typeface="Nunito"/>
                <a:sym typeface="Nunito"/>
              </a:rPr>
              <a:t>hello.sh</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   ├── </a:t>
            </a:r>
            <a:r>
              <a:rPr lang="en" sz="1200" err="1">
                <a:solidFill>
                  <a:schemeClr val="dk1"/>
                </a:solidFill>
                <a:latin typeface="Nunito"/>
                <a:ea typeface="Nunito"/>
                <a:cs typeface="Nunito"/>
                <a:sym typeface="Nunito"/>
              </a:rPr>
              <a:t>hello_to_all_of_you.sh</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   └── </a:t>
            </a:r>
            <a:r>
              <a:rPr lang="en" sz="1200" err="1">
                <a:solidFill>
                  <a:schemeClr val="dk1"/>
                </a:solidFill>
                <a:latin typeface="Nunito"/>
                <a:ea typeface="Nunito"/>
                <a:cs typeface="Nunito"/>
                <a:sym typeface="Nunito"/>
              </a:rPr>
              <a:t>hello_you.sh</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 </a:t>
            </a:r>
            <a:r>
              <a:rPr lang="en" sz="1200" err="1">
                <a:solidFill>
                  <a:schemeClr val="dk1"/>
                </a:solidFill>
                <a:latin typeface="Nunito"/>
                <a:ea typeface="Nunito"/>
                <a:cs typeface="Nunito"/>
                <a:sym typeface="Nunito"/>
              </a:rPr>
              <a:t>sequences.txt</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data</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 </a:t>
            </a:r>
            <a:r>
              <a:rPr lang="en" sz="1200" err="1">
                <a:solidFill>
                  <a:schemeClr val="dk1"/>
                </a:solidFill>
                <a:latin typeface="Nunito"/>
                <a:ea typeface="Nunito"/>
                <a:cs typeface="Nunito"/>
                <a:sym typeface="Nunito"/>
              </a:rPr>
              <a:t>chrom_lengths.tsv</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 </a:t>
            </a:r>
            <a:r>
              <a:rPr lang="en" sz="1200" err="1">
                <a:solidFill>
                  <a:schemeClr val="dk1"/>
                </a:solidFill>
                <a:latin typeface="Nunito"/>
                <a:ea typeface="Nunito"/>
                <a:cs typeface="Nunito"/>
                <a:sym typeface="Nunito"/>
              </a:rPr>
              <a:t>gene_chrom.tsv</a:t>
            </a:r>
            <a:endParaRPr sz="1200">
              <a:solidFill>
                <a:schemeClr val="dk1"/>
              </a:solidFill>
              <a:latin typeface="Nunito"/>
              <a:ea typeface="Nunito"/>
              <a:cs typeface="Nunito"/>
              <a:sym typeface="Nunito"/>
            </a:endParaRPr>
          </a:p>
          <a:p>
            <a:r>
              <a:rPr lang="en-US" sz="1200">
                <a:solidFill>
                  <a:schemeClr val="dk1"/>
                </a:solidFill>
                <a:latin typeface="Nunito"/>
                <a:ea typeface="Nunito"/>
                <a:cs typeface="Nunito"/>
                <a:sym typeface="Nunito"/>
              </a:rPr>
              <a:t>│   ├── GSE166925-meta.tsv</a:t>
            </a:r>
          </a:p>
          <a:p>
            <a:r>
              <a:rPr lang="en-US" sz="1200">
                <a:solidFill>
                  <a:schemeClr val="dk1"/>
                </a:solidFill>
                <a:latin typeface="Nunito"/>
                <a:ea typeface="Nunito"/>
                <a:cs typeface="Nunito"/>
                <a:sym typeface="Nunito"/>
              </a:rPr>
              <a:t>│   ├── hg19.chrom.sizes.txt</a:t>
            </a:r>
          </a:p>
          <a:p>
            <a:r>
              <a:rPr lang="en" sz="1200">
                <a:solidFill>
                  <a:schemeClr val="dk1"/>
                </a:solidFill>
                <a:latin typeface="Nunito"/>
                <a:ea typeface="Nunito"/>
                <a:cs typeface="Nunito"/>
                <a:sym typeface="Nunito"/>
              </a:rPr>
              <a:t>│   └── </a:t>
            </a:r>
            <a:r>
              <a:rPr lang="en-US" sz="1200">
                <a:solidFill>
                  <a:schemeClr val="dk1"/>
                </a:solidFill>
                <a:latin typeface="Nunito"/>
                <a:ea typeface="Nunito"/>
                <a:cs typeface="Nunito"/>
                <a:sym typeface="Nunito"/>
              </a:rPr>
              <a:t>PMC8440637_top_genes.txt</a:t>
            </a:r>
          </a:p>
          <a:p>
            <a:r>
              <a:rPr lang="en-US" sz="1200">
                <a:solidFill>
                  <a:schemeClr val="dk1"/>
                </a:solidFill>
                <a:latin typeface="Nunito"/>
                <a:ea typeface="Nunito"/>
                <a:cs typeface="Nunito"/>
                <a:sym typeface="Nunito"/>
              </a:rPr>
              <a:t>├── </a:t>
            </a:r>
            <a:r>
              <a:rPr lang="en-US" sz="1200" err="1">
                <a:solidFill>
                  <a:schemeClr val="dk1"/>
                </a:solidFill>
                <a:latin typeface="Nunito"/>
                <a:ea typeface="Nunito"/>
                <a:cs typeface="Nunito"/>
                <a:sym typeface="Nunito"/>
              </a:rPr>
              <a:t>README.md</a:t>
            </a:r>
            <a:endParaRPr lang="en-US" sz="1200">
              <a:solidFill>
                <a:schemeClr val="dk1"/>
              </a:solidFill>
              <a:latin typeface="Nunito"/>
              <a:ea typeface="Nunito"/>
              <a:cs typeface="Nunito"/>
              <a:sym typeface="Nunito"/>
            </a:endParaRPr>
          </a:p>
          <a:p>
            <a:pPr marL="0" lvl="0" indent="0" algn="l" rtl="0">
              <a:spcBef>
                <a:spcPts val="0"/>
              </a:spcBef>
              <a:spcAft>
                <a:spcPts val="0"/>
              </a:spcAft>
              <a:buNone/>
            </a:pPr>
            <a:r>
              <a:rPr lang="en-US" sz="1200">
                <a:solidFill>
                  <a:schemeClr val="dk1"/>
                </a:solidFill>
                <a:latin typeface="Nunito"/>
                <a:ea typeface="Nunito"/>
                <a:cs typeface="Nunito"/>
                <a:sym typeface="Nunito"/>
              </a:rPr>
              <a:t>├── </a:t>
            </a:r>
            <a:r>
              <a:rPr lang="en-US" sz="1200" err="1">
                <a:solidFill>
                  <a:schemeClr val="dk1"/>
                </a:solidFill>
                <a:latin typeface="Nunito"/>
                <a:ea typeface="Nunito"/>
                <a:cs typeface="Nunito"/>
                <a:sym typeface="Nunito"/>
              </a:rPr>
              <a:t>Terminal_Commands_and_Bash_Scripting.ipynb</a:t>
            </a:r>
            <a:endParaRPr lang="en-US" sz="1200">
              <a:solidFill>
                <a:schemeClr val="dk1"/>
              </a:solidFill>
              <a:latin typeface="Nunito"/>
              <a:ea typeface="Nunito"/>
              <a:cs typeface="Nunito"/>
              <a:sym typeface="Nunito"/>
            </a:endParaRPr>
          </a:p>
          <a:p>
            <a:pPr marL="0" lvl="0" indent="0" algn="l" rtl="0">
              <a:spcBef>
                <a:spcPts val="0"/>
              </a:spcBef>
              <a:spcAft>
                <a:spcPts val="0"/>
              </a:spcAft>
              <a:buNone/>
            </a:pPr>
            <a:r>
              <a:rPr lang="en-US" sz="1200">
                <a:solidFill>
                  <a:schemeClr val="dk1"/>
                </a:solidFill>
                <a:latin typeface="Nunito"/>
                <a:ea typeface="Nunito"/>
                <a:cs typeface="Nunito"/>
                <a:sym typeface="Nunito"/>
              </a:rPr>
              <a:t>└── </a:t>
            </a:r>
            <a:r>
              <a:rPr lang="en-US" sz="1200" err="1">
                <a:solidFill>
                  <a:schemeClr val="dk1"/>
                </a:solidFill>
                <a:latin typeface="Nunito"/>
                <a:ea typeface="Nunito"/>
                <a:cs typeface="Nunito"/>
                <a:sym typeface="Nunito"/>
              </a:rPr>
              <a:t>img</a:t>
            </a:r>
            <a:endParaRPr sz="1200">
              <a:solidFill>
                <a:schemeClr val="dk1"/>
              </a:solidFill>
              <a:latin typeface="Nunito"/>
              <a:ea typeface="Nunito"/>
              <a:cs typeface="Nunito"/>
              <a:sym typeface="Nunito"/>
            </a:endParaRPr>
          </a:p>
        </p:txBody>
      </p:sp>
      <p:sp>
        <p:nvSpPr>
          <p:cNvPr id="4" name="Google Shape;584;p76">
            <a:extLst>
              <a:ext uri="{FF2B5EF4-FFF2-40B4-BE49-F238E27FC236}">
                <a16:creationId xmlns:a16="http://schemas.microsoft.com/office/drawing/2014/main" id="{C0D86E0B-41A4-3BD7-C018-414DCF18F93C}"/>
              </a:ext>
            </a:extLst>
          </p:cNvPr>
          <p:cNvSpPr txBox="1"/>
          <p:nvPr/>
        </p:nvSpPr>
        <p:spPr>
          <a:xfrm>
            <a:off x="6913800" y="4350475"/>
            <a:ext cx="1918500" cy="692700"/>
          </a:xfrm>
          <a:prstGeom prst="rect">
            <a:avLst/>
          </a:prstGeom>
          <a:solidFill>
            <a:srgbClr val="D9D2E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Reminder: the tilde </a:t>
            </a:r>
            <a:r>
              <a:rPr lang="en" sz="1100">
                <a:highlight>
                  <a:schemeClr val="lt2"/>
                </a:highlight>
              </a:rPr>
              <a:t>~</a:t>
            </a:r>
            <a:r>
              <a:rPr lang="en" sz="1100"/>
              <a:t> refers to the home directory, where the terminal starts up</a:t>
            </a:r>
            <a:endParaRPr sz="11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8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Paths: relative vs absolute paths</a:t>
            </a:r>
            <a:endParaRPr/>
          </a:p>
        </p:txBody>
      </p:sp>
      <p:sp>
        <p:nvSpPr>
          <p:cNvPr id="617" name="Google Shape;617;p80"/>
          <p:cNvSpPr txBox="1">
            <a:spLocks noGrp="1"/>
          </p:cNvSpPr>
          <p:nvPr>
            <p:ph type="body" idx="1"/>
          </p:nvPr>
        </p:nvSpPr>
        <p:spPr>
          <a:xfrm>
            <a:off x="311700" y="1323275"/>
            <a:ext cx="4260300" cy="1730700"/>
          </a:xfrm>
          <a:prstGeom prst="rect">
            <a:avLst/>
          </a:prstGeom>
        </p:spPr>
        <p:txBody>
          <a:bodyPr spcFirstLastPara="1" wrap="square" lIns="91425" tIns="91425" rIns="91425" bIns="91425" anchor="t" anchorCtr="0">
            <a:normAutofit/>
          </a:bodyPr>
          <a:lstStyle/>
          <a:p>
            <a:pPr marL="0" lvl="0" indent="0" algn="l" rtl="0">
              <a:lnSpc>
                <a:spcPct val="95000"/>
              </a:lnSpc>
              <a:spcBef>
                <a:spcPts val="0"/>
              </a:spcBef>
              <a:spcAft>
                <a:spcPts val="0"/>
              </a:spcAft>
              <a:buClr>
                <a:schemeClr val="tx1"/>
              </a:buClr>
              <a:buSzPts val="1018"/>
              <a:buNone/>
            </a:pPr>
            <a:r>
              <a:rPr lang="en" sz="1600">
                <a:solidFill>
                  <a:schemeClr val="tx1"/>
                </a:solidFill>
              </a:rPr>
              <a:t>There are two types of paths:</a:t>
            </a:r>
            <a:endParaRPr sz="1600">
              <a:solidFill>
                <a:schemeClr val="tx1"/>
              </a:solidFill>
            </a:endParaRPr>
          </a:p>
          <a:p>
            <a:pPr marL="457200" lvl="0" indent="-330200" algn="l" rtl="0">
              <a:lnSpc>
                <a:spcPct val="95000"/>
              </a:lnSpc>
              <a:spcBef>
                <a:spcPts val="1200"/>
              </a:spcBef>
              <a:spcAft>
                <a:spcPts val="0"/>
              </a:spcAft>
              <a:buClr>
                <a:schemeClr val="tx1"/>
              </a:buClr>
              <a:buSzPts val="1600"/>
              <a:buAutoNum type="arabicPeriod"/>
            </a:pPr>
            <a:r>
              <a:rPr lang="en" sz="1600">
                <a:solidFill>
                  <a:schemeClr val="tx1"/>
                </a:solidFill>
              </a:rPr>
              <a:t>Relative - interpreted relative to your current working directory</a:t>
            </a:r>
            <a:endParaRPr sz="1600">
              <a:solidFill>
                <a:schemeClr val="tx1"/>
              </a:solidFill>
            </a:endParaRPr>
          </a:p>
          <a:p>
            <a:pPr marL="457200" lvl="0" indent="-330200" algn="l" rtl="0">
              <a:lnSpc>
                <a:spcPct val="95000"/>
              </a:lnSpc>
              <a:spcBef>
                <a:spcPts val="0"/>
              </a:spcBef>
              <a:spcAft>
                <a:spcPts val="0"/>
              </a:spcAft>
              <a:buClr>
                <a:schemeClr val="tx1"/>
              </a:buClr>
              <a:buSzPts val="1600"/>
              <a:buAutoNum type="arabicPeriod"/>
            </a:pPr>
            <a:r>
              <a:rPr lang="en" sz="1600">
                <a:solidFill>
                  <a:schemeClr val="tx1"/>
                </a:solidFill>
              </a:rPr>
              <a:t>Absolute - independent of current working directory (</a:t>
            </a:r>
            <a:r>
              <a:rPr lang="en-US" sz="1600">
                <a:solidFill>
                  <a:schemeClr val="tx1"/>
                </a:solidFill>
              </a:rPr>
              <a:t>i.e.</a:t>
            </a:r>
            <a:r>
              <a:rPr lang="en" sz="1600">
                <a:solidFill>
                  <a:schemeClr val="tx1"/>
                </a:solidFill>
              </a:rPr>
              <a:t> relative to the root directory)</a:t>
            </a:r>
            <a:endParaRPr sz="1600">
              <a:solidFill>
                <a:schemeClr val="tx1"/>
              </a:solidFill>
            </a:endParaRPr>
          </a:p>
        </p:txBody>
      </p:sp>
      <p:sp>
        <p:nvSpPr>
          <p:cNvPr id="619" name="Google Shape;619;p80"/>
          <p:cNvSpPr txBox="1"/>
          <p:nvPr/>
        </p:nvSpPr>
        <p:spPr>
          <a:xfrm>
            <a:off x="311700" y="3669550"/>
            <a:ext cx="4324308" cy="738633"/>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Nunito"/>
                <a:ea typeface="Nunito"/>
                <a:cs typeface="Nunito"/>
                <a:sym typeface="Nunito"/>
              </a:rPr>
              <a:t>scripts/</a:t>
            </a:r>
            <a:r>
              <a:rPr lang="en" sz="1200" err="1">
                <a:solidFill>
                  <a:schemeClr val="dk1"/>
                </a:solidFill>
                <a:latin typeface="Nunito"/>
                <a:ea typeface="Nunito"/>
                <a:cs typeface="Nunito"/>
                <a:sym typeface="Nunito"/>
              </a:rPr>
              <a:t>hello.sh</a:t>
            </a:r>
            <a:endParaRPr sz="1200">
              <a:solidFill>
                <a:schemeClr val="dk1"/>
              </a:solidFill>
              <a:latin typeface="Nunito"/>
              <a:ea typeface="Nunito"/>
              <a:cs typeface="Nunito"/>
              <a:sym typeface="Nunito"/>
            </a:endParaRPr>
          </a:p>
          <a:p>
            <a:pPr marL="0" lvl="0" indent="0" algn="l" rtl="0">
              <a:spcBef>
                <a:spcPts val="0"/>
              </a:spcBef>
              <a:spcAft>
                <a:spcPts val="0"/>
              </a:spcAft>
              <a:buNone/>
            </a:pP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~/module-1-programming/</a:t>
            </a:r>
            <a:r>
              <a:rPr lang="en" sz="1200" err="1">
                <a:solidFill>
                  <a:schemeClr val="dk1"/>
                </a:solidFill>
                <a:latin typeface="Nunito"/>
                <a:ea typeface="Nunito"/>
                <a:cs typeface="Nunito"/>
                <a:sym typeface="Nunito"/>
              </a:rPr>
              <a:t>bash_playground</a:t>
            </a:r>
            <a:r>
              <a:rPr lang="en" sz="1200">
                <a:solidFill>
                  <a:schemeClr val="dk1"/>
                </a:solidFill>
                <a:latin typeface="Nunito"/>
                <a:ea typeface="Nunito"/>
                <a:cs typeface="Nunito"/>
                <a:sym typeface="Nunito"/>
              </a:rPr>
              <a:t>/scripts/</a:t>
            </a:r>
            <a:r>
              <a:rPr lang="en" sz="1200" err="1">
                <a:solidFill>
                  <a:schemeClr val="dk1"/>
                </a:solidFill>
                <a:latin typeface="Nunito"/>
                <a:ea typeface="Nunito"/>
                <a:cs typeface="Nunito"/>
                <a:sym typeface="Nunito"/>
              </a:rPr>
              <a:t>hello.sh</a:t>
            </a:r>
            <a:endParaRPr sz="1200">
              <a:latin typeface="Nunito"/>
              <a:ea typeface="Nunito"/>
              <a:cs typeface="Nunito"/>
              <a:sym typeface="Nunito"/>
            </a:endParaRPr>
          </a:p>
        </p:txBody>
      </p:sp>
      <p:sp>
        <p:nvSpPr>
          <p:cNvPr id="621" name="Google Shape;621;p80"/>
          <p:cNvSpPr txBox="1"/>
          <p:nvPr/>
        </p:nvSpPr>
        <p:spPr>
          <a:xfrm>
            <a:off x="311700" y="3269350"/>
            <a:ext cx="4324308" cy="400200"/>
          </a:xfrm>
          <a:prstGeom prst="rect">
            <a:avLst/>
          </a:prstGeom>
          <a:solidFill>
            <a:srgbClr val="D9D9D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rPr>
              <a:t>Example: equivalent relative and absolute path</a:t>
            </a:r>
            <a:endParaRPr/>
          </a:p>
        </p:txBody>
      </p:sp>
      <p:sp>
        <p:nvSpPr>
          <p:cNvPr id="4" name="Google Shape;581;p76">
            <a:extLst>
              <a:ext uri="{FF2B5EF4-FFF2-40B4-BE49-F238E27FC236}">
                <a16:creationId xmlns:a16="http://schemas.microsoft.com/office/drawing/2014/main" id="{A5A3F288-0C1A-3689-75E3-DE44D6877485}"/>
              </a:ext>
            </a:extLst>
          </p:cNvPr>
          <p:cNvSpPr txBox="1"/>
          <p:nvPr/>
        </p:nvSpPr>
        <p:spPr>
          <a:xfrm>
            <a:off x="4572000" y="990473"/>
            <a:ext cx="4499400" cy="35086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Nunito"/>
                <a:ea typeface="Nunito"/>
                <a:cs typeface="Nunito"/>
                <a:sym typeface="Nunito"/>
              </a:rPr>
              <a:t>$</a:t>
            </a:r>
            <a:r>
              <a:rPr lang="en" sz="1200">
                <a:latin typeface="Nunito"/>
                <a:ea typeface="Nunito"/>
                <a:cs typeface="Nunito"/>
                <a:sym typeface="Nunito"/>
              </a:rPr>
              <a:t> </a:t>
            </a:r>
            <a:r>
              <a:rPr lang="en-US" sz="1200">
                <a:latin typeface="Nunito"/>
                <a:ea typeface="Nunito"/>
                <a:cs typeface="Nunito"/>
                <a:sym typeface="Nunito"/>
              </a:rPr>
              <a:t>tree ~/private/bnfo262-2025/module-1-programming</a:t>
            </a:r>
            <a:br>
              <a:rPr lang="en" sz="1200">
                <a:latin typeface="Nunito"/>
                <a:ea typeface="Nunito"/>
                <a:cs typeface="Nunito"/>
                <a:sym typeface="Nunito"/>
              </a:rPr>
            </a:br>
            <a:endParaRPr sz="1200">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a:t>
            </a:r>
            <a:r>
              <a:rPr lang="en-US" sz="1200">
                <a:solidFill>
                  <a:schemeClr val="dk1"/>
                </a:solidFill>
                <a:latin typeface="Nunito"/>
                <a:ea typeface="Nunito"/>
                <a:cs typeface="Nunito"/>
                <a:sym typeface="Nunito"/>
              </a:rPr>
              <a:t>public/bnfo262-2025/module-1-programming</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a:t>
            </a:r>
            <a:r>
              <a:rPr lang="en" sz="1200" err="1">
                <a:solidFill>
                  <a:schemeClr val="dk1"/>
                </a:solidFill>
                <a:highlight>
                  <a:srgbClr val="FFFF00"/>
                </a:highlight>
                <a:latin typeface="Nunito"/>
                <a:ea typeface="Nunito"/>
                <a:cs typeface="Nunito"/>
                <a:sym typeface="Nunito"/>
              </a:rPr>
              <a:t>bash_playground</a:t>
            </a:r>
            <a:endParaRPr sz="1200">
              <a:solidFill>
                <a:schemeClr val="dk1"/>
              </a:solidFill>
              <a:highlight>
                <a:srgbClr val="FFFF00"/>
              </a:highlight>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 scripts</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   ├── </a:t>
            </a:r>
            <a:r>
              <a:rPr lang="en" sz="1200" err="1">
                <a:solidFill>
                  <a:schemeClr val="dk1"/>
                </a:solidFill>
                <a:latin typeface="Nunito"/>
                <a:ea typeface="Nunito"/>
                <a:cs typeface="Nunito"/>
                <a:sym typeface="Nunito"/>
              </a:rPr>
              <a:t>hello.sh</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   ├── </a:t>
            </a:r>
            <a:r>
              <a:rPr lang="en" sz="1200" err="1">
                <a:solidFill>
                  <a:schemeClr val="dk1"/>
                </a:solidFill>
                <a:latin typeface="Nunito"/>
                <a:ea typeface="Nunito"/>
                <a:cs typeface="Nunito"/>
                <a:sym typeface="Nunito"/>
              </a:rPr>
              <a:t>hello_to_all_of_you.sh</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   └── </a:t>
            </a:r>
            <a:r>
              <a:rPr lang="en" sz="1200" err="1">
                <a:solidFill>
                  <a:schemeClr val="dk1"/>
                </a:solidFill>
                <a:latin typeface="Nunito"/>
                <a:ea typeface="Nunito"/>
                <a:cs typeface="Nunito"/>
                <a:sym typeface="Nunito"/>
              </a:rPr>
              <a:t>hello_you.sh</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 </a:t>
            </a:r>
            <a:r>
              <a:rPr lang="en" sz="1200" err="1">
                <a:solidFill>
                  <a:schemeClr val="dk1"/>
                </a:solidFill>
                <a:latin typeface="Nunito"/>
                <a:ea typeface="Nunito"/>
                <a:cs typeface="Nunito"/>
                <a:sym typeface="Nunito"/>
              </a:rPr>
              <a:t>sequences.txt</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data</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 </a:t>
            </a:r>
            <a:r>
              <a:rPr lang="en" sz="1200" err="1">
                <a:solidFill>
                  <a:schemeClr val="dk1"/>
                </a:solidFill>
                <a:latin typeface="Nunito"/>
                <a:ea typeface="Nunito"/>
                <a:cs typeface="Nunito"/>
                <a:sym typeface="Nunito"/>
              </a:rPr>
              <a:t>chrom_lengths.tsv</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 </a:t>
            </a:r>
            <a:r>
              <a:rPr lang="en" sz="1200" err="1">
                <a:solidFill>
                  <a:schemeClr val="dk1"/>
                </a:solidFill>
                <a:latin typeface="Nunito"/>
                <a:ea typeface="Nunito"/>
                <a:cs typeface="Nunito"/>
                <a:sym typeface="Nunito"/>
              </a:rPr>
              <a:t>gene_chrom.tsv</a:t>
            </a:r>
            <a:endParaRPr sz="1200">
              <a:solidFill>
                <a:schemeClr val="dk1"/>
              </a:solidFill>
              <a:latin typeface="Nunito"/>
              <a:ea typeface="Nunito"/>
              <a:cs typeface="Nunito"/>
              <a:sym typeface="Nunito"/>
            </a:endParaRPr>
          </a:p>
          <a:p>
            <a:r>
              <a:rPr lang="en-US" sz="1200">
                <a:solidFill>
                  <a:schemeClr val="dk1"/>
                </a:solidFill>
                <a:latin typeface="Nunito"/>
                <a:ea typeface="Nunito"/>
                <a:cs typeface="Nunito"/>
                <a:sym typeface="Nunito"/>
              </a:rPr>
              <a:t>│   ├── GSE166925-meta.tsv</a:t>
            </a:r>
          </a:p>
          <a:p>
            <a:r>
              <a:rPr lang="en-US" sz="1200">
                <a:solidFill>
                  <a:schemeClr val="dk1"/>
                </a:solidFill>
                <a:latin typeface="Nunito"/>
                <a:ea typeface="Nunito"/>
                <a:cs typeface="Nunito"/>
                <a:sym typeface="Nunito"/>
              </a:rPr>
              <a:t>│   ├── hg19.chrom.sizes.txt</a:t>
            </a:r>
          </a:p>
          <a:p>
            <a:r>
              <a:rPr lang="en" sz="1200">
                <a:solidFill>
                  <a:schemeClr val="dk1"/>
                </a:solidFill>
                <a:latin typeface="Nunito"/>
                <a:ea typeface="Nunito"/>
                <a:cs typeface="Nunito"/>
                <a:sym typeface="Nunito"/>
              </a:rPr>
              <a:t>│   └── </a:t>
            </a:r>
            <a:r>
              <a:rPr lang="en-US" sz="1200">
                <a:solidFill>
                  <a:schemeClr val="dk1"/>
                </a:solidFill>
                <a:latin typeface="Nunito"/>
                <a:ea typeface="Nunito"/>
                <a:cs typeface="Nunito"/>
                <a:sym typeface="Nunito"/>
              </a:rPr>
              <a:t>PMC8440637_top_genes.txt</a:t>
            </a:r>
          </a:p>
          <a:p>
            <a:r>
              <a:rPr lang="en-US" sz="1200">
                <a:solidFill>
                  <a:schemeClr val="dk1"/>
                </a:solidFill>
                <a:latin typeface="Nunito"/>
                <a:ea typeface="Nunito"/>
                <a:cs typeface="Nunito"/>
                <a:sym typeface="Nunito"/>
              </a:rPr>
              <a:t>├── </a:t>
            </a:r>
            <a:r>
              <a:rPr lang="en-US" sz="1200" err="1">
                <a:solidFill>
                  <a:schemeClr val="dk1"/>
                </a:solidFill>
                <a:latin typeface="Nunito"/>
                <a:ea typeface="Nunito"/>
                <a:cs typeface="Nunito"/>
                <a:sym typeface="Nunito"/>
              </a:rPr>
              <a:t>README.md</a:t>
            </a:r>
            <a:endParaRPr lang="en-US" sz="1200">
              <a:solidFill>
                <a:schemeClr val="dk1"/>
              </a:solidFill>
              <a:latin typeface="Nunito"/>
              <a:ea typeface="Nunito"/>
              <a:cs typeface="Nunito"/>
              <a:sym typeface="Nunito"/>
            </a:endParaRPr>
          </a:p>
          <a:p>
            <a:pPr marL="0" lvl="0" indent="0" algn="l" rtl="0">
              <a:spcBef>
                <a:spcPts val="0"/>
              </a:spcBef>
              <a:spcAft>
                <a:spcPts val="0"/>
              </a:spcAft>
              <a:buNone/>
            </a:pPr>
            <a:r>
              <a:rPr lang="en-US" sz="1200">
                <a:solidFill>
                  <a:schemeClr val="dk1"/>
                </a:solidFill>
                <a:latin typeface="Nunito"/>
                <a:ea typeface="Nunito"/>
                <a:cs typeface="Nunito"/>
                <a:sym typeface="Nunito"/>
              </a:rPr>
              <a:t>├── </a:t>
            </a:r>
            <a:r>
              <a:rPr lang="en-US" sz="1200" err="1">
                <a:solidFill>
                  <a:schemeClr val="dk1"/>
                </a:solidFill>
                <a:latin typeface="Nunito"/>
                <a:ea typeface="Nunito"/>
                <a:cs typeface="Nunito"/>
                <a:sym typeface="Nunito"/>
              </a:rPr>
              <a:t>Terminal_Commands_and_Bash_Scripting.ipynb</a:t>
            </a:r>
            <a:endParaRPr lang="en-US" sz="1200">
              <a:solidFill>
                <a:schemeClr val="dk1"/>
              </a:solidFill>
              <a:latin typeface="Nunito"/>
              <a:ea typeface="Nunito"/>
              <a:cs typeface="Nunito"/>
              <a:sym typeface="Nunito"/>
            </a:endParaRPr>
          </a:p>
          <a:p>
            <a:pPr marL="0" lvl="0" indent="0" algn="l" rtl="0">
              <a:spcBef>
                <a:spcPts val="0"/>
              </a:spcBef>
              <a:spcAft>
                <a:spcPts val="0"/>
              </a:spcAft>
              <a:buNone/>
            </a:pPr>
            <a:r>
              <a:rPr lang="en-US" sz="1200">
                <a:solidFill>
                  <a:schemeClr val="dk1"/>
                </a:solidFill>
                <a:latin typeface="Nunito"/>
                <a:ea typeface="Nunito"/>
                <a:cs typeface="Nunito"/>
                <a:sym typeface="Nunito"/>
              </a:rPr>
              <a:t>└── </a:t>
            </a:r>
            <a:r>
              <a:rPr lang="en-US" sz="1200" err="1">
                <a:solidFill>
                  <a:schemeClr val="dk1"/>
                </a:solidFill>
                <a:latin typeface="Nunito"/>
                <a:ea typeface="Nunito"/>
                <a:cs typeface="Nunito"/>
                <a:sym typeface="Nunito"/>
              </a:rPr>
              <a:t>img</a:t>
            </a:r>
            <a:endParaRPr sz="1200">
              <a:solidFill>
                <a:schemeClr val="dk1"/>
              </a:solidFill>
              <a:latin typeface="Nunito"/>
              <a:ea typeface="Nunito"/>
              <a:cs typeface="Nunito"/>
              <a:sym typeface="Nunito"/>
            </a:endParaRPr>
          </a:p>
        </p:txBody>
      </p:sp>
      <p:sp>
        <p:nvSpPr>
          <p:cNvPr id="5" name="Google Shape;584;p76">
            <a:extLst>
              <a:ext uri="{FF2B5EF4-FFF2-40B4-BE49-F238E27FC236}">
                <a16:creationId xmlns:a16="http://schemas.microsoft.com/office/drawing/2014/main" id="{9DAC4FF2-A47E-A695-8309-F20DD0652AC8}"/>
              </a:ext>
            </a:extLst>
          </p:cNvPr>
          <p:cNvSpPr txBox="1"/>
          <p:nvPr/>
        </p:nvSpPr>
        <p:spPr>
          <a:xfrm>
            <a:off x="6913800" y="4350475"/>
            <a:ext cx="1918500" cy="692700"/>
          </a:xfrm>
          <a:prstGeom prst="rect">
            <a:avLst/>
          </a:prstGeom>
          <a:solidFill>
            <a:srgbClr val="D9D2E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Reminder: the tilde </a:t>
            </a:r>
            <a:r>
              <a:rPr lang="en" sz="1100">
                <a:highlight>
                  <a:schemeClr val="lt2"/>
                </a:highlight>
              </a:rPr>
              <a:t>~</a:t>
            </a:r>
            <a:r>
              <a:rPr lang="en" sz="1100"/>
              <a:t> refers to the home directory, where the terminal starts up</a:t>
            </a:r>
            <a:endParaRPr sz="11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9" grpId="0" animBg="1"/>
      <p:bldP spid="62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8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Paths: different ways of writing a path</a:t>
            </a:r>
            <a:endParaRPr/>
          </a:p>
        </p:txBody>
      </p:sp>
      <p:sp>
        <p:nvSpPr>
          <p:cNvPr id="628" name="Google Shape;628;p81"/>
          <p:cNvSpPr txBox="1"/>
          <p:nvPr/>
        </p:nvSpPr>
        <p:spPr>
          <a:xfrm>
            <a:off x="1165050" y="1907900"/>
            <a:ext cx="2553600" cy="18471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Nunito"/>
                <a:ea typeface="Nunito"/>
                <a:cs typeface="Nunito"/>
                <a:sym typeface="Nunito"/>
              </a:rPr>
              <a:t>scripts/</a:t>
            </a:r>
            <a:r>
              <a:rPr lang="en" sz="1200" err="1">
                <a:solidFill>
                  <a:schemeClr val="dk1"/>
                </a:solidFill>
                <a:latin typeface="Nunito"/>
                <a:ea typeface="Nunito"/>
                <a:cs typeface="Nunito"/>
                <a:sym typeface="Nunito"/>
              </a:rPr>
              <a:t>hello.sh</a:t>
            </a:r>
            <a:endParaRPr sz="1200">
              <a:solidFill>
                <a:schemeClr val="dk1"/>
              </a:solidFill>
              <a:latin typeface="Nunito"/>
              <a:ea typeface="Nunito"/>
              <a:cs typeface="Nunito"/>
              <a:sym typeface="Nunito"/>
            </a:endParaRPr>
          </a:p>
          <a:p>
            <a:pPr marL="0" lvl="0" indent="0" algn="l" rtl="0">
              <a:spcBef>
                <a:spcPts val="0"/>
              </a:spcBef>
              <a:spcAft>
                <a:spcPts val="0"/>
              </a:spcAft>
              <a:buNone/>
            </a:pP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a:t>
            </a:r>
            <a:r>
              <a:rPr lang="en" sz="1200" err="1">
                <a:solidFill>
                  <a:schemeClr val="dk1"/>
                </a:solidFill>
                <a:latin typeface="Nunito"/>
                <a:ea typeface="Nunito"/>
                <a:cs typeface="Nunito"/>
                <a:sym typeface="Nunito"/>
              </a:rPr>
              <a:t>bash_playground</a:t>
            </a:r>
            <a:r>
              <a:rPr lang="en" sz="1200">
                <a:solidFill>
                  <a:schemeClr val="dk1"/>
                </a:solidFill>
                <a:latin typeface="Nunito"/>
                <a:ea typeface="Nunito"/>
                <a:cs typeface="Nunito"/>
                <a:sym typeface="Nunito"/>
              </a:rPr>
              <a:t>/scripts/</a:t>
            </a:r>
            <a:r>
              <a:rPr lang="en" sz="1200" err="1">
                <a:solidFill>
                  <a:schemeClr val="dk1"/>
                </a:solidFill>
                <a:latin typeface="Nunito"/>
                <a:ea typeface="Nunito"/>
                <a:cs typeface="Nunito"/>
                <a:sym typeface="Nunito"/>
              </a:rPr>
              <a:t>hello.sh</a:t>
            </a:r>
            <a:endParaRPr sz="1200">
              <a:solidFill>
                <a:schemeClr val="dk1"/>
              </a:solidFill>
              <a:latin typeface="Nunito"/>
              <a:ea typeface="Nunito"/>
              <a:cs typeface="Nunito"/>
              <a:sym typeface="Nunito"/>
            </a:endParaRPr>
          </a:p>
          <a:p>
            <a:pPr marL="0" lvl="0" indent="0" algn="l" rtl="0">
              <a:spcBef>
                <a:spcPts val="0"/>
              </a:spcBef>
              <a:spcAft>
                <a:spcPts val="0"/>
              </a:spcAft>
              <a:buNone/>
            </a:pP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scripts/../scripts/</a:t>
            </a:r>
            <a:r>
              <a:rPr lang="en" sz="1200" err="1">
                <a:solidFill>
                  <a:schemeClr val="dk1"/>
                </a:solidFill>
                <a:latin typeface="Nunito"/>
                <a:ea typeface="Nunito"/>
                <a:cs typeface="Nunito"/>
                <a:sym typeface="Nunito"/>
              </a:rPr>
              <a:t>hello.sh</a:t>
            </a:r>
            <a:endParaRPr sz="1200">
              <a:solidFill>
                <a:schemeClr val="dk1"/>
              </a:solidFill>
              <a:latin typeface="Nunito"/>
              <a:ea typeface="Nunito"/>
              <a:cs typeface="Nunito"/>
              <a:sym typeface="Nunito"/>
            </a:endParaRPr>
          </a:p>
          <a:p>
            <a:pPr marL="0" lvl="0" indent="0" algn="l" rtl="0">
              <a:spcBef>
                <a:spcPts val="0"/>
              </a:spcBef>
              <a:spcAft>
                <a:spcPts val="0"/>
              </a:spcAft>
              <a:buNone/>
            </a:pP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scripts/./</a:t>
            </a:r>
            <a:r>
              <a:rPr lang="en" sz="1200" err="1">
                <a:solidFill>
                  <a:schemeClr val="dk1"/>
                </a:solidFill>
                <a:latin typeface="Nunito"/>
                <a:ea typeface="Nunito"/>
                <a:cs typeface="Nunito"/>
                <a:sym typeface="Nunito"/>
              </a:rPr>
              <a:t>hello.sh</a:t>
            </a:r>
            <a:endParaRPr sz="1200">
              <a:solidFill>
                <a:schemeClr val="dk1"/>
              </a:solidFill>
              <a:latin typeface="Nunito"/>
              <a:ea typeface="Nunito"/>
              <a:cs typeface="Nunito"/>
              <a:sym typeface="Nunito"/>
            </a:endParaRPr>
          </a:p>
          <a:p>
            <a:pPr marL="0" lvl="0" indent="0" algn="l" rtl="0">
              <a:spcBef>
                <a:spcPts val="0"/>
              </a:spcBef>
              <a:spcAft>
                <a:spcPts val="0"/>
              </a:spcAft>
              <a:buNone/>
            </a:pP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./scripts/</a:t>
            </a:r>
            <a:r>
              <a:rPr lang="en" sz="1200" err="1">
                <a:solidFill>
                  <a:schemeClr val="dk1"/>
                </a:solidFill>
                <a:latin typeface="Nunito"/>
                <a:ea typeface="Nunito"/>
                <a:cs typeface="Nunito"/>
                <a:sym typeface="Nunito"/>
              </a:rPr>
              <a:t>hello.sh</a:t>
            </a:r>
            <a:endParaRPr sz="1200">
              <a:solidFill>
                <a:schemeClr val="dk1"/>
              </a:solidFill>
              <a:latin typeface="Nunito"/>
              <a:ea typeface="Nunito"/>
              <a:cs typeface="Nunito"/>
              <a:sym typeface="Nunito"/>
            </a:endParaRPr>
          </a:p>
        </p:txBody>
      </p:sp>
      <p:sp>
        <p:nvSpPr>
          <p:cNvPr id="630" name="Google Shape;630;p81"/>
          <p:cNvSpPr txBox="1"/>
          <p:nvPr/>
        </p:nvSpPr>
        <p:spPr>
          <a:xfrm>
            <a:off x="1165050" y="1507700"/>
            <a:ext cx="2553600" cy="400200"/>
          </a:xfrm>
          <a:prstGeom prst="rect">
            <a:avLst/>
          </a:prstGeom>
          <a:solidFill>
            <a:srgbClr val="D9D9D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rPr>
              <a:t>Equivalent paths!</a:t>
            </a:r>
            <a:endParaRPr/>
          </a:p>
        </p:txBody>
      </p:sp>
      <p:sp>
        <p:nvSpPr>
          <p:cNvPr id="631" name="Google Shape;631;p81"/>
          <p:cNvSpPr txBox="1"/>
          <p:nvPr/>
        </p:nvSpPr>
        <p:spPr>
          <a:xfrm>
            <a:off x="676496" y="3934992"/>
            <a:ext cx="3457303"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highlight>
                  <a:srgbClr val="FFFFFF"/>
                </a:highlight>
              </a:rPr>
              <a:t>The double-dot </a:t>
            </a:r>
            <a:r>
              <a:rPr lang="en">
                <a:solidFill>
                  <a:schemeClr val="dk1"/>
                </a:solidFill>
                <a:highlight>
                  <a:schemeClr val="lt2"/>
                </a:highlight>
              </a:rPr>
              <a:t>“..”</a:t>
            </a:r>
            <a:r>
              <a:rPr lang="en">
                <a:solidFill>
                  <a:schemeClr val="dk1"/>
                </a:solidFill>
                <a:highlight>
                  <a:srgbClr val="FFFFFF"/>
                </a:highlight>
              </a:rPr>
              <a:t> refers to the folder above and the single-dot </a:t>
            </a:r>
            <a:r>
              <a:rPr lang="en">
                <a:solidFill>
                  <a:schemeClr val="dk1"/>
                </a:solidFill>
                <a:highlight>
                  <a:schemeClr val="lt2"/>
                </a:highlight>
              </a:rPr>
              <a:t>“.”</a:t>
            </a:r>
            <a:r>
              <a:rPr lang="en">
                <a:solidFill>
                  <a:schemeClr val="dk1"/>
                </a:solidFill>
                <a:highlight>
                  <a:srgbClr val="FFFFFF"/>
                </a:highlight>
              </a:rPr>
              <a:t> refers to the current folder.</a:t>
            </a:r>
            <a:endParaRPr sz="2000"/>
          </a:p>
        </p:txBody>
      </p:sp>
      <p:sp>
        <p:nvSpPr>
          <p:cNvPr id="2" name="Google Shape;581;p76">
            <a:extLst>
              <a:ext uri="{FF2B5EF4-FFF2-40B4-BE49-F238E27FC236}">
                <a16:creationId xmlns:a16="http://schemas.microsoft.com/office/drawing/2014/main" id="{D9128F83-D6CF-7DC6-57C4-E8705A7554A8}"/>
              </a:ext>
            </a:extLst>
          </p:cNvPr>
          <p:cNvSpPr txBox="1"/>
          <p:nvPr/>
        </p:nvSpPr>
        <p:spPr>
          <a:xfrm>
            <a:off x="4572000" y="990473"/>
            <a:ext cx="4499400" cy="35086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Nunito"/>
                <a:ea typeface="Nunito"/>
                <a:cs typeface="Nunito"/>
                <a:sym typeface="Nunito"/>
              </a:rPr>
              <a:t>$</a:t>
            </a:r>
            <a:r>
              <a:rPr lang="en" sz="1200">
                <a:latin typeface="Nunito"/>
                <a:ea typeface="Nunito"/>
                <a:cs typeface="Nunito"/>
                <a:sym typeface="Nunito"/>
              </a:rPr>
              <a:t> </a:t>
            </a:r>
            <a:r>
              <a:rPr lang="en-US" sz="1200">
                <a:latin typeface="Nunito"/>
                <a:ea typeface="Nunito"/>
                <a:cs typeface="Nunito"/>
                <a:sym typeface="Nunito"/>
              </a:rPr>
              <a:t>tree ~/private/bnfo262-2025/module-1-programming</a:t>
            </a:r>
            <a:br>
              <a:rPr lang="en" sz="1200">
                <a:latin typeface="Nunito"/>
                <a:ea typeface="Nunito"/>
                <a:cs typeface="Nunito"/>
                <a:sym typeface="Nunito"/>
              </a:rPr>
            </a:br>
            <a:endParaRPr sz="1200">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a:t>
            </a:r>
            <a:r>
              <a:rPr lang="en-US" sz="1200">
                <a:solidFill>
                  <a:schemeClr val="dk1"/>
                </a:solidFill>
                <a:latin typeface="Nunito"/>
                <a:ea typeface="Nunito"/>
                <a:cs typeface="Nunito"/>
                <a:sym typeface="Nunito"/>
              </a:rPr>
              <a:t>public/bnfo262-2025/module-1-programming</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a:t>
            </a:r>
            <a:r>
              <a:rPr lang="en" sz="1200" err="1">
                <a:solidFill>
                  <a:schemeClr val="dk1"/>
                </a:solidFill>
                <a:highlight>
                  <a:srgbClr val="FFFF00"/>
                </a:highlight>
                <a:latin typeface="Nunito"/>
                <a:ea typeface="Nunito"/>
                <a:cs typeface="Nunito"/>
                <a:sym typeface="Nunito"/>
              </a:rPr>
              <a:t>bash_playground</a:t>
            </a:r>
            <a:endParaRPr sz="1200">
              <a:solidFill>
                <a:schemeClr val="dk1"/>
              </a:solidFill>
              <a:highlight>
                <a:srgbClr val="FFFF00"/>
              </a:highlight>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 scripts</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   ├── </a:t>
            </a:r>
            <a:r>
              <a:rPr lang="en" sz="1200" err="1">
                <a:solidFill>
                  <a:schemeClr val="dk1"/>
                </a:solidFill>
                <a:latin typeface="Nunito"/>
                <a:ea typeface="Nunito"/>
                <a:cs typeface="Nunito"/>
                <a:sym typeface="Nunito"/>
              </a:rPr>
              <a:t>hello.sh</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   ├── </a:t>
            </a:r>
            <a:r>
              <a:rPr lang="en" sz="1200" err="1">
                <a:solidFill>
                  <a:schemeClr val="dk1"/>
                </a:solidFill>
                <a:latin typeface="Nunito"/>
                <a:ea typeface="Nunito"/>
                <a:cs typeface="Nunito"/>
                <a:sym typeface="Nunito"/>
              </a:rPr>
              <a:t>hello_to_all_of_you.sh</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   └── </a:t>
            </a:r>
            <a:r>
              <a:rPr lang="en" sz="1200" err="1">
                <a:solidFill>
                  <a:schemeClr val="dk1"/>
                </a:solidFill>
                <a:latin typeface="Nunito"/>
                <a:ea typeface="Nunito"/>
                <a:cs typeface="Nunito"/>
                <a:sym typeface="Nunito"/>
              </a:rPr>
              <a:t>hello_you.sh</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 </a:t>
            </a:r>
            <a:r>
              <a:rPr lang="en" sz="1200" err="1">
                <a:solidFill>
                  <a:schemeClr val="dk1"/>
                </a:solidFill>
                <a:latin typeface="Nunito"/>
                <a:ea typeface="Nunito"/>
                <a:cs typeface="Nunito"/>
                <a:sym typeface="Nunito"/>
              </a:rPr>
              <a:t>sequences.txt</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data</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 </a:t>
            </a:r>
            <a:r>
              <a:rPr lang="en" sz="1200" err="1">
                <a:solidFill>
                  <a:schemeClr val="dk1"/>
                </a:solidFill>
                <a:latin typeface="Nunito"/>
                <a:ea typeface="Nunito"/>
                <a:cs typeface="Nunito"/>
                <a:sym typeface="Nunito"/>
              </a:rPr>
              <a:t>chrom_lengths.tsv</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 </a:t>
            </a:r>
            <a:r>
              <a:rPr lang="en" sz="1200" err="1">
                <a:solidFill>
                  <a:schemeClr val="dk1"/>
                </a:solidFill>
                <a:latin typeface="Nunito"/>
                <a:ea typeface="Nunito"/>
                <a:cs typeface="Nunito"/>
                <a:sym typeface="Nunito"/>
              </a:rPr>
              <a:t>gene_chrom.tsv</a:t>
            </a:r>
            <a:endParaRPr sz="1200">
              <a:solidFill>
                <a:schemeClr val="dk1"/>
              </a:solidFill>
              <a:latin typeface="Nunito"/>
              <a:ea typeface="Nunito"/>
              <a:cs typeface="Nunito"/>
              <a:sym typeface="Nunito"/>
            </a:endParaRPr>
          </a:p>
          <a:p>
            <a:r>
              <a:rPr lang="en-US" sz="1200">
                <a:solidFill>
                  <a:schemeClr val="dk1"/>
                </a:solidFill>
                <a:latin typeface="Nunito"/>
                <a:ea typeface="Nunito"/>
                <a:cs typeface="Nunito"/>
                <a:sym typeface="Nunito"/>
              </a:rPr>
              <a:t>│   ├── GSE166925-meta.tsv</a:t>
            </a:r>
          </a:p>
          <a:p>
            <a:r>
              <a:rPr lang="en-US" sz="1200">
                <a:solidFill>
                  <a:schemeClr val="dk1"/>
                </a:solidFill>
                <a:latin typeface="Nunito"/>
                <a:ea typeface="Nunito"/>
                <a:cs typeface="Nunito"/>
                <a:sym typeface="Nunito"/>
              </a:rPr>
              <a:t>│   ├── hg19.chrom.sizes.txt</a:t>
            </a:r>
          </a:p>
          <a:p>
            <a:r>
              <a:rPr lang="en" sz="1200">
                <a:solidFill>
                  <a:schemeClr val="dk1"/>
                </a:solidFill>
                <a:latin typeface="Nunito"/>
                <a:ea typeface="Nunito"/>
                <a:cs typeface="Nunito"/>
                <a:sym typeface="Nunito"/>
              </a:rPr>
              <a:t>│   └── </a:t>
            </a:r>
            <a:r>
              <a:rPr lang="en-US" sz="1200">
                <a:solidFill>
                  <a:schemeClr val="dk1"/>
                </a:solidFill>
                <a:latin typeface="Nunito"/>
                <a:ea typeface="Nunito"/>
                <a:cs typeface="Nunito"/>
                <a:sym typeface="Nunito"/>
              </a:rPr>
              <a:t>PMC8440637_top_genes.txt</a:t>
            </a:r>
          </a:p>
          <a:p>
            <a:r>
              <a:rPr lang="en-US" sz="1200">
                <a:solidFill>
                  <a:schemeClr val="dk1"/>
                </a:solidFill>
                <a:latin typeface="Nunito"/>
                <a:ea typeface="Nunito"/>
                <a:cs typeface="Nunito"/>
                <a:sym typeface="Nunito"/>
              </a:rPr>
              <a:t>├── </a:t>
            </a:r>
            <a:r>
              <a:rPr lang="en-US" sz="1200" err="1">
                <a:solidFill>
                  <a:schemeClr val="dk1"/>
                </a:solidFill>
                <a:latin typeface="Nunito"/>
                <a:ea typeface="Nunito"/>
                <a:cs typeface="Nunito"/>
                <a:sym typeface="Nunito"/>
              </a:rPr>
              <a:t>README.md</a:t>
            </a:r>
            <a:endParaRPr lang="en-US" sz="1200">
              <a:solidFill>
                <a:schemeClr val="dk1"/>
              </a:solidFill>
              <a:latin typeface="Nunito"/>
              <a:ea typeface="Nunito"/>
              <a:cs typeface="Nunito"/>
              <a:sym typeface="Nunito"/>
            </a:endParaRPr>
          </a:p>
          <a:p>
            <a:pPr marL="0" lvl="0" indent="0" algn="l" rtl="0">
              <a:spcBef>
                <a:spcPts val="0"/>
              </a:spcBef>
              <a:spcAft>
                <a:spcPts val="0"/>
              </a:spcAft>
              <a:buNone/>
            </a:pPr>
            <a:r>
              <a:rPr lang="en-US" sz="1200">
                <a:solidFill>
                  <a:schemeClr val="dk1"/>
                </a:solidFill>
                <a:latin typeface="Nunito"/>
                <a:ea typeface="Nunito"/>
                <a:cs typeface="Nunito"/>
                <a:sym typeface="Nunito"/>
              </a:rPr>
              <a:t>├── </a:t>
            </a:r>
            <a:r>
              <a:rPr lang="en-US" sz="1200" err="1">
                <a:solidFill>
                  <a:schemeClr val="dk1"/>
                </a:solidFill>
                <a:latin typeface="Nunito"/>
                <a:ea typeface="Nunito"/>
                <a:cs typeface="Nunito"/>
                <a:sym typeface="Nunito"/>
              </a:rPr>
              <a:t>Terminal_Commands_and_Bash_Scripting.ipynb</a:t>
            </a:r>
            <a:endParaRPr lang="en-US" sz="1200">
              <a:solidFill>
                <a:schemeClr val="dk1"/>
              </a:solidFill>
              <a:latin typeface="Nunito"/>
              <a:ea typeface="Nunito"/>
              <a:cs typeface="Nunito"/>
              <a:sym typeface="Nunito"/>
            </a:endParaRPr>
          </a:p>
          <a:p>
            <a:pPr marL="0" lvl="0" indent="0" algn="l" rtl="0">
              <a:spcBef>
                <a:spcPts val="0"/>
              </a:spcBef>
              <a:spcAft>
                <a:spcPts val="0"/>
              </a:spcAft>
              <a:buNone/>
            </a:pPr>
            <a:r>
              <a:rPr lang="en-US" sz="1200">
                <a:solidFill>
                  <a:schemeClr val="dk1"/>
                </a:solidFill>
                <a:latin typeface="Nunito"/>
                <a:ea typeface="Nunito"/>
                <a:cs typeface="Nunito"/>
                <a:sym typeface="Nunito"/>
              </a:rPr>
              <a:t>└── </a:t>
            </a:r>
            <a:r>
              <a:rPr lang="en-US" sz="1200" err="1">
                <a:solidFill>
                  <a:schemeClr val="dk1"/>
                </a:solidFill>
                <a:latin typeface="Nunito"/>
                <a:ea typeface="Nunito"/>
                <a:cs typeface="Nunito"/>
                <a:sym typeface="Nunito"/>
              </a:rPr>
              <a:t>img</a:t>
            </a:r>
            <a:endParaRPr sz="1200">
              <a:solidFill>
                <a:schemeClr val="dk1"/>
              </a:solidFill>
              <a:latin typeface="Nunito"/>
              <a:ea typeface="Nunito"/>
              <a:cs typeface="Nunito"/>
              <a:sym typeface="Nunito"/>
            </a:endParaRPr>
          </a:p>
        </p:txBody>
      </p:sp>
      <p:sp>
        <p:nvSpPr>
          <p:cNvPr id="3" name="Google Shape;584;p76">
            <a:extLst>
              <a:ext uri="{FF2B5EF4-FFF2-40B4-BE49-F238E27FC236}">
                <a16:creationId xmlns:a16="http://schemas.microsoft.com/office/drawing/2014/main" id="{55A89565-8F30-5C73-9A22-E6278CDA4DAE}"/>
              </a:ext>
            </a:extLst>
          </p:cNvPr>
          <p:cNvSpPr txBox="1"/>
          <p:nvPr/>
        </p:nvSpPr>
        <p:spPr>
          <a:xfrm>
            <a:off x="6913800" y="4350475"/>
            <a:ext cx="1918500" cy="692700"/>
          </a:xfrm>
          <a:prstGeom prst="rect">
            <a:avLst/>
          </a:prstGeom>
          <a:solidFill>
            <a:srgbClr val="D9D2E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Reminder: the tilde </a:t>
            </a:r>
            <a:r>
              <a:rPr lang="en" sz="1100">
                <a:highlight>
                  <a:schemeClr val="lt2"/>
                </a:highlight>
              </a:rPr>
              <a:t>~</a:t>
            </a:r>
            <a:r>
              <a:rPr lang="en" sz="1100"/>
              <a:t> refers to the home directory, where the terminal starts up</a:t>
            </a:r>
            <a:endParaRPr sz="11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8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Wildcards and globbing</a:t>
            </a:r>
            <a:endParaRPr/>
          </a:p>
        </p:txBody>
      </p:sp>
      <p:sp>
        <p:nvSpPr>
          <p:cNvPr id="681" name="Google Shape;681;p87"/>
          <p:cNvSpPr txBox="1">
            <a:spLocks noGrp="1"/>
          </p:cNvSpPr>
          <p:nvPr>
            <p:ph type="body" idx="1"/>
          </p:nvPr>
        </p:nvSpPr>
        <p:spPr>
          <a:xfrm>
            <a:off x="311700" y="1054442"/>
            <a:ext cx="8740458" cy="917100"/>
          </a:xfrm>
          <a:prstGeom prst="rect">
            <a:avLst/>
          </a:prstGeom>
        </p:spPr>
        <p:txBody>
          <a:bodyPr spcFirstLastPara="1" wrap="square" lIns="91425" tIns="91425" rIns="91425" bIns="91425" anchor="t" anchorCtr="0">
            <a:noAutofit/>
          </a:bodyPr>
          <a:lstStyle/>
          <a:p>
            <a:pPr marL="0" indent="0">
              <a:spcAft>
                <a:spcPts val="1200"/>
              </a:spcAft>
              <a:buNone/>
            </a:pPr>
            <a:r>
              <a:rPr lang="en">
                <a:solidFill>
                  <a:schemeClr val="tx1"/>
                </a:solidFill>
              </a:rPr>
              <a:t>Question marks ? and asterisks * are considered </a:t>
            </a:r>
            <a:r>
              <a:rPr lang="en" i="1">
                <a:solidFill>
                  <a:schemeClr val="tx1"/>
                </a:solidFill>
              </a:rPr>
              <a:t>wildcards</a:t>
            </a:r>
            <a:r>
              <a:rPr lang="en">
                <a:solidFill>
                  <a:schemeClr val="tx1"/>
                </a:solidFill>
              </a:rPr>
              <a:t>.</a:t>
            </a:r>
          </a:p>
          <a:p>
            <a:pPr marL="0" indent="0">
              <a:spcAft>
                <a:spcPts val="1200"/>
              </a:spcAft>
              <a:buNone/>
            </a:pPr>
            <a:r>
              <a:rPr lang="en-US">
                <a:solidFill>
                  <a:schemeClr val="tx1"/>
                </a:solidFill>
              </a:rPr>
              <a:t>Bash will try to find all the files that match the wildcard. This is called </a:t>
            </a:r>
            <a:r>
              <a:rPr lang="en-US" i="1" err="1">
                <a:solidFill>
                  <a:schemeClr val="tx1"/>
                </a:solidFill>
              </a:rPr>
              <a:t>globbing</a:t>
            </a:r>
            <a:r>
              <a:rPr lang="en-US">
                <a:solidFill>
                  <a:schemeClr val="tx1"/>
                </a:solidFill>
              </a:rPr>
              <a:t>.</a:t>
            </a:r>
          </a:p>
          <a:p>
            <a:pPr marL="0" lvl="0" indent="0" algn="l" rtl="0">
              <a:spcBef>
                <a:spcPts val="0"/>
              </a:spcBef>
              <a:spcAft>
                <a:spcPts val="1200"/>
              </a:spcAft>
              <a:buNone/>
            </a:pPr>
            <a:endParaRPr lang="en-US">
              <a:solidFill>
                <a:schemeClr val="tx1"/>
              </a:solidFill>
            </a:endParaRPr>
          </a:p>
          <a:p>
            <a:pPr marL="0" lvl="0" indent="0" algn="l" rtl="0">
              <a:spcBef>
                <a:spcPts val="0"/>
              </a:spcBef>
              <a:spcAft>
                <a:spcPts val="1200"/>
              </a:spcAft>
              <a:buNone/>
            </a:pPr>
            <a:r>
              <a:rPr lang="en-US">
                <a:solidFill>
                  <a:schemeClr val="tx1"/>
                </a:solidFill>
              </a:rPr>
              <a:t> </a:t>
            </a:r>
            <a:endParaRPr>
              <a:solidFill>
                <a:schemeClr val="tx1"/>
              </a:solidFill>
            </a:endParaRPr>
          </a:p>
        </p:txBody>
      </p:sp>
      <p:sp>
        <p:nvSpPr>
          <p:cNvPr id="683" name="Google Shape;683;p87"/>
          <p:cNvSpPr txBox="1"/>
          <p:nvPr/>
        </p:nvSpPr>
        <p:spPr>
          <a:xfrm>
            <a:off x="539224" y="2016702"/>
            <a:ext cx="4025377"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 question mark ? matches only one character.</a:t>
            </a:r>
            <a:endParaRPr/>
          </a:p>
        </p:txBody>
      </p:sp>
      <p:sp>
        <p:nvSpPr>
          <p:cNvPr id="684" name="Google Shape;684;p87"/>
          <p:cNvSpPr txBox="1"/>
          <p:nvPr/>
        </p:nvSpPr>
        <p:spPr>
          <a:xfrm>
            <a:off x="539224" y="3067385"/>
            <a:ext cx="4180825"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An asterisk * matches zero or more characters.</a:t>
            </a:r>
          </a:p>
        </p:txBody>
      </p:sp>
      <p:sp>
        <p:nvSpPr>
          <p:cNvPr id="685" name="Google Shape;685;p87"/>
          <p:cNvSpPr txBox="1"/>
          <p:nvPr/>
        </p:nvSpPr>
        <p:spPr>
          <a:xfrm>
            <a:off x="539224" y="2416902"/>
            <a:ext cx="3000000" cy="4002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unito"/>
                <a:ea typeface="Nunito"/>
                <a:cs typeface="Nunito"/>
                <a:sym typeface="Nunito"/>
              </a:rPr>
              <a:t>ls ?equences.txt</a:t>
            </a:r>
            <a:endParaRPr>
              <a:latin typeface="Nunito"/>
              <a:ea typeface="Nunito"/>
              <a:cs typeface="Nunito"/>
              <a:sym typeface="Nunito"/>
            </a:endParaRPr>
          </a:p>
        </p:txBody>
      </p:sp>
      <p:sp>
        <p:nvSpPr>
          <p:cNvPr id="686" name="Google Shape;686;p87"/>
          <p:cNvSpPr txBox="1"/>
          <p:nvPr/>
        </p:nvSpPr>
        <p:spPr>
          <a:xfrm>
            <a:off x="539223" y="3471519"/>
            <a:ext cx="3000000" cy="4002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unito"/>
                <a:ea typeface="Nunito"/>
                <a:cs typeface="Nunito"/>
                <a:sym typeface="Nunito"/>
              </a:rPr>
              <a:t>ls *es.txt</a:t>
            </a:r>
            <a:endParaRPr>
              <a:latin typeface="Nunito"/>
              <a:ea typeface="Nunito"/>
              <a:cs typeface="Nunito"/>
              <a:sym typeface="Nunito"/>
            </a:endParaRPr>
          </a:p>
        </p:txBody>
      </p:sp>
      <p:sp>
        <p:nvSpPr>
          <p:cNvPr id="688" name="Google Shape;688;p87"/>
          <p:cNvSpPr txBox="1"/>
          <p:nvPr/>
        </p:nvSpPr>
        <p:spPr>
          <a:xfrm>
            <a:off x="539223" y="4297266"/>
            <a:ext cx="3000000" cy="4002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unito"/>
                <a:ea typeface="Nunito"/>
                <a:cs typeface="Nunito"/>
                <a:sym typeface="Nunito"/>
              </a:rPr>
              <a:t>ls scripts/*.sh</a:t>
            </a:r>
            <a:endParaRPr>
              <a:latin typeface="Nunito"/>
              <a:ea typeface="Nunito"/>
              <a:cs typeface="Nunito"/>
              <a:sym typeface="Nunito"/>
            </a:endParaRPr>
          </a:p>
        </p:txBody>
      </p:sp>
      <p:sp>
        <p:nvSpPr>
          <p:cNvPr id="2" name="Google Shape;684;p87">
            <a:extLst>
              <a:ext uri="{FF2B5EF4-FFF2-40B4-BE49-F238E27FC236}">
                <a16:creationId xmlns:a16="http://schemas.microsoft.com/office/drawing/2014/main" id="{622CACF4-9BFA-F679-0B6B-C2A9BD1B9266}"/>
              </a:ext>
            </a:extLst>
          </p:cNvPr>
          <p:cNvSpPr txBox="1"/>
          <p:nvPr/>
        </p:nvSpPr>
        <p:spPr>
          <a:xfrm>
            <a:off x="539223" y="3912945"/>
            <a:ext cx="6217116" cy="543195"/>
          </a:xfrm>
          <a:prstGeom prst="rect">
            <a:avLst/>
          </a:prstGeom>
          <a:noFill/>
          <a:ln>
            <a:noFill/>
          </a:ln>
        </p:spPr>
        <p:txBody>
          <a:bodyPr spcFirstLastPara="1" wrap="square" lIns="91425" tIns="91425" rIns="91425" bIns="91425" anchor="t" anchorCtr="0">
            <a:spAutoFit/>
          </a:bodyPr>
          <a:lstStyle/>
          <a:p>
            <a:pPr marL="0" lvl="0" indent="0" algn="l" rtl="0">
              <a:lnSpc>
                <a:spcPct val="95000"/>
              </a:lnSpc>
              <a:spcBef>
                <a:spcPts val="0"/>
              </a:spcBef>
              <a:spcAft>
                <a:spcPts val="1200"/>
              </a:spcAft>
              <a:buSzPts val="935"/>
              <a:buNone/>
            </a:pPr>
            <a:r>
              <a:rPr lang="en-US" sz="1400"/>
              <a:t>Expressions with * get expanded to a space-separated list prior to execution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8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8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8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8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 grpId="0"/>
      <p:bldP spid="684" grpId="0"/>
      <p:bldP spid="685" grpId="0" animBg="1"/>
      <p:bldP spid="686" grpId="0" animBg="1"/>
      <p:bldP spid="688" grpId="0" animBg="1"/>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Tab completion: it’s better to be lazy</a:t>
            </a:r>
            <a:endParaRPr/>
          </a:p>
        </p:txBody>
      </p:sp>
      <p:sp>
        <p:nvSpPr>
          <p:cNvPr id="702" name="Google Shape;702;p89"/>
          <p:cNvSpPr txBox="1">
            <a:spLocks noGrp="1"/>
          </p:cNvSpPr>
          <p:nvPr>
            <p:ph type="body" idx="1"/>
          </p:nvPr>
        </p:nvSpPr>
        <p:spPr>
          <a:xfrm>
            <a:off x="311700" y="1152475"/>
            <a:ext cx="8520600" cy="3546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tx1"/>
                </a:solidFill>
              </a:rPr>
              <a:t>Press &lt;tab&gt; to have the terminal guess (</a:t>
            </a:r>
            <a:r>
              <a:rPr lang="en" err="1">
                <a:solidFill>
                  <a:schemeClr val="tx1"/>
                </a:solidFill>
              </a:rPr>
              <a:t>ie</a:t>
            </a:r>
            <a:r>
              <a:rPr lang="en">
                <a:solidFill>
                  <a:schemeClr val="tx1"/>
                </a:solidFill>
              </a:rPr>
              <a:t> auto-complete) your command!</a:t>
            </a:r>
            <a:endParaRPr>
              <a:solidFill>
                <a:schemeClr val="tx1"/>
              </a:solidFill>
            </a:endParaRPr>
          </a:p>
          <a:p>
            <a:pPr marL="0" lvl="0" indent="0" algn="l" rtl="0">
              <a:spcBef>
                <a:spcPts val="1200"/>
              </a:spcBef>
              <a:spcAft>
                <a:spcPts val="0"/>
              </a:spcAft>
              <a:buNone/>
            </a:pPr>
            <a:r>
              <a:rPr lang="en">
                <a:solidFill>
                  <a:schemeClr val="tx1"/>
                </a:solidFill>
              </a:rPr>
              <a:t>	example:</a:t>
            </a:r>
            <a:endParaRPr>
              <a:solidFill>
                <a:schemeClr val="tx1"/>
              </a:solidFill>
              <a:highlight>
                <a:schemeClr val="lt2"/>
              </a:highlight>
              <a:latin typeface="Nunito"/>
              <a:ea typeface="Nunito"/>
              <a:cs typeface="Nunito"/>
              <a:sym typeface="Nunito"/>
            </a:endParaRPr>
          </a:p>
          <a:p>
            <a:pPr marL="0" lvl="0" indent="0" algn="l" rtl="0">
              <a:spcBef>
                <a:spcPts val="1200"/>
              </a:spcBef>
              <a:spcAft>
                <a:spcPts val="0"/>
              </a:spcAft>
              <a:buNone/>
            </a:pPr>
            <a:endParaRPr lang="en-US">
              <a:solidFill>
                <a:schemeClr val="tx1"/>
              </a:solidFill>
              <a:latin typeface="Nunito"/>
              <a:ea typeface="Nunito"/>
              <a:cs typeface="Nunito"/>
              <a:sym typeface="Nunito"/>
            </a:endParaRPr>
          </a:p>
          <a:p>
            <a:pPr marL="0" lvl="0" indent="0" algn="l" rtl="0">
              <a:spcBef>
                <a:spcPts val="1200"/>
              </a:spcBef>
              <a:spcAft>
                <a:spcPts val="0"/>
              </a:spcAft>
              <a:buNone/>
            </a:pPr>
            <a:endParaRPr>
              <a:solidFill>
                <a:schemeClr val="tx1"/>
              </a:solidFill>
              <a:latin typeface="Nunito"/>
              <a:ea typeface="Nunito"/>
              <a:cs typeface="Nunito"/>
              <a:sym typeface="Nunito"/>
            </a:endParaRPr>
          </a:p>
          <a:p>
            <a:pPr marL="0" lvl="0" indent="0" algn="l" rtl="0">
              <a:spcBef>
                <a:spcPts val="1200"/>
              </a:spcBef>
              <a:spcAft>
                <a:spcPts val="0"/>
              </a:spcAft>
              <a:buNone/>
            </a:pPr>
            <a:r>
              <a:rPr lang="en">
                <a:solidFill>
                  <a:schemeClr val="tx1"/>
                </a:solidFill>
              </a:rPr>
              <a:t>Press &lt;tab&gt; twice when there are multiple options.</a:t>
            </a:r>
            <a:endParaRPr>
              <a:solidFill>
                <a:schemeClr val="tx1"/>
              </a:solidFill>
            </a:endParaRPr>
          </a:p>
          <a:p>
            <a:pPr marL="0" lvl="0" indent="0" algn="l" rtl="0">
              <a:spcBef>
                <a:spcPts val="1200"/>
              </a:spcBef>
              <a:spcAft>
                <a:spcPts val="1200"/>
              </a:spcAft>
              <a:buNone/>
            </a:pPr>
            <a:r>
              <a:rPr lang="en">
                <a:solidFill>
                  <a:schemeClr val="tx1"/>
                </a:solidFill>
              </a:rPr>
              <a:t>	example:</a:t>
            </a:r>
            <a:endParaRPr>
              <a:solidFill>
                <a:schemeClr val="tx1"/>
              </a:solidFill>
              <a:highlight>
                <a:schemeClr val="lt2"/>
              </a:highlight>
              <a:latin typeface="Nunito"/>
              <a:ea typeface="Nunito"/>
              <a:cs typeface="Nunito"/>
              <a:sym typeface="Nunito"/>
            </a:endParaRPr>
          </a:p>
        </p:txBody>
      </p:sp>
      <p:sp>
        <p:nvSpPr>
          <p:cNvPr id="703" name="Google Shape;703;p89"/>
          <p:cNvSpPr txBox="1"/>
          <p:nvPr/>
        </p:nvSpPr>
        <p:spPr>
          <a:xfrm>
            <a:off x="2370403" y="1648465"/>
            <a:ext cx="1316700" cy="461635"/>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buNone/>
            </a:pPr>
            <a:r>
              <a:rPr lang="en" sz="1800">
                <a:solidFill>
                  <a:schemeClr val="tx1"/>
                </a:solidFill>
                <a:highlight>
                  <a:schemeClr val="lt2"/>
                </a:highlight>
                <a:latin typeface="Nunito"/>
                <a:ea typeface="Nunito"/>
                <a:cs typeface="Nunito"/>
                <a:sym typeface="Nunito"/>
              </a:rPr>
              <a:t>ls </a:t>
            </a:r>
            <a:r>
              <a:rPr lang="en" sz="1800" err="1">
                <a:solidFill>
                  <a:schemeClr val="tx1"/>
                </a:solidFill>
                <a:highlight>
                  <a:schemeClr val="lt2"/>
                </a:highlight>
                <a:latin typeface="Nunito"/>
                <a:ea typeface="Nunito"/>
                <a:cs typeface="Nunito"/>
                <a:sym typeface="Nunito"/>
              </a:rPr>
              <a:t>sc</a:t>
            </a:r>
            <a:r>
              <a:rPr lang="en" sz="1800">
                <a:solidFill>
                  <a:schemeClr val="tx1"/>
                </a:solidFill>
                <a:highlight>
                  <a:schemeClr val="lt2"/>
                </a:highlight>
                <a:latin typeface="Nunito"/>
                <a:ea typeface="Nunito"/>
                <a:cs typeface="Nunito"/>
                <a:sym typeface="Nunito"/>
              </a:rPr>
              <a:t>&lt;tab&gt;</a:t>
            </a:r>
            <a:endParaRPr>
              <a:solidFill>
                <a:schemeClr val="tx1"/>
              </a:solidFill>
            </a:endParaRPr>
          </a:p>
        </p:txBody>
      </p:sp>
      <p:sp>
        <p:nvSpPr>
          <p:cNvPr id="704" name="Google Shape;704;p89"/>
          <p:cNvSpPr txBox="1"/>
          <p:nvPr/>
        </p:nvSpPr>
        <p:spPr>
          <a:xfrm>
            <a:off x="2370403" y="3529390"/>
            <a:ext cx="2959800" cy="461635"/>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buNone/>
            </a:pPr>
            <a:r>
              <a:rPr lang="en" sz="1800">
                <a:solidFill>
                  <a:schemeClr val="tx1"/>
                </a:solidFill>
                <a:highlight>
                  <a:schemeClr val="lt2"/>
                </a:highlight>
                <a:latin typeface="Nunito"/>
                <a:ea typeface="Nunito"/>
                <a:cs typeface="Nunito"/>
                <a:sym typeface="Nunito"/>
              </a:rPr>
              <a:t>ls scripts/hello&lt;tab&gt;&lt;tab&gt;</a:t>
            </a:r>
            <a:endParaRPr>
              <a:solidFill>
                <a:schemeClr val="tx1"/>
              </a:solidFill>
            </a:endParaRPr>
          </a:p>
        </p:txBody>
      </p:sp>
      <p:sp>
        <p:nvSpPr>
          <p:cNvPr id="705" name="Google Shape;705;p89"/>
          <p:cNvSpPr txBox="1"/>
          <p:nvPr/>
        </p:nvSpPr>
        <p:spPr>
          <a:xfrm>
            <a:off x="6246905" y="2110100"/>
            <a:ext cx="2030427" cy="923299"/>
          </a:xfrm>
          <a:prstGeom prst="rect">
            <a:avLst/>
          </a:prstGeom>
          <a:solidFill>
            <a:srgbClr val="FCE5CD"/>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rPr>
              <a:t>Using tab completion helps reduce the chance of typos. Get in the habit of using them all the time!</a:t>
            </a:r>
            <a:endParaRPr sz="12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0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02">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0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3" grpId="0" animBg="1"/>
      <p:bldP spid="704" grpId="0" animBg="1"/>
      <p:bldP spid="70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9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Making use of your bash history</a:t>
            </a:r>
            <a:endParaRPr/>
          </a:p>
        </p:txBody>
      </p:sp>
      <p:sp>
        <p:nvSpPr>
          <p:cNvPr id="723" name="Google Shape;723;p92"/>
          <p:cNvSpPr txBox="1">
            <a:spLocks noGrp="1"/>
          </p:cNvSpPr>
          <p:nvPr>
            <p:ph type="body" idx="1"/>
          </p:nvPr>
        </p:nvSpPr>
        <p:spPr>
          <a:xfrm>
            <a:off x="311700" y="1152475"/>
            <a:ext cx="8520600" cy="3920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tx1"/>
              </a:buClr>
              <a:buNone/>
            </a:pPr>
            <a:r>
              <a:rPr lang="en">
                <a:solidFill>
                  <a:schemeClr val="tx1"/>
                </a:solidFill>
              </a:rPr>
              <a:t>Use the up and down arrow keys to cycle through your past commands.</a:t>
            </a:r>
            <a:endParaRPr>
              <a:solidFill>
                <a:schemeClr val="tx1"/>
              </a:solidFill>
            </a:endParaRPr>
          </a:p>
          <a:p>
            <a:pPr marL="0" lvl="0" indent="0" algn="l" rtl="0">
              <a:spcBef>
                <a:spcPts val="1200"/>
              </a:spcBef>
              <a:spcAft>
                <a:spcPts val="0"/>
              </a:spcAft>
              <a:buClr>
                <a:schemeClr val="tx1"/>
              </a:buClr>
              <a:buNone/>
            </a:pPr>
            <a:r>
              <a:rPr lang="en">
                <a:solidFill>
                  <a:schemeClr val="tx1"/>
                </a:solidFill>
              </a:rPr>
              <a:t>To view all of your past commands, use the </a:t>
            </a:r>
            <a:r>
              <a:rPr lang="en">
                <a:solidFill>
                  <a:schemeClr val="tx1"/>
                </a:solidFill>
                <a:latin typeface="Nunito"/>
                <a:ea typeface="Nunito"/>
                <a:cs typeface="Nunito"/>
                <a:sym typeface="Nunito"/>
              </a:rPr>
              <a:t>history</a:t>
            </a:r>
            <a:r>
              <a:rPr lang="en">
                <a:solidFill>
                  <a:schemeClr val="tx1"/>
                </a:solidFill>
              </a:rPr>
              <a:t> command.</a:t>
            </a:r>
            <a:endParaRPr>
              <a:solidFill>
                <a:schemeClr val="tx1"/>
              </a:solidFill>
            </a:endParaRPr>
          </a:p>
          <a:p>
            <a:pPr marL="0" lvl="0" indent="0" algn="l" rtl="0">
              <a:spcBef>
                <a:spcPts val="1200"/>
              </a:spcBef>
              <a:spcAft>
                <a:spcPts val="0"/>
              </a:spcAft>
              <a:buClr>
                <a:schemeClr val="tx1"/>
              </a:buClr>
              <a:buNone/>
            </a:pPr>
            <a:r>
              <a:rPr lang="en">
                <a:solidFill>
                  <a:schemeClr val="tx1"/>
                </a:solidFill>
              </a:rPr>
              <a:t>To search for a past command:</a:t>
            </a:r>
            <a:endParaRPr>
              <a:solidFill>
                <a:schemeClr val="tx1"/>
              </a:solidFill>
            </a:endParaRPr>
          </a:p>
          <a:p>
            <a:pPr marL="457200" lvl="0" indent="-342900" algn="l" rtl="0">
              <a:spcBef>
                <a:spcPts val="1200"/>
              </a:spcBef>
              <a:spcAft>
                <a:spcPts val="0"/>
              </a:spcAft>
              <a:buClr>
                <a:schemeClr val="tx1"/>
              </a:buClr>
              <a:buSzPts val="1800"/>
              <a:buAutoNum type="arabicPeriod"/>
            </a:pPr>
            <a:r>
              <a:rPr lang="en">
                <a:solidFill>
                  <a:schemeClr val="tx1"/>
                </a:solidFill>
              </a:rPr>
              <a:t>Press </a:t>
            </a:r>
            <a:r>
              <a:rPr lang="en" i="1" err="1">
                <a:solidFill>
                  <a:schemeClr val="tx1"/>
                </a:solidFill>
              </a:rPr>
              <a:t>ctrl+r</a:t>
            </a:r>
            <a:endParaRPr i="1">
              <a:solidFill>
                <a:schemeClr val="tx1"/>
              </a:solidFill>
            </a:endParaRPr>
          </a:p>
          <a:p>
            <a:pPr marL="457200" lvl="0" indent="-342900" algn="l" rtl="0">
              <a:spcBef>
                <a:spcPts val="0"/>
              </a:spcBef>
              <a:spcAft>
                <a:spcPts val="0"/>
              </a:spcAft>
              <a:buClr>
                <a:schemeClr val="tx1"/>
              </a:buClr>
              <a:buSzPts val="1800"/>
              <a:buAutoNum type="arabicPeriod"/>
            </a:pPr>
            <a:r>
              <a:rPr lang="en">
                <a:solidFill>
                  <a:schemeClr val="tx1"/>
                </a:solidFill>
              </a:rPr>
              <a:t>Start typing part of the command; the top hit will appear as you type</a:t>
            </a:r>
            <a:endParaRPr>
              <a:solidFill>
                <a:schemeClr val="tx1"/>
              </a:solidFill>
            </a:endParaRPr>
          </a:p>
          <a:p>
            <a:pPr marL="457200" lvl="0" indent="-342900" algn="l" rtl="0">
              <a:spcBef>
                <a:spcPts val="0"/>
              </a:spcBef>
              <a:spcAft>
                <a:spcPts val="0"/>
              </a:spcAft>
              <a:buClr>
                <a:schemeClr val="tx1"/>
              </a:buClr>
              <a:buSzPts val="1800"/>
              <a:buAutoNum type="arabicPeriod"/>
            </a:pPr>
            <a:r>
              <a:rPr lang="en">
                <a:solidFill>
                  <a:schemeClr val="tx1"/>
                </a:solidFill>
              </a:rPr>
              <a:t>To move onto the next best hit, press </a:t>
            </a:r>
            <a:r>
              <a:rPr lang="en" i="1" err="1">
                <a:solidFill>
                  <a:schemeClr val="tx1"/>
                </a:solidFill>
              </a:rPr>
              <a:t>ctrl+r</a:t>
            </a:r>
            <a:r>
              <a:rPr lang="en">
                <a:solidFill>
                  <a:schemeClr val="tx1"/>
                </a:solidFill>
              </a:rPr>
              <a:t> again</a:t>
            </a:r>
            <a:endParaRPr>
              <a:solidFill>
                <a:schemeClr val="tx1"/>
              </a:solidFill>
            </a:endParaRPr>
          </a:p>
          <a:p>
            <a:pPr marL="457200" lvl="0" indent="-342900" algn="l" rtl="0">
              <a:spcBef>
                <a:spcPts val="0"/>
              </a:spcBef>
              <a:spcAft>
                <a:spcPts val="0"/>
              </a:spcAft>
              <a:buClr>
                <a:schemeClr val="tx1"/>
              </a:buClr>
              <a:buSzPts val="1800"/>
              <a:buAutoNum type="arabicPeriod"/>
            </a:pPr>
            <a:r>
              <a:rPr lang="en">
                <a:solidFill>
                  <a:schemeClr val="tx1"/>
                </a:solidFill>
              </a:rPr>
              <a:t>Once you’ve found the command, use </a:t>
            </a:r>
            <a:r>
              <a:rPr lang="en" i="1">
                <a:solidFill>
                  <a:schemeClr val="tx1"/>
                </a:solidFill>
              </a:rPr>
              <a:t>esc</a:t>
            </a:r>
            <a:r>
              <a:rPr lang="en">
                <a:solidFill>
                  <a:schemeClr val="tx1"/>
                </a:solidFill>
              </a:rPr>
              <a:t> or the arrow keys (or </a:t>
            </a:r>
            <a:r>
              <a:rPr lang="en" i="1">
                <a:solidFill>
                  <a:schemeClr val="tx1"/>
                </a:solidFill>
              </a:rPr>
              <a:t>enter</a:t>
            </a:r>
            <a:r>
              <a:rPr lang="en">
                <a:solidFill>
                  <a:schemeClr val="tx1"/>
                </a:solidFill>
              </a:rPr>
              <a:t> if you want to execute it immediately)</a:t>
            </a:r>
            <a:endParaRPr>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2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2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9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Altering the File System</a:t>
            </a:r>
            <a:endParaRPr/>
          </a:p>
        </p:txBody>
      </p:sp>
      <p:sp>
        <p:nvSpPr>
          <p:cNvPr id="729" name="Google Shape;729;p93"/>
          <p:cNvSpPr txBox="1">
            <a:spLocks noGrp="1"/>
          </p:cNvSpPr>
          <p:nvPr>
            <p:ph type="body" idx="1"/>
          </p:nvPr>
        </p:nvSpPr>
        <p:spPr>
          <a:xfrm>
            <a:off x="311700" y="1017725"/>
            <a:ext cx="4260300" cy="241805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ct val="50000"/>
              <a:buFont typeface="Arial"/>
              <a:buNone/>
            </a:pPr>
            <a:r>
              <a:rPr lang="en" sz="1600" err="1">
                <a:solidFill>
                  <a:schemeClr val="tx1"/>
                </a:solidFill>
                <a:latin typeface="Nunito"/>
                <a:ea typeface="Nunito"/>
                <a:cs typeface="Nunito"/>
                <a:sym typeface="Nunito"/>
              </a:rPr>
              <a:t>mkdir</a:t>
            </a:r>
            <a:r>
              <a:rPr lang="en" sz="1600">
                <a:solidFill>
                  <a:schemeClr val="tx1"/>
                </a:solidFill>
              </a:rPr>
              <a:t>: </a:t>
            </a:r>
            <a:r>
              <a:rPr lang="en" sz="1600" b="1">
                <a:solidFill>
                  <a:schemeClr val="tx1"/>
                </a:solidFill>
              </a:rPr>
              <a:t>m</a:t>
            </a:r>
            <a:r>
              <a:rPr lang="en" sz="1600">
                <a:solidFill>
                  <a:schemeClr val="tx1"/>
                </a:solidFill>
              </a:rPr>
              <a:t>a</a:t>
            </a:r>
            <a:r>
              <a:rPr lang="en" sz="1600" b="1">
                <a:solidFill>
                  <a:schemeClr val="tx1"/>
                </a:solidFill>
              </a:rPr>
              <a:t>k</a:t>
            </a:r>
            <a:r>
              <a:rPr lang="en" sz="1600">
                <a:solidFill>
                  <a:schemeClr val="tx1"/>
                </a:solidFill>
              </a:rPr>
              <a:t>e a new </a:t>
            </a:r>
            <a:r>
              <a:rPr lang="en" sz="1600" b="1">
                <a:solidFill>
                  <a:schemeClr val="tx1"/>
                </a:solidFill>
              </a:rPr>
              <a:t>dir</a:t>
            </a:r>
            <a:r>
              <a:rPr lang="en" sz="1600">
                <a:solidFill>
                  <a:schemeClr val="tx1"/>
                </a:solidFill>
              </a:rPr>
              <a:t>ectory</a:t>
            </a:r>
            <a:endParaRPr sz="1600">
              <a:solidFill>
                <a:schemeClr val="tx1"/>
              </a:solidFill>
            </a:endParaRPr>
          </a:p>
          <a:p>
            <a:pPr marL="0" lvl="0" indent="0" algn="l" rtl="0">
              <a:lnSpc>
                <a:spcPct val="100000"/>
              </a:lnSpc>
              <a:spcBef>
                <a:spcPts val="1200"/>
              </a:spcBef>
              <a:spcAft>
                <a:spcPts val="0"/>
              </a:spcAft>
              <a:buClr>
                <a:schemeClr val="dk1"/>
              </a:buClr>
              <a:buSzPct val="50000"/>
              <a:buFont typeface="Arial"/>
              <a:buNone/>
            </a:pPr>
            <a:r>
              <a:rPr lang="en" sz="1600">
                <a:solidFill>
                  <a:schemeClr val="tx1"/>
                </a:solidFill>
                <a:latin typeface="Nunito"/>
                <a:ea typeface="Nunito"/>
                <a:cs typeface="Nunito"/>
                <a:sym typeface="Nunito"/>
              </a:rPr>
              <a:t>cp</a:t>
            </a:r>
            <a:r>
              <a:rPr lang="en" sz="1600">
                <a:solidFill>
                  <a:schemeClr val="tx1"/>
                </a:solidFill>
              </a:rPr>
              <a:t>: </a:t>
            </a:r>
            <a:r>
              <a:rPr lang="en" sz="1600" b="1">
                <a:solidFill>
                  <a:schemeClr val="tx1"/>
                </a:solidFill>
              </a:rPr>
              <a:t>c</a:t>
            </a:r>
            <a:r>
              <a:rPr lang="en" sz="1600">
                <a:solidFill>
                  <a:schemeClr val="tx1"/>
                </a:solidFill>
              </a:rPr>
              <a:t>o</a:t>
            </a:r>
            <a:r>
              <a:rPr lang="en" sz="1600" b="1">
                <a:solidFill>
                  <a:schemeClr val="tx1"/>
                </a:solidFill>
              </a:rPr>
              <a:t>p</a:t>
            </a:r>
            <a:r>
              <a:rPr lang="en" sz="1600">
                <a:solidFill>
                  <a:schemeClr val="tx1"/>
                </a:solidFill>
              </a:rPr>
              <a:t>y a file or directory</a:t>
            </a:r>
            <a:endParaRPr sz="1600">
              <a:solidFill>
                <a:schemeClr val="tx1"/>
              </a:solidFill>
            </a:endParaRPr>
          </a:p>
          <a:p>
            <a:pPr marL="0" lvl="0" indent="0" algn="l" rtl="0">
              <a:lnSpc>
                <a:spcPct val="100000"/>
              </a:lnSpc>
              <a:spcBef>
                <a:spcPts val="1200"/>
              </a:spcBef>
              <a:spcAft>
                <a:spcPts val="0"/>
              </a:spcAft>
              <a:buClr>
                <a:schemeClr val="dk1"/>
              </a:buClr>
              <a:buSzPct val="50000"/>
              <a:buFont typeface="Arial"/>
              <a:buNone/>
            </a:pPr>
            <a:r>
              <a:rPr lang="en" sz="1600">
                <a:solidFill>
                  <a:schemeClr val="tx1"/>
                </a:solidFill>
                <a:latin typeface="Nunito"/>
                <a:ea typeface="Nunito"/>
                <a:cs typeface="Nunito"/>
                <a:sym typeface="Nunito"/>
              </a:rPr>
              <a:t>touch</a:t>
            </a:r>
            <a:r>
              <a:rPr lang="en" sz="1600">
                <a:solidFill>
                  <a:schemeClr val="tx1"/>
                </a:solidFill>
              </a:rPr>
              <a:t>: create a new, empty file</a:t>
            </a:r>
            <a:endParaRPr sz="1600">
              <a:solidFill>
                <a:schemeClr val="tx1"/>
              </a:solidFill>
            </a:endParaRPr>
          </a:p>
          <a:p>
            <a:pPr marL="0" lvl="0" indent="0" algn="l" rtl="0">
              <a:lnSpc>
                <a:spcPct val="100000"/>
              </a:lnSpc>
              <a:spcBef>
                <a:spcPts val="1200"/>
              </a:spcBef>
              <a:spcAft>
                <a:spcPts val="0"/>
              </a:spcAft>
              <a:buClr>
                <a:schemeClr val="dk1"/>
              </a:buClr>
              <a:buSzPct val="50000"/>
              <a:buFont typeface="Arial"/>
              <a:buNone/>
            </a:pPr>
            <a:r>
              <a:rPr lang="en" sz="1600">
                <a:solidFill>
                  <a:schemeClr val="tx1"/>
                </a:solidFill>
                <a:latin typeface="Nunito"/>
                <a:ea typeface="Nunito"/>
                <a:cs typeface="Nunito"/>
                <a:sym typeface="Nunito"/>
              </a:rPr>
              <a:t>mv</a:t>
            </a:r>
            <a:r>
              <a:rPr lang="en" sz="1600">
                <a:solidFill>
                  <a:schemeClr val="tx1"/>
                </a:solidFill>
              </a:rPr>
              <a:t>: </a:t>
            </a:r>
            <a:r>
              <a:rPr lang="en" sz="1600" b="1">
                <a:solidFill>
                  <a:schemeClr val="tx1"/>
                </a:solidFill>
              </a:rPr>
              <a:t>m</a:t>
            </a:r>
            <a:r>
              <a:rPr lang="en" sz="1600">
                <a:solidFill>
                  <a:schemeClr val="tx1"/>
                </a:solidFill>
              </a:rPr>
              <a:t>o</a:t>
            </a:r>
            <a:r>
              <a:rPr lang="en" sz="1600" b="1">
                <a:solidFill>
                  <a:schemeClr val="tx1"/>
                </a:solidFill>
              </a:rPr>
              <a:t>v</a:t>
            </a:r>
            <a:r>
              <a:rPr lang="en" sz="1600">
                <a:solidFill>
                  <a:schemeClr val="tx1"/>
                </a:solidFill>
              </a:rPr>
              <a:t>e a file or directory</a:t>
            </a:r>
            <a:endParaRPr sz="1600">
              <a:solidFill>
                <a:schemeClr val="tx1"/>
              </a:solidFill>
            </a:endParaRPr>
          </a:p>
          <a:p>
            <a:pPr marL="0" lvl="0" indent="0" algn="l" rtl="0">
              <a:lnSpc>
                <a:spcPct val="100000"/>
              </a:lnSpc>
              <a:spcBef>
                <a:spcPts val="1200"/>
              </a:spcBef>
              <a:spcAft>
                <a:spcPts val="0"/>
              </a:spcAft>
              <a:buClr>
                <a:schemeClr val="dk1"/>
              </a:buClr>
              <a:buSzPct val="50000"/>
              <a:buFont typeface="Arial"/>
              <a:buNone/>
            </a:pPr>
            <a:r>
              <a:rPr lang="en" sz="1600">
                <a:solidFill>
                  <a:schemeClr val="tx1"/>
                </a:solidFill>
                <a:latin typeface="Nunito"/>
                <a:ea typeface="Nunito"/>
                <a:cs typeface="Nunito"/>
                <a:sym typeface="Nunito"/>
              </a:rPr>
              <a:t>rm</a:t>
            </a:r>
            <a:r>
              <a:rPr lang="en" sz="1600">
                <a:solidFill>
                  <a:schemeClr val="tx1"/>
                </a:solidFill>
              </a:rPr>
              <a:t>: </a:t>
            </a:r>
            <a:r>
              <a:rPr lang="en" sz="1600" b="1">
                <a:solidFill>
                  <a:schemeClr val="tx1"/>
                </a:solidFill>
              </a:rPr>
              <a:t>r</a:t>
            </a:r>
            <a:r>
              <a:rPr lang="en" sz="1600">
                <a:solidFill>
                  <a:schemeClr val="tx1"/>
                </a:solidFill>
              </a:rPr>
              <a:t>e</a:t>
            </a:r>
            <a:r>
              <a:rPr lang="en" sz="1600" b="1">
                <a:solidFill>
                  <a:schemeClr val="tx1"/>
                </a:solidFill>
              </a:rPr>
              <a:t>m</a:t>
            </a:r>
            <a:r>
              <a:rPr lang="en" sz="1600">
                <a:solidFill>
                  <a:schemeClr val="tx1"/>
                </a:solidFill>
              </a:rPr>
              <a:t>ove a file or directory</a:t>
            </a:r>
            <a:endParaRPr sz="1600">
              <a:solidFill>
                <a:schemeClr val="tx1"/>
              </a:solidFill>
            </a:endParaRPr>
          </a:p>
          <a:p>
            <a:pPr marL="0" lvl="0" indent="0" algn="l" rtl="0">
              <a:lnSpc>
                <a:spcPct val="100000"/>
              </a:lnSpc>
              <a:spcBef>
                <a:spcPts val="1200"/>
              </a:spcBef>
              <a:spcAft>
                <a:spcPts val="1200"/>
              </a:spcAft>
              <a:buClr>
                <a:schemeClr val="dk1"/>
              </a:buClr>
              <a:buSzPct val="50000"/>
              <a:buFont typeface="Arial"/>
              <a:buNone/>
            </a:pPr>
            <a:r>
              <a:rPr lang="en" sz="1600" err="1">
                <a:solidFill>
                  <a:schemeClr val="tx1"/>
                </a:solidFill>
                <a:latin typeface="Nunito"/>
                <a:ea typeface="Nunito"/>
                <a:cs typeface="Nunito"/>
                <a:sym typeface="Nunito"/>
              </a:rPr>
              <a:t>rmdir</a:t>
            </a:r>
            <a:r>
              <a:rPr lang="en" sz="1600">
                <a:solidFill>
                  <a:schemeClr val="tx1"/>
                </a:solidFill>
              </a:rPr>
              <a:t>: </a:t>
            </a:r>
            <a:r>
              <a:rPr lang="en" sz="1600" b="1">
                <a:solidFill>
                  <a:schemeClr val="tx1"/>
                </a:solidFill>
              </a:rPr>
              <a:t>r</a:t>
            </a:r>
            <a:r>
              <a:rPr lang="en" sz="1600">
                <a:solidFill>
                  <a:schemeClr val="tx1"/>
                </a:solidFill>
              </a:rPr>
              <a:t>e</a:t>
            </a:r>
            <a:r>
              <a:rPr lang="en" sz="1600" b="1">
                <a:solidFill>
                  <a:schemeClr val="tx1"/>
                </a:solidFill>
              </a:rPr>
              <a:t>m</a:t>
            </a:r>
            <a:r>
              <a:rPr lang="en" sz="1600">
                <a:solidFill>
                  <a:schemeClr val="tx1"/>
                </a:solidFill>
              </a:rPr>
              <a:t>ove an empty </a:t>
            </a:r>
            <a:r>
              <a:rPr lang="en" sz="1600" b="1">
                <a:solidFill>
                  <a:schemeClr val="tx1"/>
                </a:solidFill>
              </a:rPr>
              <a:t>dir</a:t>
            </a:r>
            <a:r>
              <a:rPr lang="en" sz="1600">
                <a:solidFill>
                  <a:schemeClr val="tx1"/>
                </a:solidFill>
              </a:rPr>
              <a:t>ectory</a:t>
            </a:r>
            <a:endParaRPr sz="1600">
              <a:solidFill>
                <a:schemeClr val="tx1"/>
              </a:solidFill>
            </a:endParaRPr>
          </a:p>
        </p:txBody>
      </p:sp>
      <p:sp>
        <p:nvSpPr>
          <p:cNvPr id="730" name="Google Shape;730;p93"/>
          <p:cNvSpPr txBox="1"/>
          <p:nvPr/>
        </p:nvSpPr>
        <p:spPr>
          <a:xfrm>
            <a:off x="4572000" y="1017725"/>
            <a:ext cx="4499400" cy="3879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Nunito"/>
                <a:ea typeface="Nunito"/>
                <a:cs typeface="Nunito"/>
                <a:sym typeface="Nunito"/>
              </a:rPr>
              <a:t>$</a:t>
            </a:r>
            <a:r>
              <a:rPr lang="en" sz="1200">
                <a:latin typeface="Nunito"/>
                <a:ea typeface="Nunito"/>
                <a:cs typeface="Nunito"/>
                <a:sym typeface="Nunito"/>
              </a:rPr>
              <a:t> tree ~/module-1-programming</a:t>
            </a:r>
            <a:br>
              <a:rPr lang="en" sz="1200">
                <a:latin typeface="Nunito"/>
                <a:ea typeface="Nunito"/>
                <a:cs typeface="Nunito"/>
                <a:sym typeface="Nunito"/>
              </a:rPr>
            </a:br>
            <a:endParaRPr sz="1200">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~/module-1-programming</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Day1_1_Intro_to_Programming.ipynb</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Day1_2_Python_Packages.ipynb</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Day1_3_Intro_to_Pandas.ipynb</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Day2_1_R_Basics.ipynb</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Day2_2_Terminal_Commands_and_Bash_Scripting.ipynb</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README.md</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bash_playground</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 scripts</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   ├── hello.sh</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   ├── hello_to_all_of_you.sh</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   └── hello_you.sh</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 sequences.txt</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data</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 chrom_lengths.tsv</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 gene_chrom.tsv</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 hg19.chrom.sizes.txt</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img</a:t>
            </a:r>
            <a:endParaRPr sz="1200">
              <a:solidFill>
                <a:schemeClr val="dk1"/>
              </a:solidFill>
              <a:latin typeface="Nunito"/>
              <a:ea typeface="Nunito"/>
              <a:cs typeface="Nunito"/>
              <a:sym typeface="Nunito"/>
            </a:endParaRPr>
          </a:p>
        </p:txBody>
      </p:sp>
      <p:sp>
        <p:nvSpPr>
          <p:cNvPr id="731" name="Google Shape;731;p93"/>
          <p:cNvSpPr txBox="1"/>
          <p:nvPr/>
        </p:nvSpPr>
        <p:spPr>
          <a:xfrm>
            <a:off x="832250" y="3437350"/>
            <a:ext cx="2978100" cy="1671196"/>
          </a:xfrm>
          <a:prstGeom prst="rect">
            <a:avLst/>
          </a:prstGeom>
          <a:solidFill>
            <a:schemeClr val="lt2"/>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b="1" err="1">
                <a:latin typeface="Nunito"/>
                <a:ea typeface="Nunito"/>
                <a:cs typeface="Nunito"/>
                <a:sym typeface="Nunito"/>
              </a:rPr>
              <a:t>mkdir</a:t>
            </a:r>
            <a:r>
              <a:rPr lang="en">
                <a:latin typeface="Nunito"/>
                <a:ea typeface="Nunito"/>
                <a:cs typeface="Nunito"/>
                <a:sym typeface="Nunito"/>
              </a:rPr>
              <a:t> </a:t>
            </a:r>
            <a:r>
              <a:rPr lang="en" err="1">
                <a:latin typeface="Nunito"/>
                <a:ea typeface="Nunito"/>
                <a:cs typeface="Nunito"/>
                <a:sym typeface="Nunito"/>
              </a:rPr>
              <a:t>path_to_dir</a:t>
            </a:r>
            <a:r>
              <a:rPr lang="en">
                <a:latin typeface="Nunito"/>
                <a:ea typeface="Nunito"/>
                <a:cs typeface="Nunito"/>
                <a:sym typeface="Nunito"/>
              </a:rPr>
              <a:t>…</a:t>
            </a:r>
            <a:endParaRPr>
              <a:latin typeface="Nunito"/>
              <a:ea typeface="Nunito"/>
              <a:cs typeface="Nunito"/>
              <a:sym typeface="Nunito"/>
            </a:endParaRPr>
          </a:p>
          <a:p>
            <a:pPr marL="0" lvl="0" indent="0" algn="l" rtl="0">
              <a:lnSpc>
                <a:spcPct val="115000"/>
              </a:lnSpc>
              <a:spcBef>
                <a:spcPts val="0"/>
              </a:spcBef>
              <a:spcAft>
                <a:spcPts val="0"/>
              </a:spcAft>
              <a:buNone/>
            </a:pPr>
            <a:r>
              <a:rPr lang="en" b="1">
                <a:latin typeface="Nunito"/>
                <a:ea typeface="Nunito"/>
                <a:cs typeface="Nunito"/>
                <a:sym typeface="Nunito"/>
              </a:rPr>
              <a:t>cp</a:t>
            </a:r>
            <a:r>
              <a:rPr lang="en">
                <a:latin typeface="Nunito"/>
                <a:ea typeface="Nunito"/>
                <a:cs typeface="Nunito"/>
                <a:sym typeface="Nunito"/>
              </a:rPr>
              <a:t> </a:t>
            </a:r>
            <a:r>
              <a:rPr lang="en" err="1">
                <a:latin typeface="Nunito"/>
                <a:ea typeface="Nunito"/>
                <a:cs typeface="Nunito"/>
                <a:sym typeface="Nunito"/>
              </a:rPr>
              <a:t>path_to_source</a:t>
            </a:r>
            <a:r>
              <a:rPr lang="en">
                <a:latin typeface="Nunito"/>
                <a:ea typeface="Nunito"/>
                <a:cs typeface="Nunito"/>
                <a:sym typeface="Nunito"/>
              </a:rPr>
              <a:t>… </a:t>
            </a:r>
            <a:r>
              <a:rPr lang="en" err="1">
                <a:latin typeface="Nunito"/>
                <a:ea typeface="Nunito"/>
                <a:cs typeface="Nunito"/>
                <a:sym typeface="Nunito"/>
              </a:rPr>
              <a:t>path_to_dest</a:t>
            </a:r>
            <a:endParaRPr>
              <a:latin typeface="Nunito"/>
              <a:ea typeface="Nunito"/>
              <a:cs typeface="Nunito"/>
              <a:sym typeface="Nunito"/>
            </a:endParaRPr>
          </a:p>
          <a:p>
            <a:pPr marL="0" lvl="0" indent="0" algn="l" rtl="0">
              <a:lnSpc>
                <a:spcPct val="115000"/>
              </a:lnSpc>
              <a:spcBef>
                <a:spcPts val="0"/>
              </a:spcBef>
              <a:spcAft>
                <a:spcPts val="0"/>
              </a:spcAft>
              <a:buNone/>
            </a:pPr>
            <a:r>
              <a:rPr lang="en" b="1">
                <a:latin typeface="Nunito"/>
                <a:ea typeface="Nunito"/>
                <a:cs typeface="Nunito"/>
                <a:sym typeface="Nunito"/>
              </a:rPr>
              <a:t>touch</a:t>
            </a:r>
            <a:r>
              <a:rPr lang="en">
                <a:latin typeface="Nunito"/>
                <a:ea typeface="Nunito"/>
                <a:cs typeface="Nunito"/>
                <a:sym typeface="Nunito"/>
              </a:rPr>
              <a:t> </a:t>
            </a:r>
            <a:r>
              <a:rPr lang="en" err="1">
                <a:latin typeface="Nunito"/>
                <a:ea typeface="Nunito"/>
                <a:cs typeface="Nunito"/>
                <a:sym typeface="Nunito"/>
              </a:rPr>
              <a:t>path_to_file</a:t>
            </a:r>
            <a:r>
              <a:rPr lang="en">
                <a:latin typeface="Nunito"/>
                <a:ea typeface="Nunito"/>
                <a:cs typeface="Nunito"/>
                <a:sym typeface="Nunito"/>
              </a:rPr>
              <a:t>…</a:t>
            </a:r>
            <a:endParaRPr>
              <a:latin typeface="Nunito"/>
              <a:ea typeface="Nunito"/>
              <a:cs typeface="Nunito"/>
              <a:sym typeface="Nunito"/>
            </a:endParaRPr>
          </a:p>
          <a:p>
            <a:pPr marL="0" lvl="0" indent="0" algn="l" rtl="0">
              <a:lnSpc>
                <a:spcPct val="115000"/>
              </a:lnSpc>
              <a:spcBef>
                <a:spcPts val="0"/>
              </a:spcBef>
              <a:spcAft>
                <a:spcPts val="0"/>
              </a:spcAft>
              <a:buNone/>
            </a:pPr>
            <a:r>
              <a:rPr lang="en" b="1">
                <a:latin typeface="Nunito"/>
                <a:ea typeface="Nunito"/>
                <a:cs typeface="Nunito"/>
                <a:sym typeface="Nunito"/>
              </a:rPr>
              <a:t>mv</a:t>
            </a:r>
            <a:r>
              <a:rPr lang="en">
                <a:latin typeface="Nunito"/>
                <a:ea typeface="Nunito"/>
                <a:cs typeface="Nunito"/>
                <a:sym typeface="Nunito"/>
              </a:rPr>
              <a:t> </a:t>
            </a:r>
            <a:r>
              <a:rPr lang="en" err="1">
                <a:latin typeface="Nunito"/>
                <a:ea typeface="Nunito"/>
                <a:cs typeface="Nunito"/>
                <a:sym typeface="Nunito"/>
              </a:rPr>
              <a:t>path_to_source</a:t>
            </a:r>
            <a:r>
              <a:rPr lang="en">
                <a:latin typeface="Nunito"/>
                <a:ea typeface="Nunito"/>
                <a:cs typeface="Nunito"/>
                <a:sym typeface="Nunito"/>
              </a:rPr>
              <a:t>… </a:t>
            </a:r>
            <a:r>
              <a:rPr lang="en" err="1">
                <a:latin typeface="Nunito"/>
                <a:ea typeface="Nunito"/>
                <a:cs typeface="Nunito"/>
                <a:sym typeface="Nunito"/>
              </a:rPr>
              <a:t>path_to_dest</a:t>
            </a:r>
            <a:endParaRPr>
              <a:latin typeface="Nunito"/>
              <a:ea typeface="Nunito"/>
              <a:cs typeface="Nunito"/>
              <a:sym typeface="Nunito"/>
            </a:endParaRPr>
          </a:p>
          <a:p>
            <a:pPr marL="0" lvl="0" indent="0" algn="l" rtl="0">
              <a:lnSpc>
                <a:spcPct val="115000"/>
              </a:lnSpc>
              <a:spcBef>
                <a:spcPts val="0"/>
              </a:spcBef>
              <a:spcAft>
                <a:spcPts val="0"/>
              </a:spcAft>
              <a:buNone/>
            </a:pPr>
            <a:r>
              <a:rPr lang="en" b="1">
                <a:latin typeface="Nunito"/>
                <a:ea typeface="Nunito"/>
                <a:cs typeface="Nunito"/>
                <a:sym typeface="Nunito"/>
              </a:rPr>
              <a:t>rm</a:t>
            </a:r>
            <a:r>
              <a:rPr lang="en">
                <a:latin typeface="Nunito"/>
                <a:ea typeface="Nunito"/>
                <a:cs typeface="Nunito"/>
                <a:sym typeface="Nunito"/>
              </a:rPr>
              <a:t> </a:t>
            </a:r>
            <a:r>
              <a:rPr lang="en" err="1">
                <a:latin typeface="Nunito"/>
                <a:ea typeface="Nunito"/>
                <a:cs typeface="Nunito"/>
                <a:sym typeface="Nunito"/>
              </a:rPr>
              <a:t>path_to_file_or_dir</a:t>
            </a:r>
            <a:r>
              <a:rPr lang="en">
                <a:latin typeface="Nunito"/>
                <a:ea typeface="Nunito"/>
                <a:cs typeface="Nunito"/>
                <a:sym typeface="Nunito"/>
              </a:rPr>
              <a:t>…</a:t>
            </a:r>
            <a:endParaRPr>
              <a:latin typeface="Nunito"/>
              <a:ea typeface="Nunito"/>
              <a:cs typeface="Nunito"/>
              <a:sym typeface="Nunito"/>
            </a:endParaRPr>
          </a:p>
          <a:p>
            <a:pPr marL="0" lvl="0" indent="0" algn="l" rtl="0">
              <a:lnSpc>
                <a:spcPct val="115000"/>
              </a:lnSpc>
              <a:spcBef>
                <a:spcPts val="0"/>
              </a:spcBef>
              <a:spcAft>
                <a:spcPts val="0"/>
              </a:spcAft>
              <a:buNone/>
            </a:pPr>
            <a:r>
              <a:rPr lang="en" b="1" err="1">
                <a:latin typeface="Nunito"/>
                <a:ea typeface="Nunito"/>
                <a:cs typeface="Nunito"/>
                <a:sym typeface="Nunito"/>
              </a:rPr>
              <a:t>rmdir</a:t>
            </a:r>
            <a:r>
              <a:rPr lang="en">
                <a:latin typeface="Nunito"/>
                <a:ea typeface="Nunito"/>
                <a:cs typeface="Nunito"/>
                <a:sym typeface="Nunito"/>
              </a:rPr>
              <a:t> </a:t>
            </a:r>
            <a:r>
              <a:rPr lang="en" err="1">
                <a:latin typeface="Nunito"/>
                <a:ea typeface="Nunito"/>
                <a:cs typeface="Nunito"/>
                <a:sym typeface="Nunito"/>
              </a:rPr>
              <a:t>path_to_empty_dir</a:t>
            </a:r>
            <a:r>
              <a:rPr lang="en">
                <a:latin typeface="Nunito"/>
                <a:ea typeface="Nunito"/>
                <a:cs typeface="Nunito"/>
                <a:sym typeface="Nunito"/>
              </a:rPr>
              <a:t>…</a:t>
            </a:r>
            <a:endParaRPr>
              <a:latin typeface="Nunito"/>
              <a:ea typeface="Nunito"/>
              <a:cs typeface="Nunito"/>
              <a:sym typeface="Nunito"/>
            </a:endParaRPr>
          </a:p>
        </p:txBody>
      </p:sp>
      <p:sp>
        <p:nvSpPr>
          <p:cNvPr id="732" name="Google Shape;732;p93"/>
          <p:cNvSpPr txBox="1"/>
          <p:nvPr/>
        </p:nvSpPr>
        <p:spPr>
          <a:xfrm rot="-5400000">
            <a:off x="-186550" y="4054375"/>
            <a:ext cx="1637400" cy="400200"/>
          </a:xfrm>
          <a:prstGeom prst="rect">
            <a:avLst/>
          </a:prstGeom>
          <a:solidFill>
            <a:srgbClr val="D9D9D9"/>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Usage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3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29">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3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9">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31">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29">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31">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29">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31">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29">
                                            <p:txEl>
                                              <p:pRg st="5" end="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9"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9"/>
          <p:cNvSpPr txBox="1">
            <a:spLocks noGrp="1"/>
          </p:cNvSpPr>
          <p:nvPr>
            <p:ph type="body" idx="4294967295"/>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Raleway"/>
              <a:buChar char="●"/>
            </a:pPr>
            <a:r>
              <a:rPr lang="en">
                <a:solidFill>
                  <a:srgbClr val="000000"/>
                </a:solidFill>
                <a:latin typeface="Raleway"/>
                <a:ea typeface="Raleway"/>
                <a:cs typeface="Raleway"/>
                <a:sym typeface="Raleway"/>
              </a:rPr>
              <a:t>“Bioinformatics is the application of tools of computation and analysis to the capture and interpretation of biological data”</a:t>
            </a:r>
            <a:endParaRPr>
              <a:solidFill>
                <a:srgbClr val="000000"/>
              </a:solidFill>
              <a:highlight>
                <a:srgbClr val="FFFF00"/>
              </a:highlight>
              <a:latin typeface="Raleway"/>
              <a:ea typeface="Raleway"/>
              <a:cs typeface="Raleway"/>
              <a:sym typeface="Raleway"/>
            </a:endParaRPr>
          </a:p>
        </p:txBody>
      </p:sp>
      <p:sp>
        <p:nvSpPr>
          <p:cNvPr id="132" name="Google Shape;132;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aleway"/>
                <a:ea typeface="Raleway"/>
                <a:cs typeface="Raleway"/>
                <a:sym typeface="Raleway"/>
              </a:rPr>
              <a:t>What’s bioinformatics? Why learn about it?</a:t>
            </a:r>
            <a:endParaRPr b="1">
              <a:latin typeface="Raleway"/>
              <a:ea typeface="Raleway"/>
              <a:cs typeface="Raleway"/>
              <a:sym typeface="Raleway"/>
            </a:endParaRPr>
          </a:p>
        </p:txBody>
      </p:sp>
      <p:pic>
        <p:nvPicPr>
          <p:cNvPr id="133" name="Google Shape;133;p29"/>
          <p:cNvPicPr preferRelativeResize="0"/>
          <p:nvPr/>
        </p:nvPicPr>
        <p:blipFill>
          <a:blip r:embed="rId3">
            <a:alphaModFix/>
          </a:blip>
          <a:stretch>
            <a:fillRect/>
          </a:stretch>
        </p:blipFill>
        <p:spPr>
          <a:xfrm>
            <a:off x="958675" y="3067200"/>
            <a:ext cx="3361771" cy="1961050"/>
          </a:xfrm>
          <a:prstGeom prst="rect">
            <a:avLst/>
          </a:prstGeom>
          <a:noFill/>
          <a:ln>
            <a:noFill/>
          </a:ln>
        </p:spPr>
      </p:pic>
      <p:pic>
        <p:nvPicPr>
          <p:cNvPr id="134" name="Google Shape;134;p29"/>
          <p:cNvPicPr preferRelativeResize="0"/>
          <p:nvPr/>
        </p:nvPicPr>
        <p:blipFill>
          <a:blip r:embed="rId4">
            <a:alphaModFix/>
          </a:blip>
          <a:stretch>
            <a:fillRect/>
          </a:stretch>
        </p:blipFill>
        <p:spPr>
          <a:xfrm>
            <a:off x="4797800" y="3536043"/>
            <a:ext cx="3588450" cy="1492206"/>
          </a:xfrm>
          <a:prstGeom prst="rect">
            <a:avLst/>
          </a:prstGeom>
          <a:noFill/>
          <a:ln>
            <a:noFill/>
          </a:ln>
        </p:spPr>
      </p:pic>
      <p:pic>
        <p:nvPicPr>
          <p:cNvPr id="135" name="Google Shape;135;p29"/>
          <p:cNvPicPr preferRelativeResize="0"/>
          <p:nvPr/>
        </p:nvPicPr>
        <p:blipFill>
          <a:blip r:embed="rId5">
            <a:alphaModFix/>
          </a:blip>
          <a:stretch>
            <a:fillRect/>
          </a:stretch>
        </p:blipFill>
        <p:spPr>
          <a:xfrm>
            <a:off x="6416700" y="1921750"/>
            <a:ext cx="2674275" cy="1780400"/>
          </a:xfrm>
          <a:prstGeom prst="rect">
            <a:avLst/>
          </a:prstGeom>
          <a:noFill/>
          <a:ln>
            <a:noFill/>
          </a:ln>
        </p:spPr>
      </p:pic>
      <p:pic>
        <p:nvPicPr>
          <p:cNvPr id="136" name="Google Shape;136;p29"/>
          <p:cNvPicPr preferRelativeResize="0"/>
          <p:nvPr/>
        </p:nvPicPr>
        <p:blipFill>
          <a:blip r:embed="rId6">
            <a:alphaModFix/>
          </a:blip>
          <a:stretch>
            <a:fillRect/>
          </a:stretch>
        </p:blipFill>
        <p:spPr>
          <a:xfrm>
            <a:off x="269175" y="2248875"/>
            <a:ext cx="2202273" cy="1651701"/>
          </a:xfrm>
          <a:prstGeom prst="rect">
            <a:avLst/>
          </a:prstGeom>
          <a:noFill/>
          <a:ln>
            <a:noFill/>
          </a:ln>
        </p:spPr>
      </p:pic>
      <p:cxnSp>
        <p:nvCxnSpPr>
          <p:cNvPr id="137" name="Google Shape;137;p29"/>
          <p:cNvCxnSpPr/>
          <p:nvPr/>
        </p:nvCxnSpPr>
        <p:spPr>
          <a:xfrm>
            <a:off x="3829450" y="2620150"/>
            <a:ext cx="1569900" cy="0"/>
          </a:xfrm>
          <a:prstGeom prst="straightConnector1">
            <a:avLst/>
          </a:prstGeom>
          <a:noFill/>
          <a:ln w="38100" cap="flat" cmpd="sng">
            <a:solidFill>
              <a:schemeClr val="dk1"/>
            </a:solidFill>
            <a:prstDash val="solid"/>
            <a:round/>
            <a:headEnd type="none" w="med" len="med"/>
            <a:tailEnd type="triangle" w="med" len="med"/>
          </a:ln>
        </p:spPr>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9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Altering the File System: Symlinks</a:t>
            </a:r>
            <a:endParaRPr/>
          </a:p>
        </p:txBody>
      </p:sp>
      <p:sp>
        <p:nvSpPr>
          <p:cNvPr id="738" name="Google Shape;738;p94"/>
          <p:cNvSpPr txBox="1"/>
          <p:nvPr/>
        </p:nvSpPr>
        <p:spPr>
          <a:xfrm>
            <a:off x="669150" y="3424925"/>
            <a:ext cx="3380100" cy="523200"/>
          </a:xfrm>
          <a:prstGeom prst="rect">
            <a:avLst/>
          </a:prstGeom>
          <a:solidFill>
            <a:schemeClr val="lt2"/>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200">
                <a:latin typeface="Nunito"/>
                <a:ea typeface="Nunito"/>
                <a:cs typeface="Nunito"/>
                <a:sym typeface="Nunito"/>
              </a:rPr>
              <a:t>ln -s target </a:t>
            </a:r>
            <a:r>
              <a:rPr lang="en" sz="2200" err="1">
                <a:latin typeface="Nunito"/>
                <a:ea typeface="Nunito"/>
                <a:cs typeface="Nunito"/>
                <a:sym typeface="Nunito"/>
              </a:rPr>
              <a:t>new_link</a:t>
            </a:r>
            <a:endParaRPr sz="2200">
              <a:latin typeface="Nunito"/>
              <a:ea typeface="Nunito"/>
              <a:cs typeface="Nunito"/>
              <a:sym typeface="Nunito"/>
            </a:endParaRPr>
          </a:p>
        </p:txBody>
      </p:sp>
      <p:sp>
        <p:nvSpPr>
          <p:cNvPr id="739" name="Google Shape;739;p94"/>
          <p:cNvSpPr txBox="1"/>
          <p:nvPr/>
        </p:nvSpPr>
        <p:spPr>
          <a:xfrm>
            <a:off x="1190850" y="4066425"/>
            <a:ext cx="2858400" cy="5232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latin typeface="Nunito"/>
                <a:ea typeface="Nunito"/>
                <a:cs typeface="Nunito"/>
                <a:sym typeface="Nunito"/>
              </a:rPr>
              <a:t>ln -s ../data data-sym</a:t>
            </a:r>
            <a:endParaRPr sz="2200">
              <a:latin typeface="Nunito"/>
              <a:ea typeface="Nunito"/>
              <a:cs typeface="Nunito"/>
              <a:sym typeface="Nunito"/>
            </a:endParaRPr>
          </a:p>
        </p:txBody>
      </p:sp>
      <p:sp>
        <p:nvSpPr>
          <p:cNvPr id="740" name="Google Shape;740;p94"/>
          <p:cNvSpPr txBox="1"/>
          <p:nvPr/>
        </p:nvSpPr>
        <p:spPr>
          <a:xfrm>
            <a:off x="4572000" y="1017725"/>
            <a:ext cx="4499400" cy="4063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Nunito"/>
                <a:ea typeface="Nunito"/>
                <a:cs typeface="Nunito"/>
                <a:sym typeface="Nunito"/>
              </a:rPr>
              <a:t>$</a:t>
            </a:r>
            <a:r>
              <a:rPr lang="en" sz="1200">
                <a:latin typeface="Nunito"/>
                <a:ea typeface="Nunito"/>
                <a:cs typeface="Nunito"/>
                <a:sym typeface="Nunito"/>
              </a:rPr>
              <a:t> tree ~/module-1-programming</a:t>
            </a:r>
            <a:br>
              <a:rPr lang="en" sz="1200">
                <a:latin typeface="Nunito"/>
                <a:ea typeface="Nunito"/>
                <a:cs typeface="Nunito"/>
                <a:sym typeface="Nunito"/>
              </a:rPr>
            </a:br>
            <a:endParaRPr sz="1200">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~/module-1-programming</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Day1_1_Intro_to_Programming.ipynb</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Day1_2_Python_Packages.ipynb</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Day1_3_Intro_to_Pandas.ipynb</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Day2_1_R_Basics.ipynb</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Day2_2_Terminal_Commands_and_Bash_Scripting.ipynb</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README.md</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a:t>
            </a:r>
            <a:r>
              <a:rPr lang="en" sz="1200">
                <a:solidFill>
                  <a:schemeClr val="dk1"/>
                </a:solidFill>
                <a:highlight>
                  <a:srgbClr val="FFFF00"/>
                </a:highlight>
                <a:latin typeface="Nunito"/>
                <a:ea typeface="Nunito"/>
                <a:cs typeface="Nunito"/>
                <a:sym typeface="Nunito"/>
              </a:rPr>
              <a:t>bash_playground</a:t>
            </a:r>
            <a:endParaRPr sz="1200">
              <a:solidFill>
                <a:schemeClr val="dk1"/>
              </a:solidFill>
              <a:highlight>
                <a:srgbClr val="FFFF00"/>
              </a:highlight>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 </a:t>
            </a:r>
            <a:r>
              <a:rPr lang="en" sz="1200" b="1">
                <a:solidFill>
                  <a:schemeClr val="dk1"/>
                </a:solidFill>
                <a:latin typeface="Nunito"/>
                <a:ea typeface="Nunito"/>
                <a:cs typeface="Nunito"/>
                <a:sym typeface="Nunito"/>
              </a:rPr>
              <a:t>data-sym -&gt; ../data</a:t>
            </a:r>
            <a:endParaRPr sz="1200" b="1">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 scripts</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   ├── hello.sh</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   ├── hello_to_all_of_you.sh</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   └── hello_you.sh</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 sequences.txt</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data</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 chrom_lengths.tsv</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 gene_chrom.tsv</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 hg19.chrom.sizes.txt</a:t>
            </a:r>
            <a:endParaRPr sz="1200">
              <a:solidFill>
                <a:schemeClr val="dk1"/>
              </a:solidFill>
              <a:latin typeface="Nunito"/>
              <a:ea typeface="Nunito"/>
              <a:cs typeface="Nunito"/>
              <a:sym typeface="Nunito"/>
            </a:endParaRPr>
          </a:p>
          <a:p>
            <a:pPr marL="0" lvl="0" indent="0" algn="l" rtl="0">
              <a:spcBef>
                <a:spcPts val="0"/>
              </a:spcBef>
              <a:spcAft>
                <a:spcPts val="0"/>
              </a:spcAft>
              <a:buNone/>
            </a:pPr>
            <a:r>
              <a:rPr lang="en" sz="1200">
                <a:solidFill>
                  <a:schemeClr val="dk1"/>
                </a:solidFill>
                <a:latin typeface="Nunito"/>
                <a:ea typeface="Nunito"/>
                <a:cs typeface="Nunito"/>
                <a:sym typeface="Nunito"/>
              </a:rPr>
              <a:t>└── img</a:t>
            </a:r>
            <a:endParaRPr sz="1200">
              <a:solidFill>
                <a:schemeClr val="dk1"/>
              </a:solidFill>
              <a:latin typeface="Nunito"/>
              <a:ea typeface="Nunito"/>
              <a:cs typeface="Nunito"/>
              <a:sym typeface="Nunito"/>
            </a:endParaRPr>
          </a:p>
        </p:txBody>
      </p:sp>
      <p:sp>
        <p:nvSpPr>
          <p:cNvPr id="741" name="Google Shape;741;p94"/>
          <p:cNvSpPr txBox="1"/>
          <p:nvPr/>
        </p:nvSpPr>
        <p:spPr>
          <a:xfrm>
            <a:off x="311699" y="1247400"/>
            <a:ext cx="4199341"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err="1"/>
              <a:t>symlink</a:t>
            </a:r>
            <a:r>
              <a:rPr lang="en" sz="1800"/>
              <a:t>: a shortcut to a file or directory</a:t>
            </a:r>
            <a:endParaRPr sz="1800"/>
          </a:p>
        </p:txBody>
      </p:sp>
      <p:pic>
        <p:nvPicPr>
          <p:cNvPr id="742" name="Google Shape;742;p94"/>
          <p:cNvPicPr preferRelativeResize="0"/>
          <p:nvPr/>
        </p:nvPicPr>
        <p:blipFill rotWithShape="1">
          <a:blip r:embed="rId3">
            <a:alphaModFix/>
          </a:blip>
          <a:srcRect l="11977" t="7282" r="13490" b="23951"/>
          <a:stretch/>
        </p:blipFill>
        <p:spPr>
          <a:xfrm>
            <a:off x="1449500" y="1997000"/>
            <a:ext cx="1819402" cy="944274"/>
          </a:xfrm>
          <a:prstGeom prst="rect">
            <a:avLst/>
          </a:prstGeom>
          <a:noFill/>
          <a:ln>
            <a:noFill/>
          </a:ln>
        </p:spPr>
      </p:pic>
      <p:sp>
        <p:nvSpPr>
          <p:cNvPr id="743" name="Google Shape;743;p94"/>
          <p:cNvSpPr txBox="1"/>
          <p:nvPr/>
        </p:nvSpPr>
        <p:spPr>
          <a:xfrm>
            <a:off x="669150" y="4066425"/>
            <a:ext cx="521700" cy="523200"/>
          </a:xfrm>
          <a:prstGeom prst="rect">
            <a:avLst/>
          </a:prstGeom>
          <a:solidFill>
            <a:srgbClr val="D9D9D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200"/>
              <a:t>Ex</a:t>
            </a:r>
            <a:endParaRPr sz="22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Understanding help and manual pages</a:t>
            </a:r>
            <a:endParaRPr>
              <a:highlight>
                <a:schemeClr val="lt2"/>
              </a:highlight>
              <a:latin typeface="Nunito"/>
              <a:ea typeface="Nunito"/>
              <a:cs typeface="Nunito"/>
              <a:sym typeface="Nunito"/>
            </a:endParaRPr>
          </a:p>
        </p:txBody>
      </p:sp>
      <p:sp>
        <p:nvSpPr>
          <p:cNvPr id="637" name="Google Shape;637;p82"/>
          <p:cNvSpPr txBox="1"/>
          <p:nvPr/>
        </p:nvSpPr>
        <p:spPr>
          <a:xfrm>
            <a:off x="2209350" y="1342170"/>
            <a:ext cx="4725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Most commands have usage documentation available via</a:t>
            </a:r>
            <a:endParaRPr/>
          </a:p>
          <a:p>
            <a:pPr marL="0" lvl="0" indent="0" algn="l" rtl="0">
              <a:spcBef>
                <a:spcPts val="0"/>
              </a:spcBef>
              <a:spcAft>
                <a:spcPts val="0"/>
              </a:spcAft>
              <a:buNone/>
            </a:pPr>
            <a:r>
              <a:rPr lang="en">
                <a:latin typeface="Nunito"/>
                <a:ea typeface="Nunito"/>
                <a:cs typeface="Nunito"/>
                <a:sym typeface="Nunito"/>
              </a:rPr>
              <a:t>--help</a:t>
            </a:r>
            <a:r>
              <a:rPr lang="en"/>
              <a:t> (long format) </a:t>
            </a:r>
            <a:r>
              <a:rPr lang="en" b="1"/>
              <a:t>and/or</a:t>
            </a:r>
            <a:r>
              <a:rPr lang="en"/>
              <a:t> </a:t>
            </a:r>
            <a:r>
              <a:rPr lang="en">
                <a:latin typeface="Nunito"/>
                <a:ea typeface="Nunito"/>
                <a:cs typeface="Nunito"/>
                <a:sym typeface="Nunito"/>
              </a:rPr>
              <a:t>-h</a:t>
            </a:r>
            <a:r>
              <a:rPr lang="en"/>
              <a:t> (short format):</a:t>
            </a:r>
            <a:endParaRPr>
              <a:latin typeface="Nunito"/>
              <a:ea typeface="Nunito"/>
              <a:cs typeface="Nunito"/>
              <a:sym typeface="Nunito"/>
            </a:endParaRPr>
          </a:p>
        </p:txBody>
      </p:sp>
      <p:sp>
        <p:nvSpPr>
          <p:cNvPr id="638" name="Google Shape;638;p82"/>
          <p:cNvSpPr txBox="1"/>
          <p:nvPr/>
        </p:nvSpPr>
        <p:spPr>
          <a:xfrm>
            <a:off x="2248050" y="3092070"/>
            <a:ext cx="46479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rPr>
              <a:t>Alternatively, some commands will also register their help via the built-in manual pages in the </a:t>
            </a:r>
            <a:r>
              <a:rPr lang="en">
                <a:solidFill>
                  <a:schemeClr val="dk1"/>
                </a:solidFill>
                <a:latin typeface="Nunito"/>
                <a:ea typeface="Nunito"/>
                <a:cs typeface="Nunito"/>
                <a:sym typeface="Nunito"/>
              </a:rPr>
              <a:t>man</a:t>
            </a:r>
            <a:r>
              <a:rPr lang="en">
                <a:solidFill>
                  <a:schemeClr val="dk1"/>
                </a:solidFill>
              </a:rPr>
              <a:t> command: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latin typeface="Nunito"/>
              <a:ea typeface="Nunito"/>
              <a:cs typeface="Nunito"/>
              <a:sym typeface="Nunito"/>
            </a:endParaRPr>
          </a:p>
          <a:p>
            <a:pPr marL="0" lvl="0" indent="0" algn="l" rtl="0">
              <a:spcBef>
                <a:spcPts val="0"/>
              </a:spcBef>
              <a:spcAft>
                <a:spcPts val="0"/>
              </a:spcAft>
              <a:buNone/>
            </a:pPr>
            <a:endParaRPr>
              <a:solidFill>
                <a:schemeClr val="dk1"/>
              </a:solidFill>
              <a:latin typeface="Nunito"/>
              <a:ea typeface="Nunito"/>
              <a:cs typeface="Nunito"/>
              <a:sym typeface="Nunito"/>
            </a:endParaRPr>
          </a:p>
          <a:p>
            <a:pPr marL="0" lvl="0" indent="0" algn="l" rtl="0">
              <a:spcBef>
                <a:spcPts val="0"/>
              </a:spcBef>
              <a:spcAft>
                <a:spcPts val="0"/>
              </a:spcAft>
              <a:buClr>
                <a:schemeClr val="dk1"/>
              </a:buClr>
              <a:buSzPts val="1100"/>
              <a:buFont typeface="Arial"/>
              <a:buNone/>
            </a:pPr>
            <a:r>
              <a:rPr lang="en">
                <a:solidFill>
                  <a:schemeClr val="dk1"/>
                </a:solidFill>
              </a:rPr>
              <a:t>(press </a:t>
            </a:r>
            <a:r>
              <a:rPr lang="en" b="1">
                <a:solidFill>
                  <a:schemeClr val="dk1"/>
                </a:solidFill>
              </a:rPr>
              <a:t>q</a:t>
            </a:r>
            <a:r>
              <a:rPr lang="en">
                <a:solidFill>
                  <a:schemeClr val="dk1"/>
                </a:solidFill>
              </a:rPr>
              <a:t> to quit or exit-out after opening the manual)</a:t>
            </a:r>
            <a:endParaRPr>
              <a:solidFill>
                <a:schemeClr val="dk1"/>
              </a:solidFill>
            </a:endParaRPr>
          </a:p>
        </p:txBody>
      </p:sp>
      <p:sp>
        <p:nvSpPr>
          <p:cNvPr id="639" name="Google Shape;639;p82"/>
          <p:cNvSpPr txBox="1"/>
          <p:nvPr/>
        </p:nvSpPr>
        <p:spPr>
          <a:xfrm>
            <a:off x="4069650" y="3724970"/>
            <a:ext cx="933300" cy="400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Nunito"/>
                <a:ea typeface="Nunito"/>
                <a:cs typeface="Nunito"/>
                <a:sym typeface="Nunito"/>
              </a:rPr>
              <a:t>man cmd</a:t>
            </a:r>
            <a:endParaRPr/>
          </a:p>
        </p:txBody>
      </p:sp>
      <p:sp>
        <p:nvSpPr>
          <p:cNvPr id="640" name="Google Shape;640;p82"/>
          <p:cNvSpPr txBox="1"/>
          <p:nvPr/>
        </p:nvSpPr>
        <p:spPr>
          <a:xfrm>
            <a:off x="2916175" y="2278370"/>
            <a:ext cx="1093200" cy="400200"/>
          </a:xfrm>
          <a:prstGeom prst="rect">
            <a:avLst/>
          </a:prstGeom>
          <a:solidFill>
            <a:schemeClr val="lt2"/>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latin typeface="Nunito"/>
                <a:ea typeface="Nunito"/>
                <a:cs typeface="Nunito"/>
                <a:sym typeface="Nunito"/>
              </a:rPr>
              <a:t>cmd --help</a:t>
            </a:r>
            <a:endParaRPr/>
          </a:p>
        </p:txBody>
      </p:sp>
      <p:sp>
        <p:nvSpPr>
          <p:cNvPr id="641" name="Google Shape;641;p82"/>
          <p:cNvSpPr txBox="1"/>
          <p:nvPr/>
        </p:nvSpPr>
        <p:spPr>
          <a:xfrm>
            <a:off x="4164600" y="2278370"/>
            <a:ext cx="743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dk1"/>
                </a:solidFill>
              </a:rPr>
              <a:t>and/or</a:t>
            </a:r>
            <a:endParaRPr>
              <a:solidFill>
                <a:schemeClr val="dk1"/>
              </a:solidFill>
            </a:endParaRPr>
          </a:p>
        </p:txBody>
      </p:sp>
      <p:sp>
        <p:nvSpPr>
          <p:cNvPr id="642" name="Google Shape;642;p82"/>
          <p:cNvSpPr txBox="1"/>
          <p:nvPr/>
        </p:nvSpPr>
        <p:spPr>
          <a:xfrm>
            <a:off x="5063225" y="2278370"/>
            <a:ext cx="743400" cy="400200"/>
          </a:xfrm>
          <a:prstGeom prst="rect">
            <a:avLst/>
          </a:prstGeom>
          <a:solidFill>
            <a:schemeClr val="lt2"/>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latin typeface="Nunito"/>
                <a:ea typeface="Nunito"/>
                <a:cs typeface="Nunito"/>
                <a:sym typeface="Nunito"/>
              </a:rPr>
              <a:t>cmd -h</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8" grpId="0"/>
      <p:bldP spid="63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 example manual page: </a:t>
            </a:r>
            <a:r>
              <a:rPr lang="en">
                <a:highlight>
                  <a:schemeClr val="lt2"/>
                </a:highlight>
                <a:latin typeface="Nunito"/>
                <a:ea typeface="Nunito"/>
                <a:cs typeface="Nunito"/>
                <a:sym typeface="Nunito"/>
              </a:rPr>
              <a:t>man ls</a:t>
            </a:r>
            <a:endParaRPr/>
          </a:p>
        </p:txBody>
      </p:sp>
      <p:sp>
        <p:nvSpPr>
          <p:cNvPr id="648" name="Google Shape;648;p83"/>
          <p:cNvSpPr txBox="1">
            <a:spLocks noGrp="1"/>
          </p:cNvSpPr>
          <p:nvPr>
            <p:ph type="body" idx="1"/>
          </p:nvPr>
        </p:nvSpPr>
        <p:spPr>
          <a:xfrm>
            <a:off x="764700" y="1017725"/>
            <a:ext cx="3726900" cy="39909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440"/>
              <a:buNone/>
            </a:pPr>
            <a:r>
              <a:rPr lang="en" sz="920">
                <a:latin typeface="Nunito"/>
                <a:ea typeface="Nunito"/>
                <a:cs typeface="Nunito"/>
                <a:sym typeface="Nunito"/>
              </a:rPr>
              <a:t>LS(1)                         User Commands                        LS(1)</a:t>
            </a: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NAME         top</a:t>
            </a: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ls - list directory contents</a:t>
            </a: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SYNOPSIS         top</a:t>
            </a: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ls [OPTION]... [FILE]...</a:t>
            </a: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DESCRIPTION         top</a:t>
            </a: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List information about the FILEs (the current directory by</a:t>
            </a: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default).  Sort entries alphabetically if --sort is not specified.</a:t>
            </a:r>
            <a:endParaRPr sz="920">
              <a:latin typeface="Nunito"/>
              <a:ea typeface="Nunito"/>
              <a:cs typeface="Nunito"/>
              <a:sym typeface="Nunito"/>
            </a:endParaRPr>
          </a:p>
          <a:p>
            <a:pPr marL="0" lvl="0" indent="0" algn="l" rtl="0">
              <a:lnSpc>
                <a:spcPct val="95000"/>
              </a:lnSpc>
              <a:spcBef>
                <a:spcPts val="0"/>
              </a:spcBef>
              <a:spcAft>
                <a:spcPts val="0"/>
              </a:spcAft>
              <a:buSzPts val="440"/>
              <a:buNone/>
            </a:pP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Mandatory arguments to long options are mandatory for short</a:t>
            </a: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options too.</a:t>
            </a:r>
            <a:endParaRPr sz="920">
              <a:latin typeface="Nunito"/>
              <a:ea typeface="Nunito"/>
              <a:cs typeface="Nunito"/>
              <a:sym typeface="Nunito"/>
            </a:endParaRPr>
          </a:p>
          <a:p>
            <a:pPr marL="0" lvl="0" indent="0" algn="l" rtl="0">
              <a:lnSpc>
                <a:spcPct val="95000"/>
              </a:lnSpc>
              <a:spcBef>
                <a:spcPts val="0"/>
              </a:spcBef>
              <a:spcAft>
                <a:spcPts val="0"/>
              </a:spcAft>
              <a:buSzPts val="440"/>
              <a:buNone/>
            </a:pP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-a, --all</a:t>
            </a: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do not ignore entries starting with .</a:t>
            </a:r>
            <a:endParaRPr sz="920">
              <a:latin typeface="Nunito"/>
              <a:ea typeface="Nunito"/>
              <a:cs typeface="Nunito"/>
              <a:sym typeface="Nunito"/>
            </a:endParaRPr>
          </a:p>
          <a:p>
            <a:pPr marL="0" lvl="0" indent="0" algn="l" rtl="0">
              <a:lnSpc>
                <a:spcPct val="95000"/>
              </a:lnSpc>
              <a:spcBef>
                <a:spcPts val="0"/>
              </a:spcBef>
              <a:spcAft>
                <a:spcPts val="0"/>
              </a:spcAft>
              <a:buSzPts val="440"/>
              <a:buNone/>
            </a:pP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--color[=WHEN]</a:t>
            </a: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colorize the output; WHEN can be 'always' (default if</a:t>
            </a: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omitted), 'auto', or 'never'; more info below</a:t>
            </a:r>
            <a:endParaRPr sz="920">
              <a:latin typeface="Nunito"/>
              <a:ea typeface="Nunito"/>
              <a:cs typeface="Nunito"/>
              <a:sym typeface="Nunito"/>
            </a:endParaRPr>
          </a:p>
          <a:p>
            <a:pPr marL="0" lvl="0" indent="0" algn="l" rtl="0">
              <a:lnSpc>
                <a:spcPct val="95000"/>
              </a:lnSpc>
              <a:spcBef>
                <a:spcPts val="0"/>
              </a:spcBef>
              <a:spcAft>
                <a:spcPts val="0"/>
              </a:spcAft>
              <a:buSzPts val="440"/>
              <a:buNone/>
            </a:pP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-h, --human-readable</a:t>
            </a: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with -l and -s, print sizes like 1K 234M 2G etc.</a:t>
            </a:r>
            <a:endParaRPr sz="920">
              <a:latin typeface="Nunito"/>
              <a:ea typeface="Nunito"/>
              <a:cs typeface="Nunito"/>
              <a:sym typeface="Nunito"/>
            </a:endParaRPr>
          </a:p>
          <a:p>
            <a:pPr marL="0" lvl="0" indent="0" algn="l" rtl="0">
              <a:lnSpc>
                <a:spcPct val="95000"/>
              </a:lnSpc>
              <a:spcBef>
                <a:spcPts val="0"/>
              </a:spcBef>
              <a:spcAft>
                <a:spcPts val="0"/>
              </a:spcAft>
              <a:buSzPts val="440"/>
              <a:buNone/>
            </a:pP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-l     use a long listing format</a:t>
            </a:r>
            <a:endParaRPr sz="920">
              <a:latin typeface="Nunito"/>
              <a:ea typeface="Nunito"/>
              <a:cs typeface="Nunito"/>
              <a:sym typeface="Nunito"/>
            </a:endParaRPr>
          </a:p>
          <a:p>
            <a:pPr marL="0" lvl="0" indent="0" algn="l" rtl="0">
              <a:lnSpc>
                <a:spcPct val="95000"/>
              </a:lnSpc>
              <a:spcBef>
                <a:spcPts val="0"/>
              </a:spcBef>
              <a:spcAft>
                <a:spcPts val="0"/>
              </a:spcAft>
              <a:buSzPts val="440"/>
              <a:buNone/>
            </a:pP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--help display this help and exit</a:t>
            </a:r>
            <a:endParaRPr sz="920">
              <a:latin typeface="Nunito"/>
              <a:ea typeface="Nunito"/>
              <a:cs typeface="Nunito"/>
              <a:sym typeface="Nunito"/>
            </a:endParaRPr>
          </a:p>
          <a:p>
            <a:pPr marL="0" lvl="0" indent="0" algn="l" rtl="0">
              <a:lnSpc>
                <a:spcPct val="95000"/>
              </a:lnSpc>
              <a:spcBef>
                <a:spcPts val="0"/>
              </a:spcBef>
              <a:spcAft>
                <a:spcPts val="0"/>
              </a:spcAft>
              <a:buSzPts val="440"/>
              <a:buNone/>
            </a:pP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--version</a:t>
            </a: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output version information and exit</a:t>
            </a:r>
            <a:endParaRPr sz="920">
              <a:latin typeface="Nunito"/>
              <a:ea typeface="Nunito"/>
              <a:cs typeface="Nunito"/>
              <a:sym typeface="Nunito"/>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 example manual page: </a:t>
            </a:r>
            <a:r>
              <a:rPr lang="en">
                <a:highlight>
                  <a:schemeClr val="lt2"/>
                </a:highlight>
                <a:latin typeface="Nunito"/>
                <a:ea typeface="Nunito"/>
                <a:cs typeface="Nunito"/>
                <a:sym typeface="Nunito"/>
              </a:rPr>
              <a:t>man ls</a:t>
            </a:r>
            <a:endParaRPr/>
          </a:p>
        </p:txBody>
      </p:sp>
      <p:sp>
        <p:nvSpPr>
          <p:cNvPr id="654" name="Google Shape;654;p84"/>
          <p:cNvSpPr txBox="1"/>
          <p:nvPr/>
        </p:nvSpPr>
        <p:spPr>
          <a:xfrm>
            <a:off x="4572000" y="1445525"/>
            <a:ext cx="42603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unito"/>
                <a:ea typeface="Nunito"/>
                <a:cs typeface="Nunito"/>
                <a:sym typeface="Nunito"/>
              </a:rPr>
              <a:t>ls [OPTION]... [FILE]...</a:t>
            </a:r>
            <a:endParaRPr>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a:p>
            <a:pPr marL="0" lvl="0" indent="0" algn="l" rtl="0">
              <a:spcBef>
                <a:spcPts val="0"/>
              </a:spcBef>
              <a:spcAft>
                <a:spcPts val="0"/>
              </a:spcAft>
              <a:buNone/>
            </a:pPr>
            <a:r>
              <a:rPr lang="en">
                <a:solidFill>
                  <a:schemeClr val="dk1"/>
                </a:solidFill>
                <a:latin typeface="Nunito"/>
                <a:ea typeface="Nunito"/>
                <a:cs typeface="Nunito"/>
                <a:sym typeface="Nunito"/>
              </a:rPr>
              <a:t>[OPTION]...</a:t>
            </a:r>
            <a:endParaRPr>
              <a:solidFill>
                <a:schemeClr val="dk1"/>
              </a:solidFill>
            </a:endParaRPr>
          </a:p>
          <a:p>
            <a:pPr marL="0" lvl="0" indent="0" algn="l" rtl="0">
              <a:spcBef>
                <a:spcPts val="0"/>
              </a:spcBef>
              <a:spcAft>
                <a:spcPts val="0"/>
              </a:spcAft>
              <a:buNone/>
            </a:pPr>
            <a:endParaRPr>
              <a:solidFill>
                <a:schemeClr val="dk1"/>
              </a:solidFill>
              <a:latin typeface="Nunito"/>
              <a:ea typeface="Nunito"/>
              <a:cs typeface="Nunito"/>
              <a:sym typeface="Nunito"/>
            </a:endParaRPr>
          </a:p>
          <a:p>
            <a:pPr marL="0" lvl="0" indent="0" algn="l" rtl="0">
              <a:spcBef>
                <a:spcPts val="0"/>
              </a:spcBef>
              <a:spcAft>
                <a:spcPts val="0"/>
              </a:spcAft>
              <a:buNone/>
            </a:pPr>
            <a:r>
              <a:rPr lang="en">
                <a:solidFill>
                  <a:schemeClr val="dk1"/>
                </a:solidFill>
                <a:latin typeface="Nunito"/>
                <a:ea typeface="Nunito"/>
                <a:cs typeface="Nunito"/>
                <a:sym typeface="Nunito"/>
              </a:rPr>
              <a:t>[FILE]...</a:t>
            </a:r>
            <a:endParaRPr>
              <a:solidFill>
                <a:schemeClr val="dk1"/>
              </a:solidFill>
              <a:latin typeface="Nunito"/>
              <a:ea typeface="Nunito"/>
              <a:cs typeface="Nunito"/>
              <a:sym typeface="Nunito"/>
            </a:endParaRPr>
          </a:p>
        </p:txBody>
      </p:sp>
      <p:sp>
        <p:nvSpPr>
          <p:cNvPr id="655" name="Google Shape;655;p84"/>
          <p:cNvSpPr/>
          <p:nvPr/>
        </p:nvSpPr>
        <p:spPr>
          <a:xfrm>
            <a:off x="4491600" y="1516950"/>
            <a:ext cx="80400" cy="261300"/>
          </a:xfrm>
          <a:prstGeom prst="rightBrace">
            <a:avLst>
              <a:gd name="adj1" fmla="val 50000"/>
              <a:gd name="adj2" fmla="val 54458"/>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84"/>
          <p:cNvSpPr txBox="1"/>
          <p:nvPr/>
        </p:nvSpPr>
        <p:spPr>
          <a:xfrm>
            <a:off x="4572000" y="1876625"/>
            <a:ext cx="4260300" cy="831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latin typeface="Nunito"/>
                <a:ea typeface="Nunito"/>
                <a:cs typeface="Nunito"/>
                <a:sym typeface="Nunito"/>
              </a:rPr>
              <a:t>“</a:t>
            </a:r>
            <a:r>
              <a:rPr lang="en">
                <a:solidFill>
                  <a:schemeClr val="dk1"/>
                </a:solidFill>
              </a:rPr>
              <a:t>zero or more options”</a:t>
            </a:r>
            <a:endParaRPr>
              <a:solidFill>
                <a:schemeClr val="dk1"/>
              </a:solidFill>
            </a:endParaRPr>
          </a:p>
          <a:p>
            <a:pPr marL="0" lvl="0" indent="0" algn="r" rtl="0">
              <a:spcBef>
                <a:spcPts val="0"/>
              </a:spcBef>
              <a:spcAft>
                <a:spcPts val="0"/>
              </a:spcAft>
              <a:buNone/>
            </a:pPr>
            <a:endParaRPr>
              <a:solidFill>
                <a:schemeClr val="dk1"/>
              </a:solidFill>
              <a:latin typeface="Nunito"/>
              <a:ea typeface="Nunito"/>
              <a:cs typeface="Nunito"/>
              <a:sym typeface="Nunito"/>
            </a:endParaRPr>
          </a:p>
          <a:p>
            <a:pPr marL="0" lvl="0" indent="0" algn="r" rtl="0">
              <a:spcBef>
                <a:spcPts val="0"/>
              </a:spcBef>
              <a:spcAft>
                <a:spcPts val="0"/>
              </a:spcAft>
              <a:buNone/>
            </a:pPr>
            <a:r>
              <a:rPr lang="en">
                <a:solidFill>
                  <a:schemeClr val="dk1"/>
                </a:solidFill>
              </a:rPr>
              <a:t>“zero or more paths to files”</a:t>
            </a:r>
            <a:endParaRPr>
              <a:solidFill>
                <a:schemeClr val="dk1"/>
              </a:solidFill>
            </a:endParaRPr>
          </a:p>
        </p:txBody>
      </p:sp>
      <p:sp>
        <p:nvSpPr>
          <p:cNvPr id="657" name="Google Shape;657;p84"/>
          <p:cNvSpPr txBox="1">
            <a:spLocks noGrp="1"/>
          </p:cNvSpPr>
          <p:nvPr>
            <p:ph type="body" idx="1"/>
          </p:nvPr>
        </p:nvSpPr>
        <p:spPr>
          <a:xfrm>
            <a:off x="764700" y="1017725"/>
            <a:ext cx="3726900" cy="39909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440"/>
              <a:buNone/>
            </a:pPr>
            <a:r>
              <a:rPr lang="en" sz="920">
                <a:latin typeface="Nunito"/>
                <a:ea typeface="Nunito"/>
                <a:cs typeface="Nunito"/>
                <a:sym typeface="Nunito"/>
              </a:rPr>
              <a:t>LS(1)                         User Commands                        LS(1)</a:t>
            </a: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NAME         top</a:t>
            </a: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ls - list directory contents</a:t>
            </a: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SYNOPSIS         top</a:t>
            </a: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ls [OPTION]... [FILE]...</a:t>
            </a: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DESCRIPTION         top</a:t>
            </a: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List information about the FILEs (</a:t>
            </a:r>
            <a:r>
              <a:rPr lang="en" sz="920">
                <a:highlight>
                  <a:srgbClr val="FFFF00"/>
                </a:highlight>
                <a:latin typeface="Nunito"/>
                <a:ea typeface="Nunito"/>
                <a:cs typeface="Nunito"/>
                <a:sym typeface="Nunito"/>
              </a:rPr>
              <a:t>the current directory by</a:t>
            </a:r>
            <a:endParaRPr sz="920">
              <a:highlight>
                <a:srgbClr val="FFFF00"/>
              </a:highlight>
              <a:latin typeface="Nunito"/>
              <a:ea typeface="Nunito"/>
              <a:cs typeface="Nunito"/>
              <a:sym typeface="Nunito"/>
            </a:endParaRPr>
          </a:p>
          <a:p>
            <a:pPr marL="0" lvl="0" indent="0" algn="l" rtl="0">
              <a:lnSpc>
                <a:spcPct val="95000"/>
              </a:lnSpc>
              <a:spcBef>
                <a:spcPts val="0"/>
              </a:spcBef>
              <a:spcAft>
                <a:spcPts val="0"/>
              </a:spcAft>
              <a:buSzPts val="440"/>
              <a:buNone/>
            </a:pPr>
            <a:r>
              <a:rPr lang="en" sz="920">
                <a:highlight>
                  <a:srgbClr val="FFFF00"/>
                </a:highlight>
                <a:latin typeface="Nunito"/>
                <a:ea typeface="Nunito"/>
                <a:cs typeface="Nunito"/>
                <a:sym typeface="Nunito"/>
              </a:rPr>
              <a:t>       default</a:t>
            </a:r>
            <a:r>
              <a:rPr lang="en" sz="920">
                <a:latin typeface="Nunito"/>
                <a:ea typeface="Nunito"/>
                <a:cs typeface="Nunito"/>
                <a:sym typeface="Nunito"/>
              </a:rPr>
              <a:t>).  Sort entries alphabetically if --sort is not specified.</a:t>
            </a:r>
            <a:endParaRPr sz="920">
              <a:latin typeface="Nunito"/>
              <a:ea typeface="Nunito"/>
              <a:cs typeface="Nunito"/>
              <a:sym typeface="Nunito"/>
            </a:endParaRPr>
          </a:p>
          <a:p>
            <a:pPr marL="0" lvl="0" indent="0" algn="l" rtl="0">
              <a:lnSpc>
                <a:spcPct val="95000"/>
              </a:lnSpc>
              <a:spcBef>
                <a:spcPts val="0"/>
              </a:spcBef>
              <a:spcAft>
                <a:spcPts val="0"/>
              </a:spcAft>
              <a:buSzPts val="440"/>
              <a:buNone/>
            </a:pP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Mandatory arguments to long options are mandatory for short</a:t>
            </a: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options too.</a:t>
            </a:r>
            <a:endParaRPr sz="920">
              <a:latin typeface="Nunito"/>
              <a:ea typeface="Nunito"/>
              <a:cs typeface="Nunito"/>
              <a:sym typeface="Nunito"/>
            </a:endParaRPr>
          </a:p>
          <a:p>
            <a:pPr marL="0" lvl="0" indent="0" algn="l" rtl="0">
              <a:lnSpc>
                <a:spcPct val="95000"/>
              </a:lnSpc>
              <a:spcBef>
                <a:spcPts val="0"/>
              </a:spcBef>
              <a:spcAft>
                <a:spcPts val="0"/>
              </a:spcAft>
              <a:buSzPts val="440"/>
              <a:buNone/>
            </a:pP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-a, --all</a:t>
            </a: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do not ignore entries starting with .</a:t>
            </a:r>
            <a:endParaRPr sz="920">
              <a:latin typeface="Nunito"/>
              <a:ea typeface="Nunito"/>
              <a:cs typeface="Nunito"/>
              <a:sym typeface="Nunito"/>
            </a:endParaRPr>
          </a:p>
          <a:p>
            <a:pPr marL="0" lvl="0" indent="0" algn="l" rtl="0">
              <a:lnSpc>
                <a:spcPct val="95000"/>
              </a:lnSpc>
              <a:spcBef>
                <a:spcPts val="0"/>
              </a:spcBef>
              <a:spcAft>
                <a:spcPts val="0"/>
              </a:spcAft>
              <a:buSzPts val="440"/>
              <a:buNone/>
            </a:pP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--color[=WHEN]</a:t>
            </a: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colorize the output; WHEN can be 'always' (default if</a:t>
            </a: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omitted), 'auto', or 'never'; more info below</a:t>
            </a:r>
            <a:endParaRPr sz="920">
              <a:latin typeface="Nunito"/>
              <a:ea typeface="Nunito"/>
              <a:cs typeface="Nunito"/>
              <a:sym typeface="Nunito"/>
            </a:endParaRPr>
          </a:p>
          <a:p>
            <a:pPr marL="0" lvl="0" indent="0" algn="l" rtl="0">
              <a:lnSpc>
                <a:spcPct val="95000"/>
              </a:lnSpc>
              <a:spcBef>
                <a:spcPts val="0"/>
              </a:spcBef>
              <a:spcAft>
                <a:spcPts val="0"/>
              </a:spcAft>
              <a:buSzPts val="440"/>
              <a:buNone/>
            </a:pP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-h, --human-readable</a:t>
            </a: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with -l and -s, print sizes like 1K 234M 2G etc.</a:t>
            </a:r>
            <a:endParaRPr sz="920">
              <a:latin typeface="Nunito"/>
              <a:ea typeface="Nunito"/>
              <a:cs typeface="Nunito"/>
              <a:sym typeface="Nunito"/>
            </a:endParaRPr>
          </a:p>
          <a:p>
            <a:pPr marL="0" lvl="0" indent="0" algn="l" rtl="0">
              <a:lnSpc>
                <a:spcPct val="95000"/>
              </a:lnSpc>
              <a:spcBef>
                <a:spcPts val="0"/>
              </a:spcBef>
              <a:spcAft>
                <a:spcPts val="0"/>
              </a:spcAft>
              <a:buSzPts val="440"/>
              <a:buNone/>
            </a:pP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-l     use a long listing format</a:t>
            </a:r>
            <a:endParaRPr sz="920">
              <a:latin typeface="Nunito"/>
              <a:ea typeface="Nunito"/>
              <a:cs typeface="Nunito"/>
              <a:sym typeface="Nunito"/>
            </a:endParaRPr>
          </a:p>
          <a:p>
            <a:pPr marL="0" lvl="0" indent="0" algn="l" rtl="0">
              <a:lnSpc>
                <a:spcPct val="95000"/>
              </a:lnSpc>
              <a:spcBef>
                <a:spcPts val="0"/>
              </a:spcBef>
              <a:spcAft>
                <a:spcPts val="0"/>
              </a:spcAft>
              <a:buSzPts val="440"/>
              <a:buNone/>
            </a:pP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--help display this help and exit</a:t>
            </a:r>
            <a:endParaRPr sz="920">
              <a:latin typeface="Nunito"/>
              <a:ea typeface="Nunito"/>
              <a:cs typeface="Nunito"/>
              <a:sym typeface="Nunito"/>
            </a:endParaRPr>
          </a:p>
          <a:p>
            <a:pPr marL="0" lvl="0" indent="0" algn="l" rtl="0">
              <a:lnSpc>
                <a:spcPct val="95000"/>
              </a:lnSpc>
              <a:spcBef>
                <a:spcPts val="0"/>
              </a:spcBef>
              <a:spcAft>
                <a:spcPts val="0"/>
              </a:spcAft>
              <a:buSzPts val="440"/>
              <a:buNone/>
            </a:pP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--version</a:t>
            </a: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output version information and exit</a:t>
            </a:r>
            <a:endParaRPr sz="920">
              <a:latin typeface="Nunito"/>
              <a:ea typeface="Nunito"/>
              <a:cs typeface="Nunito"/>
              <a:sym typeface="Nunito"/>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 example manual page: </a:t>
            </a:r>
            <a:r>
              <a:rPr lang="en">
                <a:highlight>
                  <a:schemeClr val="lt2"/>
                </a:highlight>
                <a:latin typeface="Nunito"/>
                <a:ea typeface="Nunito"/>
                <a:cs typeface="Nunito"/>
                <a:sym typeface="Nunito"/>
              </a:rPr>
              <a:t>man ls</a:t>
            </a:r>
            <a:endParaRPr/>
          </a:p>
        </p:txBody>
      </p:sp>
      <p:sp>
        <p:nvSpPr>
          <p:cNvPr id="663" name="Google Shape;663;p85"/>
          <p:cNvSpPr txBox="1"/>
          <p:nvPr/>
        </p:nvSpPr>
        <p:spPr>
          <a:xfrm>
            <a:off x="4572000" y="1445525"/>
            <a:ext cx="42603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unito"/>
                <a:ea typeface="Nunito"/>
                <a:cs typeface="Nunito"/>
                <a:sym typeface="Nunito"/>
              </a:rPr>
              <a:t>ls [OPTION]... [FILE]...</a:t>
            </a:r>
            <a:endParaRPr>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a:p>
            <a:pPr marL="0" lvl="0" indent="0" algn="l" rtl="0">
              <a:spcBef>
                <a:spcPts val="0"/>
              </a:spcBef>
              <a:spcAft>
                <a:spcPts val="0"/>
              </a:spcAft>
              <a:buNone/>
            </a:pPr>
            <a:r>
              <a:rPr lang="en">
                <a:solidFill>
                  <a:schemeClr val="dk1"/>
                </a:solidFill>
                <a:latin typeface="Nunito"/>
                <a:ea typeface="Nunito"/>
                <a:cs typeface="Nunito"/>
                <a:sym typeface="Nunito"/>
              </a:rPr>
              <a:t>[OPTION]...</a:t>
            </a:r>
            <a:endParaRPr>
              <a:solidFill>
                <a:schemeClr val="dk1"/>
              </a:solidFill>
            </a:endParaRPr>
          </a:p>
          <a:p>
            <a:pPr marL="0" lvl="0" indent="0" algn="l" rtl="0">
              <a:spcBef>
                <a:spcPts val="0"/>
              </a:spcBef>
              <a:spcAft>
                <a:spcPts val="0"/>
              </a:spcAft>
              <a:buNone/>
            </a:pPr>
            <a:endParaRPr>
              <a:solidFill>
                <a:schemeClr val="dk1"/>
              </a:solidFill>
              <a:latin typeface="Nunito"/>
              <a:ea typeface="Nunito"/>
              <a:cs typeface="Nunito"/>
              <a:sym typeface="Nunito"/>
            </a:endParaRPr>
          </a:p>
          <a:p>
            <a:pPr marL="0" lvl="0" indent="0" algn="l" rtl="0">
              <a:spcBef>
                <a:spcPts val="0"/>
              </a:spcBef>
              <a:spcAft>
                <a:spcPts val="0"/>
              </a:spcAft>
              <a:buNone/>
            </a:pPr>
            <a:r>
              <a:rPr lang="en">
                <a:solidFill>
                  <a:schemeClr val="dk1"/>
                </a:solidFill>
                <a:latin typeface="Nunito"/>
                <a:ea typeface="Nunito"/>
                <a:cs typeface="Nunito"/>
                <a:sym typeface="Nunito"/>
              </a:rPr>
              <a:t>[FILE]...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u="sng">
              <a:solidFill>
                <a:schemeClr val="dk1"/>
              </a:solidFill>
            </a:endParaRPr>
          </a:p>
          <a:p>
            <a:pPr marL="0" lvl="0" indent="0" algn="l" rtl="0">
              <a:spcBef>
                <a:spcPts val="0"/>
              </a:spcBef>
              <a:spcAft>
                <a:spcPts val="0"/>
              </a:spcAft>
              <a:buNone/>
            </a:pPr>
            <a:r>
              <a:rPr lang="en">
                <a:solidFill>
                  <a:schemeClr val="dk1"/>
                </a:solidFill>
                <a:latin typeface="Nunito"/>
                <a:ea typeface="Nunito"/>
                <a:cs typeface="Nunito"/>
                <a:sym typeface="Nunito"/>
              </a:rPr>
              <a:t>[ ]</a:t>
            </a:r>
            <a:endParaRPr>
              <a:solidFill>
                <a:schemeClr val="dk1"/>
              </a:solidFill>
            </a:endParaRPr>
          </a:p>
          <a:p>
            <a:pPr marL="0" lvl="0" indent="0" algn="l" rtl="0">
              <a:spcBef>
                <a:spcPts val="0"/>
              </a:spcBef>
              <a:spcAft>
                <a:spcPts val="0"/>
              </a:spcAft>
              <a:buNone/>
            </a:pPr>
            <a:r>
              <a:rPr lang="en">
                <a:solidFill>
                  <a:schemeClr val="dk1"/>
                </a:solidFill>
                <a:latin typeface="Nunito"/>
                <a:ea typeface="Nunito"/>
                <a:cs typeface="Nunito"/>
                <a:sym typeface="Nunito"/>
              </a:rPr>
              <a:t>…</a:t>
            </a:r>
            <a:endParaRPr>
              <a:solidFill>
                <a:schemeClr val="dk1"/>
              </a:solidFill>
              <a:latin typeface="Nunito"/>
              <a:ea typeface="Nunito"/>
              <a:cs typeface="Nunito"/>
              <a:sym typeface="Nunito"/>
            </a:endParaRPr>
          </a:p>
        </p:txBody>
      </p:sp>
      <p:sp>
        <p:nvSpPr>
          <p:cNvPr id="664" name="Google Shape;664;p85"/>
          <p:cNvSpPr/>
          <p:nvPr/>
        </p:nvSpPr>
        <p:spPr>
          <a:xfrm>
            <a:off x="4491600" y="1516950"/>
            <a:ext cx="80400" cy="261300"/>
          </a:xfrm>
          <a:prstGeom prst="rightBrace">
            <a:avLst>
              <a:gd name="adj1" fmla="val 50000"/>
              <a:gd name="adj2" fmla="val 54458"/>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85"/>
          <p:cNvSpPr txBox="1"/>
          <p:nvPr/>
        </p:nvSpPr>
        <p:spPr>
          <a:xfrm>
            <a:off x="4572000" y="1876625"/>
            <a:ext cx="4260300" cy="19086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latin typeface="Nunito"/>
                <a:ea typeface="Nunito"/>
                <a:cs typeface="Nunito"/>
                <a:sym typeface="Nunito"/>
              </a:rPr>
              <a:t>“</a:t>
            </a:r>
            <a:r>
              <a:rPr lang="en">
                <a:solidFill>
                  <a:schemeClr val="dk1"/>
                </a:solidFill>
              </a:rPr>
              <a:t>zero or more options”</a:t>
            </a:r>
            <a:endParaRPr>
              <a:solidFill>
                <a:schemeClr val="dk1"/>
              </a:solidFill>
            </a:endParaRPr>
          </a:p>
          <a:p>
            <a:pPr marL="0" lvl="0" indent="0" algn="r" rtl="0">
              <a:spcBef>
                <a:spcPts val="0"/>
              </a:spcBef>
              <a:spcAft>
                <a:spcPts val="0"/>
              </a:spcAft>
              <a:buNone/>
            </a:pPr>
            <a:endParaRPr>
              <a:solidFill>
                <a:schemeClr val="dk1"/>
              </a:solidFill>
              <a:latin typeface="Nunito"/>
              <a:ea typeface="Nunito"/>
              <a:cs typeface="Nunito"/>
              <a:sym typeface="Nunito"/>
            </a:endParaRPr>
          </a:p>
          <a:p>
            <a:pPr marL="0" lvl="0" indent="0" algn="r" rtl="0">
              <a:spcBef>
                <a:spcPts val="0"/>
              </a:spcBef>
              <a:spcAft>
                <a:spcPts val="0"/>
              </a:spcAft>
              <a:buNone/>
            </a:pPr>
            <a:r>
              <a:rPr lang="en">
                <a:solidFill>
                  <a:schemeClr val="dk1"/>
                </a:solidFill>
              </a:rPr>
              <a:t>“zero or more paths to files”</a:t>
            </a:r>
            <a:endParaRPr>
              <a:solidFill>
                <a:schemeClr val="dk1"/>
              </a:solidFill>
            </a:endParaRPr>
          </a:p>
          <a:p>
            <a:pPr marL="0" lvl="0" indent="0" algn="r" rtl="0">
              <a:spcBef>
                <a:spcPts val="0"/>
              </a:spcBef>
              <a:spcAft>
                <a:spcPts val="0"/>
              </a:spcAft>
              <a:buNone/>
            </a:pPr>
            <a:endParaRPr>
              <a:solidFill>
                <a:schemeClr val="dk1"/>
              </a:solidFill>
            </a:endParaRPr>
          </a:p>
          <a:p>
            <a:pPr marL="0" lvl="0" indent="0" algn="r" rtl="0">
              <a:spcBef>
                <a:spcPts val="0"/>
              </a:spcBef>
              <a:spcAft>
                <a:spcPts val="0"/>
              </a:spcAft>
              <a:buNone/>
            </a:pPr>
            <a:endParaRPr>
              <a:solidFill>
                <a:schemeClr val="dk1"/>
              </a:solidFill>
            </a:endParaRPr>
          </a:p>
          <a:p>
            <a:pPr marL="0" lvl="0" indent="0" algn="l" rtl="0">
              <a:spcBef>
                <a:spcPts val="0"/>
              </a:spcBef>
              <a:spcAft>
                <a:spcPts val="0"/>
              </a:spcAft>
              <a:buNone/>
            </a:pPr>
            <a:r>
              <a:rPr lang="en" u="sng">
                <a:solidFill>
                  <a:schemeClr val="dk1"/>
                </a:solidFill>
              </a:rPr>
              <a:t>In general…</a:t>
            </a:r>
            <a:endParaRPr>
              <a:solidFill>
                <a:schemeClr val="dk1"/>
              </a:solidFill>
            </a:endParaRPr>
          </a:p>
          <a:p>
            <a:pPr marL="0" lvl="0" indent="0" algn="r" rtl="0">
              <a:spcBef>
                <a:spcPts val="0"/>
              </a:spcBef>
              <a:spcAft>
                <a:spcPts val="0"/>
              </a:spcAft>
              <a:buNone/>
            </a:pPr>
            <a:r>
              <a:rPr lang="en">
                <a:solidFill>
                  <a:schemeClr val="dk1"/>
                </a:solidFill>
              </a:rPr>
              <a:t>“this is optional”</a:t>
            </a:r>
            <a:endParaRPr>
              <a:solidFill>
                <a:schemeClr val="dk1"/>
              </a:solidFill>
            </a:endParaRPr>
          </a:p>
          <a:p>
            <a:pPr marL="0" lvl="0" indent="0" algn="r" rtl="0">
              <a:spcBef>
                <a:spcPts val="0"/>
              </a:spcBef>
              <a:spcAft>
                <a:spcPts val="0"/>
              </a:spcAft>
              <a:buNone/>
            </a:pPr>
            <a:r>
              <a:rPr lang="en">
                <a:solidFill>
                  <a:schemeClr val="dk1"/>
                </a:solidFill>
              </a:rPr>
              <a:t>“you can use this multiple times” </a:t>
            </a:r>
            <a:endParaRPr>
              <a:solidFill>
                <a:schemeClr val="dk1"/>
              </a:solidFill>
            </a:endParaRPr>
          </a:p>
        </p:txBody>
      </p:sp>
      <p:sp>
        <p:nvSpPr>
          <p:cNvPr id="666" name="Google Shape;666;p85"/>
          <p:cNvSpPr txBox="1">
            <a:spLocks noGrp="1"/>
          </p:cNvSpPr>
          <p:nvPr>
            <p:ph type="body" idx="1"/>
          </p:nvPr>
        </p:nvSpPr>
        <p:spPr>
          <a:xfrm>
            <a:off x="764700" y="1017725"/>
            <a:ext cx="3726900" cy="39909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440"/>
              <a:buNone/>
            </a:pPr>
            <a:r>
              <a:rPr lang="en" sz="920">
                <a:latin typeface="Nunito"/>
                <a:ea typeface="Nunito"/>
                <a:cs typeface="Nunito"/>
                <a:sym typeface="Nunito"/>
              </a:rPr>
              <a:t>LS(1)                         User Commands                        LS(1)</a:t>
            </a: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NAME         top</a:t>
            </a: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ls - list directory contents</a:t>
            </a: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SYNOPSIS         top</a:t>
            </a: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ls [OPTION]... [FILE]...</a:t>
            </a: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DESCRIPTION         top</a:t>
            </a: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List information about the FILEs (the current directory by</a:t>
            </a: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default).  Sort entries alphabetically if --sort is not specified.</a:t>
            </a:r>
            <a:endParaRPr sz="920">
              <a:latin typeface="Nunito"/>
              <a:ea typeface="Nunito"/>
              <a:cs typeface="Nunito"/>
              <a:sym typeface="Nunito"/>
            </a:endParaRPr>
          </a:p>
          <a:p>
            <a:pPr marL="0" lvl="0" indent="0" algn="l" rtl="0">
              <a:lnSpc>
                <a:spcPct val="95000"/>
              </a:lnSpc>
              <a:spcBef>
                <a:spcPts val="0"/>
              </a:spcBef>
              <a:spcAft>
                <a:spcPts val="0"/>
              </a:spcAft>
              <a:buSzPts val="440"/>
              <a:buNone/>
            </a:pP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Mandatory arguments to long options are mandatory for short</a:t>
            </a: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options too.</a:t>
            </a:r>
            <a:endParaRPr sz="920">
              <a:latin typeface="Nunito"/>
              <a:ea typeface="Nunito"/>
              <a:cs typeface="Nunito"/>
              <a:sym typeface="Nunito"/>
            </a:endParaRPr>
          </a:p>
          <a:p>
            <a:pPr marL="0" lvl="0" indent="0" algn="l" rtl="0">
              <a:lnSpc>
                <a:spcPct val="95000"/>
              </a:lnSpc>
              <a:spcBef>
                <a:spcPts val="0"/>
              </a:spcBef>
              <a:spcAft>
                <a:spcPts val="0"/>
              </a:spcAft>
              <a:buSzPts val="440"/>
              <a:buNone/>
            </a:pP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-a, --all</a:t>
            </a: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do not ignore entries starting with .</a:t>
            </a:r>
            <a:endParaRPr sz="920">
              <a:latin typeface="Nunito"/>
              <a:ea typeface="Nunito"/>
              <a:cs typeface="Nunito"/>
              <a:sym typeface="Nunito"/>
            </a:endParaRPr>
          </a:p>
          <a:p>
            <a:pPr marL="0" lvl="0" indent="0" algn="l" rtl="0">
              <a:lnSpc>
                <a:spcPct val="95000"/>
              </a:lnSpc>
              <a:spcBef>
                <a:spcPts val="0"/>
              </a:spcBef>
              <a:spcAft>
                <a:spcPts val="0"/>
              </a:spcAft>
              <a:buSzPts val="440"/>
              <a:buNone/>
            </a:pP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--color[=WHEN]</a:t>
            </a: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colorize the output; WHEN can be 'always' (default if</a:t>
            </a: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omitted), 'auto', or 'never'; more info below</a:t>
            </a:r>
            <a:endParaRPr sz="920">
              <a:latin typeface="Nunito"/>
              <a:ea typeface="Nunito"/>
              <a:cs typeface="Nunito"/>
              <a:sym typeface="Nunito"/>
            </a:endParaRPr>
          </a:p>
          <a:p>
            <a:pPr marL="0" lvl="0" indent="0" algn="l" rtl="0">
              <a:lnSpc>
                <a:spcPct val="95000"/>
              </a:lnSpc>
              <a:spcBef>
                <a:spcPts val="0"/>
              </a:spcBef>
              <a:spcAft>
                <a:spcPts val="0"/>
              </a:spcAft>
              <a:buSzPts val="440"/>
              <a:buNone/>
            </a:pP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-h, --human-readable</a:t>
            </a: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with -l and -s, print sizes like 1K 234M 2G etc.</a:t>
            </a:r>
            <a:endParaRPr sz="920">
              <a:latin typeface="Nunito"/>
              <a:ea typeface="Nunito"/>
              <a:cs typeface="Nunito"/>
              <a:sym typeface="Nunito"/>
            </a:endParaRPr>
          </a:p>
          <a:p>
            <a:pPr marL="0" lvl="0" indent="0" algn="l" rtl="0">
              <a:lnSpc>
                <a:spcPct val="95000"/>
              </a:lnSpc>
              <a:spcBef>
                <a:spcPts val="0"/>
              </a:spcBef>
              <a:spcAft>
                <a:spcPts val="0"/>
              </a:spcAft>
              <a:buSzPts val="440"/>
              <a:buNone/>
            </a:pP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-l     use a long listing format</a:t>
            </a:r>
            <a:endParaRPr sz="920">
              <a:latin typeface="Nunito"/>
              <a:ea typeface="Nunito"/>
              <a:cs typeface="Nunito"/>
              <a:sym typeface="Nunito"/>
            </a:endParaRPr>
          </a:p>
          <a:p>
            <a:pPr marL="0" lvl="0" indent="0" algn="l" rtl="0">
              <a:lnSpc>
                <a:spcPct val="95000"/>
              </a:lnSpc>
              <a:spcBef>
                <a:spcPts val="0"/>
              </a:spcBef>
              <a:spcAft>
                <a:spcPts val="0"/>
              </a:spcAft>
              <a:buSzPts val="440"/>
              <a:buNone/>
            </a:pP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--help display this help and exit</a:t>
            </a:r>
            <a:endParaRPr sz="920">
              <a:latin typeface="Nunito"/>
              <a:ea typeface="Nunito"/>
              <a:cs typeface="Nunito"/>
              <a:sym typeface="Nunito"/>
            </a:endParaRPr>
          </a:p>
          <a:p>
            <a:pPr marL="0" lvl="0" indent="0" algn="l" rtl="0">
              <a:lnSpc>
                <a:spcPct val="95000"/>
              </a:lnSpc>
              <a:spcBef>
                <a:spcPts val="0"/>
              </a:spcBef>
              <a:spcAft>
                <a:spcPts val="0"/>
              </a:spcAft>
              <a:buSzPts val="440"/>
              <a:buNone/>
            </a:pP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--version</a:t>
            </a: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output version information and exit</a:t>
            </a:r>
            <a:endParaRPr sz="920">
              <a:latin typeface="Nunito"/>
              <a:ea typeface="Nunito"/>
              <a:cs typeface="Nunito"/>
              <a:sym typeface="Nunito"/>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8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 example manual page: </a:t>
            </a:r>
            <a:r>
              <a:rPr lang="en">
                <a:highlight>
                  <a:schemeClr val="lt2"/>
                </a:highlight>
                <a:latin typeface="Nunito"/>
                <a:ea typeface="Nunito"/>
                <a:cs typeface="Nunito"/>
                <a:sym typeface="Nunito"/>
              </a:rPr>
              <a:t>man ls</a:t>
            </a:r>
            <a:endParaRPr/>
          </a:p>
        </p:txBody>
      </p:sp>
      <p:sp>
        <p:nvSpPr>
          <p:cNvPr id="672" name="Google Shape;672;p86"/>
          <p:cNvSpPr txBox="1">
            <a:spLocks noGrp="1"/>
          </p:cNvSpPr>
          <p:nvPr>
            <p:ph type="body" idx="1"/>
          </p:nvPr>
        </p:nvSpPr>
        <p:spPr>
          <a:xfrm>
            <a:off x="764700" y="1017725"/>
            <a:ext cx="3726900" cy="39909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440"/>
              <a:buNone/>
            </a:pPr>
            <a:r>
              <a:rPr lang="en" sz="920">
                <a:latin typeface="Nunito"/>
                <a:ea typeface="Nunito"/>
                <a:cs typeface="Nunito"/>
                <a:sym typeface="Nunito"/>
              </a:rPr>
              <a:t>LS(1)                         User Commands                        LS(1)</a:t>
            </a: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NAME         top</a:t>
            </a: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ls - list directory contents</a:t>
            </a: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SYNOPSIS         top</a:t>
            </a: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ls [OPTION]... [FILE]...</a:t>
            </a: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DESCRIPTION         top</a:t>
            </a: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List information about the FILEs (the current directory by</a:t>
            </a: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default).  Sort entries alphabetically if --sort is not specified.</a:t>
            </a:r>
            <a:endParaRPr sz="920">
              <a:latin typeface="Nunito"/>
              <a:ea typeface="Nunito"/>
              <a:cs typeface="Nunito"/>
              <a:sym typeface="Nunito"/>
            </a:endParaRPr>
          </a:p>
          <a:p>
            <a:pPr marL="0" lvl="0" indent="0" algn="l" rtl="0">
              <a:lnSpc>
                <a:spcPct val="95000"/>
              </a:lnSpc>
              <a:spcBef>
                <a:spcPts val="0"/>
              </a:spcBef>
              <a:spcAft>
                <a:spcPts val="0"/>
              </a:spcAft>
              <a:buSzPts val="440"/>
              <a:buNone/>
            </a:pP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Mandatory arguments to long options are mandatory for short</a:t>
            </a: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options too.</a:t>
            </a:r>
            <a:endParaRPr sz="920">
              <a:latin typeface="Nunito"/>
              <a:ea typeface="Nunito"/>
              <a:cs typeface="Nunito"/>
              <a:sym typeface="Nunito"/>
            </a:endParaRPr>
          </a:p>
          <a:p>
            <a:pPr marL="0" lvl="0" indent="0" algn="l" rtl="0">
              <a:lnSpc>
                <a:spcPct val="95000"/>
              </a:lnSpc>
              <a:spcBef>
                <a:spcPts val="0"/>
              </a:spcBef>
              <a:spcAft>
                <a:spcPts val="0"/>
              </a:spcAft>
              <a:buSzPts val="440"/>
              <a:buNone/>
            </a:pP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-a, --all</a:t>
            </a: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do not ignore entries starting with .</a:t>
            </a:r>
            <a:endParaRPr sz="920">
              <a:latin typeface="Nunito"/>
              <a:ea typeface="Nunito"/>
              <a:cs typeface="Nunito"/>
              <a:sym typeface="Nunito"/>
            </a:endParaRPr>
          </a:p>
          <a:p>
            <a:pPr marL="0" lvl="0" indent="0" algn="l" rtl="0">
              <a:lnSpc>
                <a:spcPct val="95000"/>
              </a:lnSpc>
              <a:spcBef>
                <a:spcPts val="0"/>
              </a:spcBef>
              <a:spcAft>
                <a:spcPts val="0"/>
              </a:spcAft>
              <a:buSzPts val="440"/>
              <a:buNone/>
            </a:pP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--color[=WHEN]</a:t>
            </a: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colorize the output; WHEN can be 'always' (default if</a:t>
            </a: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omitted), 'auto', or 'never'; more info below</a:t>
            </a:r>
            <a:endParaRPr sz="920">
              <a:latin typeface="Nunito"/>
              <a:ea typeface="Nunito"/>
              <a:cs typeface="Nunito"/>
              <a:sym typeface="Nunito"/>
            </a:endParaRPr>
          </a:p>
          <a:p>
            <a:pPr marL="0" lvl="0" indent="0" algn="l" rtl="0">
              <a:lnSpc>
                <a:spcPct val="95000"/>
              </a:lnSpc>
              <a:spcBef>
                <a:spcPts val="0"/>
              </a:spcBef>
              <a:spcAft>
                <a:spcPts val="0"/>
              </a:spcAft>
              <a:buSzPts val="440"/>
              <a:buNone/>
            </a:pP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-h, --human-readable</a:t>
            </a: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with -l and -s, print sizes like 1K 234M 2G etc.</a:t>
            </a:r>
            <a:endParaRPr sz="920">
              <a:latin typeface="Nunito"/>
              <a:ea typeface="Nunito"/>
              <a:cs typeface="Nunito"/>
              <a:sym typeface="Nunito"/>
            </a:endParaRPr>
          </a:p>
          <a:p>
            <a:pPr marL="0" lvl="0" indent="0" algn="l" rtl="0">
              <a:lnSpc>
                <a:spcPct val="95000"/>
              </a:lnSpc>
              <a:spcBef>
                <a:spcPts val="0"/>
              </a:spcBef>
              <a:spcAft>
                <a:spcPts val="0"/>
              </a:spcAft>
              <a:buSzPts val="440"/>
              <a:buNone/>
            </a:pP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-l     use a long listing format</a:t>
            </a:r>
            <a:endParaRPr sz="920">
              <a:latin typeface="Nunito"/>
              <a:ea typeface="Nunito"/>
              <a:cs typeface="Nunito"/>
              <a:sym typeface="Nunito"/>
            </a:endParaRPr>
          </a:p>
          <a:p>
            <a:pPr marL="0" lvl="0" indent="0" algn="l" rtl="0">
              <a:lnSpc>
                <a:spcPct val="95000"/>
              </a:lnSpc>
              <a:spcBef>
                <a:spcPts val="0"/>
              </a:spcBef>
              <a:spcAft>
                <a:spcPts val="0"/>
              </a:spcAft>
              <a:buSzPts val="440"/>
              <a:buNone/>
            </a:pP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--help display this help and exit</a:t>
            </a:r>
            <a:endParaRPr sz="920">
              <a:latin typeface="Nunito"/>
              <a:ea typeface="Nunito"/>
              <a:cs typeface="Nunito"/>
              <a:sym typeface="Nunito"/>
            </a:endParaRPr>
          </a:p>
          <a:p>
            <a:pPr marL="0" lvl="0" indent="0" algn="l" rtl="0">
              <a:lnSpc>
                <a:spcPct val="95000"/>
              </a:lnSpc>
              <a:spcBef>
                <a:spcPts val="0"/>
              </a:spcBef>
              <a:spcAft>
                <a:spcPts val="0"/>
              </a:spcAft>
              <a:buSzPts val="440"/>
              <a:buNone/>
            </a:pP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--version</a:t>
            </a:r>
            <a:endParaRPr sz="920">
              <a:latin typeface="Nunito"/>
              <a:ea typeface="Nunito"/>
              <a:cs typeface="Nunito"/>
              <a:sym typeface="Nunito"/>
            </a:endParaRPr>
          </a:p>
          <a:p>
            <a:pPr marL="0" lvl="0" indent="0" algn="l" rtl="0">
              <a:lnSpc>
                <a:spcPct val="95000"/>
              </a:lnSpc>
              <a:spcBef>
                <a:spcPts val="0"/>
              </a:spcBef>
              <a:spcAft>
                <a:spcPts val="0"/>
              </a:spcAft>
              <a:buSzPts val="440"/>
              <a:buNone/>
            </a:pPr>
            <a:r>
              <a:rPr lang="en" sz="920">
                <a:latin typeface="Nunito"/>
                <a:ea typeface="Nunito"/>
                <a:cs typeface="Nunito"/>
                <a:sym typeface="Nunito"/>
              </a:rPr>
              <a:t>              output version information and exit</a:t>
            </a:r>
            <a:endParaRPr sz="920">
              <a:latin typeface="Nunito"/>
              <a:ea typeface="Nunito"/>
              <a:cs typeface="Nunito"/>
              <a:sym typeface="Nunito"/>
            </a:endParaRPr>
          </a:p>
        </p:txBody>
      </p:sp>
      <p:sp>
        <p:nvSpPr>
          <p:cNvPr id="673" name="Google Shape;673;p86"/>
          <p:cNvSpPr txBox="1"/>
          <p:nvPr/>
        </p:nvSpPr>
        <p:spPr>
          <a:xfrm>
            <a:off x="4572000" y="1445525"/>
            <a:ext cx="42603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unito"/>
                <a:ea typeface="Nunito"/>
                <a:cs typeface="Nunito"/>
                <a:sym typeface="Nunito"/>
              </a:rPr>
              <a:t>ls [OPTION]... [FILE]...</a:t>
            </a:r>
            <a:endParaRPr>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a:p>
            <a:pPr marL="0" lvl="0" indent="0" algn="l" rtl="0">
              <a:spcBef>
                <a:spcPts val="0"/>
              </a:spcBef>
              <a:spcAft>
                <a:spcPts val="0"/>
              </a:spcAft>
              <a:buNone/>
            </a:pPr>
            <a:r>
              <a:rPr lang="en">
                <a:solidFill>
                  <a:schemeClr val="dk1"/>
                </a:solidFill>
                <a:latin typeface="Nunito"/>
                <a:ea typeface="Nunito"/>
                <a:cs typeface="Nunito"/>
                <a:sym typeface="Nunito"/>
              </a:rPr>
              <a:t>[OPTION]...</a:t>
            </a:r>
            <a:endParaRPr>
              <a:solidFill>
                <a:schemeClr val="dk1"/>
              </a:solidFill>
            </a:endParaRPr>
          </a:p>
          <a:p>
            <a:pPr marL="0" lvl="0" indent="0" algn="l" rtl="0">
              <a:spcBef>
                <a:spcPts val="0"/>
              </a:spcBef>
              <a:spcAft>
                <a:spcPts val="0"/>
              </a:spcAft>
              <a:buNone/>
            </a:pPr>
            <a:endParaRPr>
              <a:solidFill>
                <a:schemeClr val="dk1"/>
              </a:solidFill>
              <a:latin typeface="Nunito"/>
              <a:ea typeface="Nunito"/>
              <a:cs typeface="Nunito"/>
              <a:sym typeface="Nunito"/>
            </a:endParaRPr>
          </a:p>
          <a:p>
            <a:pPr marL="0" lvl="0" indent="0" algn="l" rtl="0">
              <a:spcBef>
                <a:spcPts val="0"/>
              </a:spcBef>
              <a:spcAft>
                <a:spcPts val="0"/>
              </a:spcAft>
              <a:buNone/>
            </a:pPr>
            <a:r>
              <a:rPr lang="en">
                <a:solidFill>
                  <a:schemeClr val="dk1"/>
                </a:solidFill>
                <a:latin typeface="Nunito"/>
                <a:ea typeface="Nunito"/>
                <a:cs typeface="Nunito"/>
                <a:sym typeface="Nunito"/>
              </a:rPr>
              <a:t>[FILE]...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u="sng">
              <a:solidFill>
                <a:schemeClr val="dk1"/>
              </a:solidFill>
            </a:endParaRPr>
          </a:p>
          <a:p>
            <a:pPr marL="0" lvl="0" indent="0" algn="l" rtl="0">
              <a:spcBef>
                <a:spcPts val="0"/>
              </a:spcBef>
              <a:spcAft>
                <a:spcPts val="0"/>
              </a:spcAft>
              <a:buNone/>
            </a:pPr>
            <a:r>
              <a:rPr lang="en">
                <a:solidFill>
                  <a:schemeClr val="dk1"/>
                </a:solidFill>
                <a:latin typeface="Nunito"/>
                <a:ea typeface="Nunito"/>
                <a:cs typeface="Nunito"/>
                <a:sym typeface="Nunito"/>
              </a:rPr>
              <a:t>[ ]</a:t>
            </a:r>
            <a:endParaRPr>
              <a:solidFill>
                <a:schemeClr val="dk1"/>
              </a:solidFill>
            </a:endParaRPr>
          </a:p>
          <a:p>
            <a:pPr marL="0" lvl="0" indent="0" algn="l" rtl="0">
              <a:spcBef>
                <a:spcPts val="0"/>
              </a:spcBef>
              <a:spcAft>
                <a:spcPts val="0"/>
              </a:spcAft>
              <a:buNone/>
            </a:pPr>
            <a:r>
              <a:rPr lang="en">
                <a:solidFill>
                  <a:schemeClr val="dk1"/>
                </a:solidFill>
                <a:latin typeface="Nunito"/>
                <a:ea typeface="Nunito"/>
                <a:cs typeface="Nunito"/>
                <a:sym typeface="Nunito"/>
              </a:rPr>
              <a:t>…</a:t>
            </a:r>
            <a:endParaRPr>
              <a:solidFill>
                <a:schemeClr val="dk1"/>
              </a:solidFill>
              <a:latin typeface="Nunito"/>
              <a:ea typeface="Nunito"/>
              <a:cs typeface="Nunito"/>
              <a:sym typeface="Nunito"/>
            </a:endParaRPr>
          </a:p>
        </p:txBody>
      </p:sp>
      <p:sp>
        <p:nvSpPr>
          <p:cNvPr id="674" name="Google Shape;674;p86"/>
          <p:cNvSpPr/>
          <p:nvPr/>
        </p:nvSpPr>
        <p:spPr>
          <a:xfrm>
            <a:off x="4491600" y="1516950"/>
            <a:ext cx="80400" cy="261300"/>
          </a:xfrm>
          <a:prstGeom prst="rightBrace">
            <a:avLst>
              <a:gd name="adj1" fmla="val 50000"/>
              <a:gd name="adj2" fmla="val 54458"/>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86"/>
          <p:cNvSpPr txBox="1"/>
          <p:nvPr/>
        </p:nvSpPr>
        <p:spPr>
          <a:xfrm>
            <a:off x="4572000" y="1876625"/>
            <a:ext cx="4260300" cy="3047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latin typeface="Nunito"/>
                <a:ea typeface="Nunito"/>
                <a:cs typeface="Nunito"/>
                <a:sym typeface="Nunito"/>
              </a:rPr>
              <a:t>“</a:t>
            </a:r>
            <a:r>
              <a:rPr lang="en">
                <a:solidFill>
                  <a:schemeClr val="dk1"/>
                </a:solidFill>
              </a:rPr>
              <a:t>zero or more options”</a:t>
            </a:r>
            <a:endParaRPr>
              <a:solidFill>
                <a:schemeClr val="dk1"/>
              </a:solidFill>
            </a:endParaRPr>
          </a:p>
          <a:p>
            <a:pPr marL="0" lvl="0" indent="0" algn="r" rtl="0">
              <a:spcBef>
                <a:spcPts val="0"/>
              </a:spcBef>
              <a:spcAft>
                <a:spcPts val="0"/>
              </a:spcAft>
              <a:buNone/>
            </a:pPr>
            <a:endParaRPr>
              <a:solidFill>
                <a:schemeClr val="dk1"/>
              </a:solidFill>
              <a:latin typeface="Nunito"/>
              <a:ea typeface="Nunito"/>
              <a:cs typeface="Nunito"/>
              <a:sym typeface="Nunito"/>
            </a:endParaRPr>
          </a:p>
          <a:p>
            <a:pPr marL="0" lvl="0" indent="0" algn="r" rtl="0">
              <a:spcBef>
                <a:spcPts val="0"/>
              </a:spcBef>
              <a:spcAft>
                <a:spcPts val="0"/>
              </a:spcAft>
              <a:buNone/>
            </a:pPr>
            <a:r>
              <a:rPr lang="en">
                <a:solidFill>
                  <a:schemeClr val="dk1"/>
                </a:solidFill>
              </a:rPr>
              <a:t>“zero or more paths to files”</a:t>
            </a:r>
            <a:endParaRPr>
              <a:solidFill>
                <a:schemeClr val="dk1"/>
              </a:solidFill>
            </a:endParaRPr>
          </a:p>
          <a:p>
            <a:pPr marL="0" lvl="0" indent="0" algn="r" rtl="0">
              <a:spcBef>
                <a:spcPts val="0"/>
              </a:spcBef>
              <a:spcAft>
                <a:spcPts val="0"/>
              </a:spcAft>
              <a:buNone/>
            </a:pPr>
            <a:endParaRPr>
              <a:solidFill>
                <a:schemeClr val="dk1"/>
              </a:solidFill>
            </a:endParaRPr>
          </a:p>
          <a:p>
            <a:pPr marL="0" lvl="0" indent="0" algn="r" rtl="0">
              <a:spcBef>
                <a:spcPts val="0"/>
              </a:spcBef>
              <a:spcAft>
                <a:spcPts val="0"/>
              </a:spcAft>
              <a:buNone/>
            </a:pPr>
            <a:endParaRPr>
              <a:solidFill>
                <a:schemeClr val="dk1"/>
              </a:solidFill>
            </a:endParaRPr>
          </a:p>
          <a:p>
            <a:pPr marL="0" lvl="0" indent="0" algn="l" rtl="0">
              <a:spcBef>
                <a:spcPts val="0"/>
              </a:spcBef>
              <a:spcAft>
                <a:spcPts val="0"/>
              </a:spcAft>
              <a:buNone/>
            </a:pPr>
            <a:r>
              <a:rPr lang="en" u="sng">
                <a:solidFill>
                  <a:schemeClr val="dk1"/>
                </a:solidFill>
              </a:rPr>
              <a:t>In general…</a:t>
            </a:r>
            <a:endParaRPr>
              <a:solidFill>
                <a:schemeClr val="dk1"/>
              </a:solidFill>
            </a:endParaRPr>
          </a:p>
          <a:p>
            <a:pPr marL="0" lvl="0" indent="0" algn="r" rtl="0">
              <a:spcBef>
                <a:spcPts val="0"/>
              </a:spcBef>
              <a:spcAft>
                <a:spcPts val="0"/>
              </a:spcAft>
              <a:buNone/>
            </a:pPr>
            <a:r>
              <a:rPr lang="en">
                <a:solidFill>
                  <a:schemeClr val="dk1"/>
                </a:solidFill>
              </a:rPr>
              <a:t>“this is optional”</a:t>
            </a:r>
            <a:endParaRPr>
              <a:solidFill>
                <a:schemeClr val="dk1"/>
              </a:solidFill>
            </a:endParaRPr>
          </a:p>
          <a:p>
            <a:pPr marL="0" lvl="0" indent="0" algn="r" rtl="0">
              <a:spcBef>
                <a:spcPts val="0"/>
              </a:spcBef>
              <a:spcAft>
                <a:spcPts val="0"/>
              </a:spcAft>
              <a:buNone/>
            </a:pPr>
            <a:r>
              <a:rPr lang="en">
                <a:solidFill>
                  <a:schemeClr val="dk1"/>
                </a:solidFill>
              </a:rPr>
              <a:t>“you can use this multiple times” </a:t>
            </a:r>
            <a:endParaRPr>
              <a:solidFill>
                <a:schemeClr val="dk1"/>
              </a:solidFill>
            </a:endParaRPr>
          </a:p>
          <a:p>
            <a:pPr marL="0" lvl="0" indent="0" algn="r" rtl="0">
              <a:spcBef>
                <a:spcPts val="0"/>
              </a:spcBef>
              <a:spcAft>
                <a:spcPts val="0"/>
              </a:spcAft>
              <a:buNone/>
            </a:pPr>
            <a:endParaRPr>
              <a:solidFill>
                <a:schemeClr val="dk1"/>
              </a:solidFill>
            </a:endParaRPr>
          </a:p>
          <a:p>
            <a:pPr marL="0" lvl="0" indent="0" algn="r" rtl="0">
              <a:spcBef>
                <a:spcPts val="0"/>
              </a:spcBef>
              <a:spcAft>
                <a:spcPts val="0"/>
              </a:spcAft>
              <a:buNone/>
            </a:pPr>
            <a:endParaRPr>
              <a:solidFill>
                <a:schemeClr val="dk1"/>
              </a:solidFill>
            </a:endParaRPr>
          </a:p>
          <a:p>
            <a:pPr marL="0" lvl="0" indent="0" algn="r" rtl="0">
              <a:spcBef>
                <a:spcPts val="0"/>
              </a:spcBef>
              <a:spcAft>
                <a:spcPts val="0"/>
              </a:spcAft>
              <a:buNone/>
            </a:pPr>
            <a:endParaRPr>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
                <a:solidFill>
                  <a:schemeClr val="dk1"/>
                </a:solidFill>
              </a:rPr>
              <a:t>most commands have a --version or </a:t>
            </a:r>
            <a:r>
              <a:rPr lang="en">
                <a:solidFill>
                  <a:schemeClr val="dk1"/>
                </a:solidFill>
                <a:latin typeface="Nunito"/>
                <a:ea typeface="Nunito"/>
                <a:cs typeface="Nunito"/>
                <a:sym typeface="Nunito"/>
              </a:rPr>
              <a:t>-v</a:t>
            </a:r>
            <a:r>
              <a:rPr lang="en">
                <a:solidFill>
                  <a:schemeClr val="dk1"/>
                </a:solidFill>
              </a:rPr>
              <a:t> option</a:t>
            </a:r>
            <a:endParaRPr>
              <a:solidFill>
                <a:schemeClr val="dk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747"/>
        <p:cNvGrpSpPr/>
        <p:nvPr/>
      </p:nvGrpSpPr>
      <p:grpSpPr>
        <a:xfrm>
          <a:off x="0" y="0"/>
          <a:ext cx="0" cy="0"/>
          <a:chOff x="0" y="0"/>
          <a:chExt cx="0" cy="0"/>
        </a:xfrm>
      </p:grpSpPr>
      <p:sp>
        <p:nvSpPr>
          <p:cNvPr id="748" name="Google Shape;748;p9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Another example manual page: </a:t>
            </a:r>
            <a:r>
              <a:rPr lang="en">
                <a:highlight>
                  <a:schemeClr val="lt2"/>
                </a:highlight>
                <a:latin typeface="Nunito"/>
                <a:ea typeface="Nunito"/>
                <a:cs typeface="Nunito"/>
                <a:sym typeface="Nunito"/>
              </a:rPr>
              <a:t>man ln</a:t>
            </a:r>
            <a:endParaRPr>
              <a:highlight>
                <a:schemeClr val="lt2"/>
              </a:highlight>
              <a:latin typeface="Nunito"/>
              <a:ea typeface="Nunito"/>
              <a:cs typeface="Nunito"/>
              <a:sym typeface="Nunito"/>
            </a:endParaRPr>
          </a:p>
        </p:txBody>
      </p:sp>
      <p:sp>
        <p:nvSpPr>
          <p:cNvPr id="749" name="Google Shape;749;p95"/>
          <p:cNvSpPr txBox="1">
            <a:spLocks noGrp="1"/>
          </p:cNvSpPr>
          <p:nvPr>
            <p:ph type="body" idx="1"/>
          </p:nvPr>
        </p:nvSpPr>
        <p:spPr>
          <a:xfrm>
            <a:off x="523800" y="1017725"/>
            <a:ext cx="3967800" cy="39909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Clr>
                <a:schemeClr val="dk1"/>
              </a:buClr>
              <a:buSzPts val="1100"/>
              <a:buFont typeface="Arial"/>
              <a:buNone/>
            </a:pPr>
            <a:r>
              <a:rPr lang="en" sz="920">
                <a:latin typeface="Nunito"/>
                <a:ea typeface="Nunito"/>
                <a:cs typeface="Nunito"/>
                <a:sym typeface="Nunito"/>
              </a:rPr>
              <a:t>LN(1)                         User Commands                        LN(1)</a:t>
            </a:r>
            <a:endParaRPr sz="920">
              <a:latin typeface="Nunito"/>
              <a:ea typeface="Nunito"/>
              <a:cs typeface="Nunito"/>
              <a:sym typeface="Nunito"/>
            </a:endParaRPr>
          </a:p>
          <a:p>
            <a:pPr marL="0" lvl="0" indent="0" algn="l" rtl="0">
              <a:lnSpc>
                <a:spcPct val="95000"/>
              </a:lnSpc>
              <a:spcBef>
                <a:spcPts val="0"/>
              </a:spcBef>
              <a:spcAft>
                <a:spcPts val="0"/>
              </a:spcAft>
              <a:buClr>
                <a:schemeClr val="dk1"/>
              </a:buClr>
              <a:buSzPts val="1100"/>
              <a:buFont typeface="Arial"/>
              <a:buNone/>
            </a:pPr>
            <a:r>
              <a:rPr lang="en" sz="920">
                <a:latin typeface="Nunito"/>
                <a:ea typeface="Nunito"/>
                <a:cs typeface="Nunito"/>
                <a:sym typeface="Nunito"/>
              </a:rPr>
              <a:t>NAME         top</a:t>
            </a:r>
            <a:endParaRPr sz="920">
              <a:latin typeface="Nunito"/>
              <a:ea typeface="Nunito"/>
              <a:cs typeface="Nunito"/>
              <a:sym typeface="Nunito"/>
            </a:endParaRPr>
          </a:p>
          <a:p>
            <a:pPr marL="0" lvl="0" indent="0" algn="l" rtl="0">
              <a:lnSpc>
                <a:spcPct val="95000"/>
              </a:lnSpc>
              <a:spcBef>
                <a:spcPts val="0"/>
              </a:spcBef>
              <a:spcAft>
                <a:spcPts val="0"/>
              </a:spcAft>
              <a:buClr>
                <a:schemeClr val="dk1"/>
              </a:buClr>
              <a:buSzPts val="1100"/>
              <a:buFont typeface="Arial"/>
              <a:buNone/>
            </a:pPr>
            <a:r>
              <a:rPr lang="en" sz="920">
                <a:latin typeface="Nunito"/>
                <a:ea typeface="Nunito"/>
                <a:cs typeface="Nunito"/>
                <a:sym typeface="Nunito"/>
              </a:rPr>
              <a:t>       ln - make links between files</a:t>
            </a:r>
            <a:endParaRPr sz="920">
              <a:latin typeface="Nunito"/>
              <a:ea typeface="Nunito"/>
              <a:cs typeface="Nunito"/>
              <a:sym typeface="Nunito"/>
            </a:endParaRPr>
          </a:p>
          <a:p>
            <a:pPr marL="0" lvl="0" indent="0" algn="l" rtl="0">
              <a:lnSpc>
                <a:spcPct val="95000"/>
              </a:lnSpc>
              <a:spcBef>
                <a:spcPts val="0"/>
              </a:spcBef>
              <a:spcAft>
                <a:spcPts val="0"/>
              </a:spcAft>
              <a:buClr>
                <a:schemeClr val="dk1"/>
              </a:buClr>
              <a:buSzPts val="1100"/>
              <a:buFont typeface="Arial"/>
              <a:buNone/>
            </a:pPr>
            <a:r>
              <a:rPr lang="en" sz="920">
                <a:latin typeface="Nunito"/>
                <a:ea typeface="Nunito"/>
                <a:cs typeface="Nunito"/>
                <a:sym typeface="Nunito"/>
              </a:rPr>
              <a:t>SYNOPSIS         top</a:t>
            </a:r>
            <a:endParaRPr sz="920">
              <a:latin typeface="Nunito"/>
              <a:ea typeface="Nunito"/>
              <a:cs typeface="Nunito"/>
              <a:sym typeface="Nunito"/>
            </a:endParaRPr>
          </a:p>
          <a:p>
            <a:pPr marL="0" lvl="0" indent="0" algn="l" rtl="0">
              <a:lnSpc>
                <a:spcPct val="95000"/>
              </a:lnSpc>
              <a:spcBef>
                <a:spcPts val="0"/>
              </a:spcBef>
              <a:spcAft>
                <a:spcPts val="0"/>
              </a:spcAft>
              <a:buClr>
                <a:schemeClr val="dk1"/>
              </a:buClr>
              <a:buSzPts val="1100"/>
              <a:buFont typeface="Arial"/>
              <a:buNone/>
            </a:pPr>
            <a:r>
              <a:rPr lang="en" sz="920">
                <a:latin typeface="Nunito"/>
                <a:ea typeface="Nunito"/>
                <a:cs typeface="Nunito"/>
                <a:sym typeface="Nunito"/>
              </a:rPr>
              <a:t>       ln [OPTION]... [-T] TARGET LINK_NAME</a:t>
            </a:r>
            <a:endParaRPr sz="920">
              <a:latin typeface="Nunito"/>
              <a:ea typeface="Nunito"/>
              <a:cs typeface="Nunito"/>
              <a:sym typeface="Nunito"/>
            </a:endParaRPr>
          </a:p>
          <a:p>
            <a:pPr marL="0" lvl="0" indent="0" algn="l" rtl="0">
              <a:lnSpc>
                <a:spcPct val="95000"/>
              </a:lnSpc>
              <a:spcBef>
                <a:spcPts val="0"/>
              </a:spcBef>
              <a:spcAft>
                <a:spcPts val="0"/>
              </a:spcAft>
              <a:buClr>
                <a:schemeClr val="dk1"/>
              </a:buClr>
              <a:buSzPts val="1100"/>
              <a:buFont typeface="Arial"/>
              <a:buNone/>
            </a:pPr>
            <a:r>
              <a:rPr lang="en" sz="920">
                <a:latin typeface="Nunito"/>
                <a:ea typeface="Nunito"/>
                <a:cs typeface="Nunito"/>
                <a:sym typeface="Nunito"/>
              </a:rPr>
              <a:t>       ln [OPTION]... TARGET</a:t>
            </a:r>
            <a:endParaRPr sz="920">
              <a:latin typeface="Nunito"/>
              <a:ea typeface="Nunito"/>
              <a:cs typeface="Nunito"/>
              <a:sym typeface="Nunito"/>
            </a:endParaRPr>
          </a:p>
          <a:p>
            <a:pPr marL="0" lvl="0" indent="0" algn="l" rtl="0">
              <a:lnSpc>
                <a:spcPct val="95000"/>
              </a:lnSpc>
              <a:spcBef>
                <a:spcPts val="0"/>
              </a:spcBef>
              <a:spcAft>
                <a:spcPts val="0"/>
              </a:spcAft>
              <a:buClr>
                <a:schemeClr val="dk1"/>
              </a:buClr>
              <a:buSzPts val="1100"/>
              <a:buFont typeface="Arial"/>
              <a:buNone/>
            </a:pPr>
            <a:r>
              <a:rPr lang="en" sz="920">
                <a:latin typeface="Nunito"/>
                <a:ea typeface="Nunito"/>
                <a:cs typeface="Nunito"/>
                <a:sym typeface="Nunito"/>
              </a:rPr>
              <a:t>       ln [OPTION]... TARGET... DIRECTORY</a:t>
            </a:r>
            <a:endParaRPr sz="920">
              <a:latin typeface="Nunito"/>
              <a:ea typeface="Nunito"/>
              <a:cs typeface="Nunito"/>
              <a:sym typeface="Nunito"/>
            </a:endParaRPr>
          </a:p>
          <a:p>
            <a:pPr marL="0" lvl="0" indent="0" algn="l" rtl="0">
              <a:lnSpc>
                <a:spcPct val="95000"/>
              </a:lnSpc>
              <a:spcBef>
                <a:spcPts val="0"/>
              </a:spcBef>
              <a:spcAft>
                <a:spcPts val="0"/>
              </a:spcAft>
              <a:buClr>
                <a:schemeClr val="dk1"/>
              </a:buClr>
              <a:buSzPts val="1100"/>
              <a:buFont typeface="Arial"/>
              <a:buNone/>
            </a:pPr>
            <a:r>
              <a:rPr lang="en" sz="920">
                <a:latin typeface="Nunito"/>
                <a:ea typeface="Nunito"/>
                <a:cs typeface="Nunito"/>
                <a:sym typeface="Nunito"/>
              </a:rPr>
              <a:t>       ln [OPTION]... -t DIRECTORY TARGET...</a:t>
            </a:r>
            <a:endParaRPr sz="920">
              <a:latin typeface="Nunito"/>
              <a:ea typeface="Nunito"/>
              <a:cs typeface="Nunito"/>
              <a:sym typeface="Nunito"/>
            </a:endParaRPr>
          </a:p>
          <a:p>
            <a:pPr marL="0" lvl="0" indent="0" algn="l" rtl="0">
              <a:lnSpc>
                <a:spcPct val="95000"/>
              </a:lnSpc>
              <a:spcBef>
                <a:spcPts val="0"/>
              </a:spcBef>
              <a:spcAft>
                <a:spcPts val="0"/>
              </a:spcAft>
              <a:buClr>
                <a:schemeClr val="dk1"/>
              </a:buClr>
              <a:buSzPts val="1100"/>
              <a:buFont typeface="Arial"/>
              <a:buNone/>
            </a:pPr>
            <a:r>
              <a:rPr lang="en" sz="920">
                <a:latin typeface="Nunito"/>
                <a:ea typeface="Nunito"/>
                <a:cs typeface="Nunito"/>
                <a:sym typeface="Nunito"/>
              </a:rPr>
              <a:t>DESCRIPTION         top</a:t>
            </a:r>
            <a:endParaRPr sz="920">
              <a:latin typeface="Nunito"/>
              <a:ea typeface="Nunito"/>
              <a:cs typeface="Nunito"/>
              <a:sym typeface="Nunito"/>
            </a:endParaRPr>
          </a:p>
          <a:p>
            <a:pPr marL="0" lvl="0" indent="0" algn="l" rtl="0">
              <a:lnSpc>
                <a:spcPct val="95000"/>
              </a:lnSpc>
              <a:spcBef>
                <a:spcPts val="0"/>
              </a:spcBef>
              <a:spcAft>
                <a:spcPts val="0"/>
              </a:spcAft>
              <a:buClr>
                <a:schemeClr val="dk1"/>
              </a:buClr>
              <a:buSzPts val="1100"/>
              <a:buFont typeface="Arial"/>
              <a:buNone/>
            </a:pPr>
            <a:r>
              <a:rPr lang="en" sz="920">
                <a:latin typeface="Nunito"/>
                <a:ea typeface="Nunito"/>
                <a:cs typeface="Nunito"/>
                <a:sym typeface="Nunito"/>
              </a:rPr>
              <a:t>       In the 1st form, create a link to TARGET with the name LINK_NAME.</a:t>
            </a:r>
            <a:endParaRPr sz="920">
              <a:latin typeface="Nunito"/>
              <a:ea typeface="Nunito"/>
              <a:cs typeface="Nunito"/>
              <a:sym typeface="Nunito"/>
            </a:endParaRPr>
          </a:p>
          <a:p>
            <a:pPr marL="0" lvl="0" indent="0" algn="l" rtl="0">
              <a:lnSpc>
                <a:spcPct val="95000"/>
              </a:lnSpc>
              <a:spcBef>
                <a:spcPts val="0"/>
              </a:spcBef>
              <a:spcAft>
                <a:spcPts val="0"/>
              </a:spcAft>
              <a:buClr>
                <a:schemeClr val="dk1"/>
              </a:buClr>
              <a:buSzPts val="1100"/>
              <a:buFont typeface="Arial"/>
              <a:buNone/>
            </a:pPr>
            <a:r>
              <a:rPr lang="en" sz="920">
                <a:latin typeface="Nunito"/>
                <a:ea typeface="Nunito"/>
                <a:cs typeface="Nunito"/>
                <a:sym typeface="Nunito"/>
              </a:rPr>
              <a:t>       In the 2nd form, create a link to TARGET in the current</a:t>
            </a:r>
            <a:endParaRPr sz="920">
              <a:latin typeface="Nunito"/>
              <a:ea typeface="Nunito"/>
              <a:cs typeface="Nunito"/>
              <a:sym typeface="Nunito"/>
            </a:endParaRPr>
          </a:p>
          <a:p>
            <a:pPr marL="0" lvl="0" indent="0" algn="l" rtl="0">
              <a:lnSpc>
                <a:spcPct val="95000"/>
              </a:lnSpc>
              <a:spcBef>
                <a:spcPts val="0"/>
              </a:spcBef>
              <a:spcAft>
                <a:spcPts val="0"/>
              </a:spcAft>
              <a:buClr>
                <a:schemeClr val="dk1"/>
              </a:buClr>
              <a:buSzPts val="1100"/>
              <a:buFont typeface="Arial"/>
              <a:buNone/>
            </a:pPr>
            <a:r>
              <a:rPr lang="en" sz="920">
                <a:latin typeface="Nunito"/>
                <a:ea typeface="Nunito"/>
                <a:cs typeface="Nunito"/>
                <a:sym typeface="Nunito"/>
              </a:rPr>
              <a:t>       directory.  In the 3rd and 4th forms, create links to each TARGET</a:t>
            </a:r>
            <a:endParaRPr sz="920">
              <a:latin typeface="Nunito"/>
              <a:ea typeface="Nunito"/>
              <a:cs typeface="Nunito"/>
              <a:sym typeface="Nunito"/>
            </a:endParaRPr>
          </a:p>
          <a:p>
            <a:pPr marL="0" lvl="0" indent="0" algn="l" rtl="0">
              <a:lnSpc>
                <a:spcPct val="95000"/>
              </a:lnSpc>
              <a:spcBef>
                <a:spcPts val="0"/>
              </a:spcBef>
              <a:spcAft>
                <a:spcPts val="0"/>
              </a:spcAft>
              <a:buClr>
                <a:schemeClr val="dk1"/>
              </a:buClr>
              <a:buSzPts val="1100"/>
              <a:buFont typeface="Arial"/>
              <a:buNone/>
            </a:pPr>
            <a:r>
              <a:rPr lang="en" sz="920">
                <a:latin typeface="Nunito"/>
                <a:ea typeface="Nunito"/>
                <a:cs typeface="Nunito"/>
                <a:sym typeface="Nunito"/>
              </a:rPr>
              <a:t>       in DIRECTORY.  Create hard links by default, symbolic links with</a:t>
            </a:r>
            <a:endParaRPr sz="920">
              <a:latin typeface="Nunito"/>
              <a:ea typeface="Nunito"/>
              <a:cs typeface="Nunito"/>
              <a:sym typeface="Nunito"/>
            </a:endParaRPr>
          </a:p>
          <a:p>
            <a:pPr marL="0" lvl="0" indent="0" algn="l" rtl="0">
              <a:lnSpc>
                <a:spcPct val="95000"/>
              </a:lnSpc>
              <a:spcBef>
                <a:spcPts val="0"/>
              </a:spcBef>
              <a:spcAft>
                <a:spcPts val="0"/>
              </a:spcAft>
              <a:buClr>
                <a:schemeClr val="dk1"/>
              </a:buClr>
              <a:buSzPts val="1100"/>
              <a:buFont typeface="Arial"/>
              <a:buNone/>
            </a:pPr>
            <a:r>
              <a:rPr lang="en" sz="920">
                <a:latin typeface="Nunito"/>
                <a:ea typeface="Nunito"/>
                <a:cs typeface="Nunito"/>
                <a:sym typeface="Nunito"/>
              </a:rPr>
              <a:t>       --symbolic.  By default, each destination (name of new link)</a:t>
            </a:r>
            <a:endParaRPr sz="920">
              <a:latin typeface="Nunito"/>
              <a:ea typeface="Nunito"/>
              <a:cs typeface="Nunito"/>
              <a:sym typeface="Nunito"/>
            </a:endParaRPr>
          </a:p>
          <a:p>
            <a:pPr marL="0" lvl="0" indent="0" algn="l" rtl="0">
              <a:lnSpc>
                <a:spcPct val="95000"/>
              </a:lnSpc>
              <a:spcBef>
                <a:spcPts val="0"/>
              </a:spcBef>
              <a:spcAft>
                <a:spcPts val="0"/>
              </a:spcAft>
              <a:buClr>
                <a:schemeClr val="dk1"/>
              </a:buClr>
              <a:buSzPts val="1100"/>
              <a:buFont typeface="Arial"/>
              <a:buNone/>
            </a:pPr>
            <a:r>
              <a:rPr lang="en" sz="920">
                <a:latin typeface="Nunito"/>
                <a:ea typeface="Nunito"/>
                <a:cs typeface="Nunito"/>
                <a:sym typeface="Nunito"/>
              </a:rPr>
              <a:t>       should not already exist.  When creating hard links, each TARGET</a:t>
            </a:r>
            <a:endParaRPr sz="920">
              <a:latin typeface="Nunito"/>
              <a:ea typeface="Nunito"/>
              <a:cs typeface="Nunito"/>
              <a:sym typeface="Nunito"/>
            </a:endParaRPr>
          </a:p>
          <a:p>
            <a:pPr marL="0" lvl="0" indent="0" algn="l" rtl="0">
              <a:lnSpc>
                <a:spcPct val="95000"/>
              </a:lnSpc>
              <a:spcBef>
                <a:spcPts val="0"/>
              </a:spcBef>
              <a:spcAft>
                <a:spcPts val="0"/>
              </a:spcAft>
              <a:buClr>
                <a:schemeClr val="dk1"/>
              </a:buClr>
              <a:buSzPts val="1100"/>
              <a:buFont typeface="Arial"/>
              <a:buNone/>
            </a:pPr>
            <a:r>
              <a:rPr lang="en" sz="920">
                <a:latin typeface="Nunito"/>
                <a:ea typeface="Nunito"/>
                <a:cs typeface="Nunito"/>
                <a:sym typeface="Nunito"/>
              </a:rPr>
              <a:t>       must exist.  Symbolic links can hold arbitrary text; if later</a:t>
            </a:r>
            <a:endParaRPr sz="920">
              <a:latin typeface="Nunito"/>
              <a:ea typeface="Nunito"/>
              <a:cs typeface="Nunito"/>
              <a:sym typeface="Nunito"/>
            </a:endParaRPr>
          </a:p>
          <a:p>
            <a:pPr marL="0" lvl="0" indent="0" algn="l" rtl="0">
              <a:lnSpc>
                <a:spcPct val="95000"/>
              </a:lnSpc>
              <a:spcBef>
                <a:spcPts val="0"/>
              </a:spcBef>
              <a:spcAft>
                <a:spcPts val="0"/>
              </a:spcAft>
              <a:buClr>
                <a:schemeClr val="dk1"/>
              </a:buClr>
              <a:buSzPts val="1100"/>
              <a:buFont typeface="Arial"/>
              <a:buNone/>
            </a:pPr>
            <a:r>
              <a:rPr lang="en" sz="920">
                <a:latin typeface="Nunito"/>
                <a:ea typeface="Nunito"/>
                <a:cs typeface="Nunito"/>
                <a:sym typeface="Nunito"/>
              </a:rPr>
              <a:t>       resolved, a relative link is interpreted in relation to its</a:t>
            </a:r>
            <a:endParaRPr sz="920">
              <a:latin typeface="Nunito"/>
              <a:ea typeface="Nunito"/>
              <a:cs typeface="Nunito"/>
              <a:sym typeface="Nunito"/>
            </a:endParaRPr>
          </a:p>
          <a:p>
            <a:pPr marL="0" lvl="0" indent="0" algn="l" rtl="0">
              <a:lnSpc>
                <a:spcPct val="95000"/>
              </a:lnSpc>
              <a:spcBef>
                <a:spcPts val="0"/>
              </a:spcBef>
              <a:spcAft>
                <a:spcPts val="0"/>
              </a:spcAft>
              <a:buClr>
                <a:schemeClr val="dk1"/>
              </a:buClr>
              <a:buSzPts val="1100"/>
              <a:buFont typeface="Arial"/>
              <a:buNone/>
            </a:pPr>
            <a:r>
              <a:rPr lang="en" sz="920">
                <a:latin typeface="Nunito"/>
                <a:ea typeface="Nunito"/>
                <a:cs typeface="Nunito"/>
                <a:sym typeface="Nunito"/>
              </a:rPr>
              <a:t>       parent directory.</a:t>
            </a:r>
            <a:endParaRPr sz="920">
              <a:latin typeface="Nunito"/>
              <a:ea typeface="Nunito"/>
              <a:cs typeface="Nunito"/>
              <a:sym typeface="Nunito"/>
            </a:endParaRPr>
          </a:p>
          <a:p>
            <a:pPr marL="0" lvl="0" indent="0" algn="l" rtl="0">
              <a:lnSpc>
                <a:spcPct val="95000"/>
              </a:lnSpc>
              <a:spcBef>
                <a:spcPts val="0"/>
              </a:spcBef>
              <a:spcAft>
                <a:spcPts val="0"/>
              </a:spcAft>
              <a:buClr>
                <a:schemeClr val="dk1"/>
              </a:buClr>
              <a:buSzPts val="1100"/>
              <a:buFont typeface="Arial"/>
              <a:buNone/>
            </a:pPr>
            <a:endParaRPr sz="920">
              <a:latin typeface="Nunito"/>
              <a:ea typeface="Nunito"/>
              <a:cs typeface="Nunito"/>
              <a:sym typeface="Nunito"/>
            </a:endParaRPr>
          </a:p>
          <a:p>
            <a:pPr marL="0" lvl="0" indent="0" algn="l" rtl="0">
              <a:lnSpc>
                <a:spcPct val="95000"/>
              </a:lnSpc>
              <a:spcBef>
                <a:spcPts val="0"/>
              </a:spcBef>
              <a:spcAft>
                <a:spcPts val="0"/>
              </a:spcAft>
              <a:buClr>
                <a:schemeClr val="dk1"/>
              </a:buClr>
              <a:buSzPts val="1100"/>
              <a:buFont typeface="Arial"/>
              <a:buNone/>
            </a:pPr>
            <a:r>
              <a:rPr lang="en" sz="920">
                <a:latin typeface="Nunito"/>
                <a:ea typeface="Nunito"/>
                <a:cs typeface="Nunito"/>
                <a:sym typeface="Nunito"/>
              </a:rPr>
              <a:t>       Mandatory arguments to long options are mandatory for short</a:t>
            </a:r>
            <a:endParaRPr sz="920">
              <a:latin typeface="Nunito"/>
              <a:ea typeface="Nunito"/>
              <a:cs typeface="Nunito"/>
              <a:sym typeface="Nunito"/>
            </a:endParaRPr>
          </a:p>
          <a:p>
            <a:pPr marL="0" lvl="0" indent="0" algn="l" rtl="0">
              <a:lnSpc>
                <a:spcPct val="95000"/>
              </a:lnSpc>
              <a:spcBef>
                <a:spcPts val="0"/>
              </a:spcBef>
              <a:spcAft>
                <a:spcPts val="0"/>
              </a:spcAft>
              <a:buClr>
                <a:schemeClr val="dk1"/>
              </a:buClr>
              <a:buSzPts val="1100"/>
              <a:buFont typeface="Arial"/>
              <a:buNone/>
            </a:pPr>
            <a:r>
              <a:rPr lang="en" sz="920">
                <a:latin typeface="Nunito"/>
                <a:ea typeface="Nunito"/>
                <a:cs typeface="Nunito"/>
                <a:sym typeface="Nunito"/>
              </a:rPr>
              <a:t>       options too.</a:t>
            </a:r>
            <a:endParaRPr sz="920">
              <a:latin typeface="Nunito"/>
              <a:ea typeface="Nunito"/>
              <a:cs typeface="Nunito"/>
              <a:sym typeface="Nunito"/>
            </a:endParaRPr>
          </a:p>
          <a:p>
            <a:pPr marL="0" lvl="0" indent="0" algn="l" rtl="0">
              <a:lnSpc>
                <a:spcPct val="95000"/>
              </a:lnSpc>
              <a:spcBef>
                <a:spcPts val="0"/>
              </a:spcBef>
              <a:spcAft>
                <a:spcPts val="0"/>
              </a:spcAft>
              <a:buClr>
                <a:schemeClr val="dk1"/>
              </a:buClr>
              <a:buSzPts val="1100"/>
              <a:buFont typeface="Arial"/>
              <a:buNone/>
            </a:pPr>
            <a:endParaRPr sz="920">
              <a:latin typeface="Nunito"/>
              <a:ea typeface="Nunito"/>
              <a:cs typeface="Nunito"/>
              <a:sym typeface="Nunito"/>
            </a:endParaRPr>
          </a:p>
          <a:p>
            <a:pPr marL="0" lvl="0" indent="0" algn="l" rtl="0">
              <a:lnSpc>
                <a:spcPct val="95000"/>
              </a:lnSpc>
              <a:spcBef>
                <a:spcPts val="0"/>
              </a:spcBef>
              <a:spcAft>
                <a:spcPts val="0"/>
              </a:spcAft>
              <a:buClr>
                <a:schemeClr val="dk1"/>
              </a:buClr>
              <a:buSzPts val="1100"/>
              <a:buFont typeface="Arial"/>
              <a:buNone/>
            </a:pPr>
            <a:r>
              <a:rPr lang="en" sz="920">
                <a:latin typeface="Nunito"/>
                <a:ea typeface="Nunito"/>
                <a:cs typeface="Nunito"/>
                <a:sym typeface="Nunito"/>
              </a:rPr>
              <a:t>       -s, --symbolic</a:t>
            </a:r>
            <a:endParaRPr sz="920">
              <a:latin typeface="Nunito"/>
              <a:ea typeface="Nunito"/>
              <a:cs typeface="Nunito"/>
              <a:sym typeface="Nunito"/>
            </a:endParaRPr>
          </a:p>
          <a:p>
            <a:pPr marL="0" lvl="0" indent="0" algn="l" rtl="0">
              <a:lnSpc>
                <a:spcPct val="95000"/>
              </a:lnSpc>
              <a:spcBef>
                <a:spcPts val="0"/>
              </a:spcBef>
              <a:spcAft>
                <a:spcPts val="0"/>
              </a:spcAft>
              <a:buClr>
                <a:schemeClr val="dk1"/>
              </a:buClr>
              <a:buSzPts val="1100"/>
              <a:buFont typeface="Arial"/>
              <a:buNone/>
            </a:pPr>
            <a:r>
              <a:rPr lang="en" sz="920">
                <a:latin typeface="Nunito"/>
                <a:ea typeface="Nunito"/>
                <a:cs typeface="Nunito"/>
                <a:sym typeface="Nunito"/>
              </a:rPr>
              <a:t>              make symbolic links instead of hard links</a:t>
            </a:r>
            <a:endParaRPr sz="920">
              <a:latin typeface="Nunito"/>
              <a:ea typeface="Nunito"/>
              <a:cs typeface="Nunito"/>
              <a:sym typeface="Nunito"/>
            </a:endParaRPr>
          </a:p>
          <a:p>
            <a:pPr marL="0" lvl="0" indent="0" algn="l" rtl="0">
              <a:lnSpc>
                <a:spcPct val="95000"/>
              </a:lnSpc>
              <a:spcBef>
                <a:spcPts val="0"/>
              </a:spcBef>
              <a:spcAft>
                <a:spcPts val="0"/>
              </a:spcAft>
              <a:buClr>
                <a:schemeClr val="dk1"/>
              </a:buClr>
              <a:buSzPts val="1100"/>
              <a:buFont typeface="Arial"/>
              <a:buNone/>
            </a:pPr>
            <a:endParaRPr sz="920">
              <a:latin typeface="Nunito"/>
              <a:ea typeface="Nunito"/>
              <a:cs typeface="Nunito"/>
              <a:sym typeface="Nunito"/>
            </a:endParaRPr>
          </a:p>
          <a:p>
            <a:pPr marL="0" lvl="0" indent="0" algn="l" rtl="0">
              <a:lnSpc>
                <a:spcPct val="95000"/>
              </a:lnSpc>
              <a:spcBef>
                <a:spcPts val="0"/>
              </a:spcBef>
              <a:spcAft>
                <a:spcPts val="0"/>
              </a:spcAft>
              <a:buClr>
                <a:schemeClr val="dk1"/>
              </a:buClr>
              <a:buSzPts val="1100"/>
              <a:buFont typeface="Arial"/>
              <a:buNone/>
            </a:pPr>
            <a:r>
              <a:rPr lang="en" sz="920">
                <a:latin typeface="Nunito"/>
                <a:ea typeface="Nunito"/>
                <a:cs typeface="Nunito"/>
                <a:sym typeface="Nunito"/>
              </a:rPr>
              <a:t>       --help display this help and exit</a:t>
            </a:r>
            <a:endParaRPr sz="920">
              <a:latin typeface="Nunito"/>
              <a:ea typeface="Nunito"/>
              <a:cs typeface="Nunito"/>
              <a:sym typeface="Nunito"/>
            </a:endParaRPr>
          </a:p>
          <a:p>
            <a:pPr marL="0" lvl="0" indent="0" algn="l" rtl="0">
              <a:lnSpc>
                <a:spcPct val="95000"/>
              </a:lnSpc>
              <a:spcBef>
                <a:spcPts val="0"/>
              </a:spcBef>
              <a:spcAft>
                <a:spcPts val="0"/>
              </a:spcAft>
              <a:buClr>
                <a:schemeClr val="dk1"/>
              </a:buClr>
              <a:buSzPts val="1100"/>
              <a:buFont typeface="Arial"/>
              <a:buNone/>
            </a:pPr>
            <a:endParaRPr sz="920">
              <a:latin typeface="Nunito"/>
              <a:ea typeface="Nunito"/>
              <a:cs typeface="Nunito"/>
              <a:sym typeface="Nunito"/>
            </a:endParaRPr>
          </a:p>
          <a:p>
            <a:pPr marL="0" lvl="0" indent="0" algn="l" rtl="0">
              <a:lnSpc>
                <a:spcPct val="95000"/>
              </a:lnSpc>
              <a:spcBef>
                <a:spcPts val="0"/>
              </a:spcBef>
              <a:spcAft>
                <a:spcPts val="0"/>
              </a:spcAft>
              <a:buClr>
                <a:schemeClr val="dk1"/>
              </a:buClr>
              <a:buSzPts val="1100"/>
              <a:buFont typeface="Arial"/>
              <a:buNone/>
            </a:pPr>
            <a:r>
              <a:rPr lang="en" sz="920">
                <a:latin typeface="Nunito"/>
                <a:ea typeface="Nunito"/>
                <a:cs typeface="Nunito"/>
                <a:sym typeface="Nunito"/>
              </a:rPr>
              <a:t>       --version</a:t>
            </a:r>
            <a:endParaRPr sz="920">
              <a:latin typeface="Nunito"/>
              <a:ea typeface="Nunito"/>
              <a:cs typeface="Nunito"/>
              <a:sym typeface="Nunito"/>
            </a:endParaRPr>
          </a:p>
          <a:p>
            <a:pPr marL="0" lvl="0" indent="0" algn="l" rtl="0">
              <a:lnSpc>
                <a:spcPct val="95000"/>
              </a:lnSpc>
              <a:spcBef>
                <a:spcPts val="0"/>
              </a:spcBef>
              <a:spcAft>
                <a:spcPts val="0"/>
              </a:spcAft>
              <a:buSzPts val="1100"/>
              <a:buNone/>
            </a:pPr>
            <a:r>
              <a:rPr lang="en" sz="920">
                <a:latin typeface="Nunito"/>
                <a:ea typeface="Nunito"/>
                <a:cs typeface="Nunito"/>
                <a:sym typeface="Nunito"/>
              </a:rPr>
              <a:t>              output version information and exit</a:t>
            </a:r>
            <a:endParaRPr sz="920">
              <a:latin typeface="Nunito"/>
              <a:ea typeface="Nunito"/>
              <a:cs typeface="Nunito"/>
              <a:sym typeface="Nunito"/>
            </a:endParaRPr>
          </a:p>
        </p:txBody>
      </p:sp>
      <p:sp>
        <p:nvSpPr>
          <p:cNvPr id="750" name="Google Shape;750;p95"/>
          <p:cNvSpPr txBox="1"/>
          <p:nvPr/>
        </p:nvSpPr>
        <p:spPr>
          <a:xfrm>
            <a:off x="4572000" y="1706725"/>
            <a:ext cx="426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Each of these is a different way that you can use </a:t>
            </a:r>
            <a:r>
              <a:rPr lang="en">
                <a:latin typeface="Nunito"/>
                <a:ea typeface="Nunito"/>
                <a:cs typeface="Nunito"/>
                <a:sym typeface="Nunito"/>
              </a:rPr>
              <a:t>ln</a:t>
            </a:r>
            <a:endParaRPr>
              <a:solidFill>
                <a:schemeClr val="dk1"/>
              </a:solidFill>
              <a:latin typeface="Nunito"/>
              <a:ea typeface="Nunito"/>
              <a:cs typeface="Nunito"/>
              <a:sym typeface="Nunito"/>
            </a:endParaRPr>
          </a:p>
        </p:txBody>
      </p:sp>
      <p:sp>
        <p:nvSpPr>
          <p:cNvPr id="751" name="Google Shape;751;p95"/>
          <p:cNvSpPr/>
          <p:nvPr/>
        </p:nvSpPr>
        <p:spPr>
          <a:xfrm>
            <a:off x="4491600" y="1516950"/>
            <a:ext cx="80400" cy="683100"/>
          </a:xfrm>
          <a:prstGeom prst="rightBrace">
            <a:avLst>
              <a:gd name="adj1" fmla="val 50000"/>
              <a:gd name="adj2" fmla="val 54458"/>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755"/>
        <p:cNvGrpSpPr/>
        <p:nvPr/>
      </p:nvGrpSpPr>
      <p:grpSpPr>
        <a:xfrm>
          <a:off x="0" y="0"/>
          <a:ext cx="0" cy="0"/>
          <a:chOff x="0" y="0"/>
          <a:chExt cx="0" cy="0"/>
        </a:xfrm>
      </p:grpSpPr>
      <p:sp>
        <p:nvSpPr>
          <p:cNvPr id="756" name="Google Shape;756;p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Another example manual page: </a:t>
            </a:r>
            <a:r>
              <a:rPr lang="en">
                <a:highlight>
                  <a:schemeClr val="lt2"/>
                </a:highlight>
                <a:latin typeface="Nunito"/>
                <a:ea typeface="Nunito"/>
                <a:cs typeface="Nunito"/>
                <a:sym typeface="Nunito"/>
              </a:rPr>
              <a:t>man ln</a:t>
            </a:r>
            <a:endParaRPr>
              <a:highlight>
                <a:schemeClr val="lt2"/>
              </a:highlight>
              <a:latin typeface="Nunito"/>
              <a:ea typeface="Nunito"/>
              <a:cs typeface="Nunito"/>
              <a:sym typeface="Nunito"/>
            </a:endParaRPr>
          </a:p>
        </p:txBody>
      </p:sp>
      <p:sp>
        <p:nvSpPr>
          <p:cNvPr id="757" name="Google Shape;757;p96"/>
          <p:cNvSpPr txBox="1"/>
          <p:nvPr/>
        </p:nvSpPr>
        <p:spPr>
          <a:xfrm>
            <a:off x="4572000" y="1706725"/>
            <a:ext cx="42603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Each of these is a different way that you can use </a:t>
            </a:r>
            <a:r>
              <a:rPr lang="en">
                <a:latin typeface="Nunito"/>
                <a:ea typeface="Nunito"/>
                <a:cs typeface="Nunito"/>
                <a:sym typeface="Nunito"/>
              </a:rPr>
              <a:t>ln</a:t>
            </a:r>
            <a:endParaRPr>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a:p>
            <a:pPr marL="0" lvl="0" indent="0" algn="l" rtl="0">
              <a:spcBef>
                <a:spcPts val="0"/>
              </a:spcBef>
              <a:spcAft>
                <a:spcPts val="0"/>
              </a:spcAft>
              <a:buNone/>
            </a:pPr>
            <a:r>
              <a:rPr lang="en">
                <a:latin typeface="Nunito"/>
                <a:ea typeface="Nunito"/>
                <a:cs typeface="Nunito"/>
                <a:sym typeface="Nunito"/>
              </a:rPr>
              <a:t>1) ln [OPTION]... [-T] TARGET LINK_NAME</a:t>
            </a:r>
            <a:endParaRPr>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a:p>
            <a:pPr marL="0" lvl="0" indent="0" algn="l" rtl="0">
              <a:spcBef>
                <a:spcPts val="0"/>
              </a:spcBef>
              <a:spcAft>
                <a:spcPts val="0"/>
              </a:spcAft>
              <a:buNone/>
            </a:pPr>
            <a:r>
              <a:rPr lang="en">
                <a:solidFill>
                  <a:schemeClr val="dk1"/>
                </a:solidFill>
                <a:latin typeface="Nunito"/>
                <a:ea typeface="Nunito"/>
                <a:cs typeface="Nunito"/>
                <a:sym typeface="Nunito"/>
              </a:rPr>
              <a:t>[OPTION]...</a:t>
            </a:r>
            <a:endParaRPr>
              <a:solidFill>
                <a:schemeClr val="dk1"/>
              </a:solidFill>
            </a:endParaRPr>
          </a:p>
          <a:p>
            <a:pPr marL="0" lvl="0" indent="0" algn="l" rtl="0">
              <a:spcBef>
                <a:spcPts val="0"/>
              </a:spcBef>
              <a:spcAft>
                <a:spcPts val="0"/>
              </a:spcAft>
              <a:buNone/>
            </a:pPr>
            <a:endParaRPr>
              <a:solidFill>
                <a:schemeClr val="dk1"/>
              </a:solidFill>
              <a:latin typeface="Nunito"/>
              <a:ea typeface="Nunito"/>
              <a:cs typeface="Nunito"/>
              <a:sym typeface="Nunito"/>
            </a:endParaRPr>
          </a:p>
          <a:p>
            <a:pPr marL="0" lvl="0" indent="0" algn="l" rtl="0">
              <a:spcBef>
                <a:spcPts val="0"/>
              </a:spcBef>
              <a:spcAft>
                <a:spcPts val="0"/>
              </a:spcAft>
              <a:buNone/>
            </a:pPr>
            <a:r>
              <a:rPr lang="en">
                <a:solidFill>
                  <a:schemeClr val="dk1"/>
                </a:solidFill>
                <a:latin typeface="Nunito"/>
                <a:ea typeface="Nunito"/>
                <a:cs typeface="Nunito"/>
                <a:sym typeface="Nunito"/>
              </a:rPr>
              <a:t>TARGET</a:t>
            </a:r>
            <a:endParaRPr>
              <a:solidFill>
                <a:schemeClr val="dk1"/>
              </a:solidFill>
              <a:latin typeface="Nunito"/>
              <a:ea typeface="Nunito"/>
              <a:cs typeface="Nunito"/>
              <a:sym typeface="Nunito"/>
            </a:endParaRPr>
          </a:p>
          <a:p>
            <a:pPr marL="0" lvl="0" indent="0" algn="l" rtl="0">
              <a:spcBef>
                <a:spcPts val="0"/>
              </a:spcBef>
              <a:spcAft>
                <a:spcPts val="0"/>
              </a:spcAft>
              <a:buNone/>
            </a:pPr>
            <a:endParaRPr>
              <a:solidFill>
                <a:schemeClr val="dk1"/>
              </a:solidFill>
              <a:latin typeface="Nunito"/>
              <a:ea typeface="Nunito"/>
              <a:cs typeface="Nunito"/>
              <a:sym typeface="Nunito"/>
            </a:endParaRPr>
          </a:p>
          <a:p>
            <a:pPr marL="0" lvl="0" indent="0" algn="l" rtl="0">
              <a:spcBef>
                <a:spcPts val="0"/>
              </a:spcBef>
              <a:spcAft>
                <a:spcPts val="0"/>
              </a:spcAft>
              <a:buNone/>
            </a:pPr>
            <a:r>
              <a:rPr lang="en">
                <a:solidFill>
                  <a:schemeClr val="dk1"/>
                </a:solidFill>
                <a:latin typeface="Nunito"/>
                <a:ea typeface="Nunito"/>
                <a:cs typeface="Nunito"/>
                <a:sym typeface="Nunito"/>
              </a:rPr>
              <a:t>LINK_NAME</a:t>
            </a:r>
            <a:endParaRPr>
              <a:solidFill>
                <a:schemeClr val="dk1"/>
              </a:solidFill>
              <a:latin typeface="Nunito"/>
              <a:ea typeface="Nunito"/>
              <a:cs typeface="Nunito"/>
              <a:sym typeface="Nunito"/>
            </a:endParaRPr>
          </a:p>
        </p:txBody>
      </p:sp>
      <p:sp>
        <p:nvSpPr>
          <p:cNvPr id="758" name="Google Shape;758;p96"/>
          <p:cNvSpPr/>
          <p:nvPr/>
        </p:nvSpPr>
        <p:spPr>
          <a:xfrm>
            <a:off x="4491600" y="1516950"/>
            <a:ext cx="80400" cy="683100"/>
          </a:xfrm>
          <a:prstGeom prst="rightBrace">
            <a:avLst>
              <a:gd name="adj1" fmla="val 50000"/>
              <a:gd name="adj2" fmla="val 54458"/>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96"/>
          <p:cNvSpPr txBox="1"/>
          <p:nvPr/>
        </p:nvSpPr>
        <p:spPr>
          <a:xfrm>
            <a:off x="4572000" y="2531575"/>
            <a:ext cx="4260300" cy="1262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latin typeface="Nunito"/>
                <a:ea typeface="Nunito"/>
                <a:cs typeface="Nunito"/>
                <a:sym typeface="Nunito"/>
              </a:rPr>
              <a:t>“</a:t>
            </a:r>
            <a:r>
              <a:rPr lang="en">
                <a:solidFill>
                  <a:schemeClr val="dk1"/>
                </a:solidFill>
              </a:rPr>
              <a:t>zero or more options”</a:t>
            </a:r>
            <a:endParaRPr>
              <a:solidFill>
                <a:schemeClr val="dk1"/>
              </a:solidFill>
            </a:endParaRPr>
          </a:p>
          <a:p>
            <a:pPr marL="0" lvl="0" indent="0" algn="r" rtl="0">
              <a:spcBef>
                <a:spcPts val="0"/>
              </a:spcBef>
              <a:spcAft>
                <a:spcPts val="0"/>
              </a:spcAft>
              <a:buNone/>
            </a:pPr>
            <a:endParaRPr>
              <a:solidFill>
                <a:schemeClr val="dk1"/>
              </a:solidFill>
              <a:latin typeface="Nunito"/>
              <a:ea typeface="Nunito"/>
              <a:cs typeface="Nunito"/>
              <a:sym typeface="Nunito"/>
            </a:endParaRPr>
          </a:p>
          <a:p>
            <a:pPr marL="0" lvl="0" indent="0" algn="r" rtl="0">
              <a:spcBef>
                <a:spcPts val="0"/>
              </a:spcBef>
              <a:spcAft>
                <a:spcPts val="0"/>
              </a:spcAft>
              <a:buNone/>
            </a:pPr>
            <a:r>
              <a:rPr lang="en">
                <a:solidFill>
                  <a:schemeClr val="dk1"/>
                </a:solidFill>
              </a:rPr>
              <a:t>“the path to an existing file”</a:t>
            </a:r>
            <a:endParaRPr>
              <a:solidFill>
                <a:schemeClr val="dk1"/>
              </a:solidFill>
            </a:endParaRPr>
          </a:p>
          <a:p>
            <a:pPr marL="0" lvl="0" indent="0" algn="r" rtl="0">
              <a:spcBef>
                <a:spcPts val="0"/>
              </a:spcBef>
              <a:spcAft>
                <a:spcPts val="0"/>
              </a:spcAft>
              <a:buNone/>
            </a:pPr>
            <a:endParaRPr>
              <a:solidFill>
                <a:schemeClr val="dk1"/>
              </a:solidFill>
            </a:endParaRPr>
          </a:p>
          <a:p>
            <a:pPr marL="0" lvl="0" indent="0" algn="r" rtl="0">
              <a:spcBef>
                <a:spcPts val="0"/>
              </a:spcBef>
              <a:spcAft>
                <a:spcPts val="0"/>
              </a:spcAft>
              <a:buNone/>
            </a:pPr>
            <a:r>
              <a:rPr lang="en">
                <a:solidFill>
                  <a:schemeClr val="dk1"/>
                </a:solidFill>
              </a:rPr>
              <a:t>“the file name of the new link”</a:t>
            </a:r>
            <a:endParaRPr>
              <a:solidFill>
                <a:schemeClr val="dk1"/>
              </a:solidFill>
            </a:endParaRPr>
          </a:p>
        </p:txBody>
      </p:sp>
      <p:sp>
        <p:nvSpPr>
          <p:cNvPr id="760" name="Google Shape;760;p96"/>
          <p:cNvSpPr txBox="1">
            <a:spLocks noGrp="1"/>
          </p:cNvSpPr>
          <p:nvPr>
            <p:ph type="body" idx="1"/>
          </p:nvPr>
        </p:nvSpPr>
        <p:spPr>
          <a:xfrm>
            <a:off x="523800" y="1017725"/>
            <a:ext cx="3967800" cy="39909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1100"/>
              <a:buNone/>
            </a:pPr>
            <a:r>
              <a:rPr lang="en" sz="920">
                <a:latin typeface="Nunito"/>
                <a:ea typeface="Nunito"/>
                <a:cs typeface="Nunito"/>
                <a:sym typeface="Nunito"/>
              </a:rPr>
              <a:t>LN(1)                         User Commands                        LN(1)</a:t>
            </a:r>
            <a:endParaRPr sz="920">
              <a:latin typeface="Nunito"/>
              <a:ea typeface="Nunito"/>
              <a:cs typeface="Nunito"/>
              <a:sym typeface="Nunito"/>
            </a:endParaRPr>
          </a:p>
          <a:p>
            <a:pPr marL="0" lvl="0" indent="0" algn="l" rtl="0">
              <a:lnSpc>
                <a:spcPct val="95000"/>
              </a:lnSpc>
              <a:spcBef>
                <a:spcPts val="0"/>
              </a:spcBef>
              <a:spcAft>
                <a:spcPts val="0"/>
              </a:spcAft>
              <a:buSzPts val="1100"/>
              <a:buNone/>
            </a:pPr>
            <a:r>
              <a:rPr lang="en" sz="920">
                <a:latin typeface="Nunito"/>
                <a:ea typeface="Nunito"/>
                <a:cs typeface="Nunito"/>
                <a:sym typeface="Nunito"/>
              </a:rPr>
              <a:t>NAME         top</a:t>
            </a:r>
            <a:endParaRPr sz="920">
              <a:latin typeface="Nunito"/>
              <a:ea typeface="Nunito"/>
              <a:cs typeface="Nunito"/>
              <a:sym typeface="Nunito"/>
            </a:endParaRPr>
          </a:p>
          <a:p>
            <a:pPr marL="0" lvl="0" indent="0" algn="l" rtl="0">
              <a:lnSpc>
                <a:spcPct val="95000"/>
              </a:lnSpc>
              <a:spcBef>
                <a:spcPts val="0"/>
              </a:spcBef>
              <a:spcAft>
                <a:spcPts val="0"/>
              </a:spcAft>
              <a:buSzPts val="1100"/>
              <a:buNone/>
            </a:pPr>
            <a:r>
              <a:rPr lang="en" sz="920">
                <a:latin typeface="Nunito"/>
                <a:ea typeface="Nunito"/>
                <a:cs typeface="Nunito"/>
                <a:sym typeface="Nunito"/>
              </a:rPr>
              <a:t>       ln - make links between files</a:t>
            </a:r>
            <a:endParaRPr sz="920">
              <a:latin typeface="Nunito"/>
              <a:ea typeface="Nunito"/>
              <a:cs typeface="Nunito"/>
              <a:sym typeface="Nunito"/>
            </a:endParaRPr>
          </a:p>
          <a:p>
            <a:pPr marL="0" lvl="0" indent="0" algn="l" rtl="0">
              <a:lnSpc>
                <a:spcPct val="95000"/>
              </a:lnSpc>
              <a:spcBef>
                <a:spcPts val="0"/>
              </a:spcBef>
              <a:spcAft>
                <a:spcPts val="0"/>
              </a:spcAft>
              <a:buSzPts val="1100"/>
              <a:buNone/>
            </a:pPr>
            <a:r>
              <a:rPr lang="en" sz="920">
                <a:latin typeface="Nunito"/>
                <a:ea typeface="Nunito"/>
                <a:cs typeface="Nunito"/>
                <a:sym typeface="Nunito"/>
              </a:rPr>
              <a:t>SYNOPSIS         top</a:t>
            </a:r>
            <a:endParaRPr sz="920">
              <a:latin typeface="Nunito"/>
              <a:ea typeface="Nunito"/>
              <a:cs typeface="Nunito"/>
              <a:sym typeface="Nunito"/>
            </a:endParaRPr>
          </a:p>
          <a:p>
            <a:pPr marL="0" lvl="0" indent="0" algn="l" rtl="0">
              <a:lnSpc>
                <a:spcPct val="95000"/>
              </a:lnSpc>
              <a:spcBef>
                <a:spcPts val="0"/>
              </a:spcBef>
              <a:spcAft>
                <a:spcPts val="0"/>
              </a:spcAft>
              <a:buSzPts val="1100"/>
              <a:buNone/>
            </a:pPr>
            <a:r>
              <a:rPr lang="en" sz="920">
                <a:latin typeface="Nunito"/>
                <a:ea typeface="Nunito"/>
                <a:cs typeface="Nunito"/>
                <a:sym typeface="Nunito"/>
              </a:rPr>
              <a:t>       ln [OPTION]... [-T] TARGET LINK_NAME</a:t>
            </a:r>
            <a:endParaRPr sz="920">
              <a:latin typeface="Nunito"/>
              <a:ea typeface="Nunito"/>
              <a:cs typeface="Nunito"/>
              <a:sym typeface="Nunito"/>
            </a:endParaRPr>
          </a:p>
          <a:p>
            <a:pPr marL="0" lvl="0" indent="0" algn="l" rtl="0">
              <a:lnSpc>
                <a:spcPct val="95000"/>
              </a:lnSpc>
              <a:spcBef>
                <a:spcPts val="0"/>
              </a:spcBef>
              <a:spcAft>
                <a:spcPts val="0"/>
              </a:spcAft>
              <a:buSzPts val="1100"/>
              <a:buNone/>
            </a:pPr>
            <a:r>
              <a:rPr lang="en" sz="920">
                <a:latin typeface="Nunito"/>
                <a:ea typeface="Nunito"/>
                <a:cs typeface="Nunito"/>
                <a:sym typeface="Nunito"/>
              </a:rPr>
              <a:t>       ln [OPTION]... TARGET</a:t>
            </a:r>
            <a:endParaRPr sz="920">
              <a:latin typeface="Nunito"/>
              <a:ea typeface="Nunito"/>
              <a:cs typeface="Nunito"/>
              <a:sym typeface="Nunito"/>
            </a:endParaRPr>
          </a:p>
          <a:p>
            <a:pPr marL="0" lvl="0" indent="0" algn="l" rtl="0">
              <a:lnSpc>
                <a:spcPct val="95000"/>
              </a:lnSpc>
              <a:spcBef>
                <a:spcPts val="0"/>
              </a:spcBef>
              <a:spcAft>
                <a:spcPts val="0"/>
              </a:spcAft>
              <a:buSzPts val="1100"/>
              <a:buNone/>
            </a:pPr>
            <a:r>
              <a:rPr lang="en" sz="920">
                <a:latin typeface="Nunito"/>
                <a:ea typeface="Nunito"/>
                <a:cs typeface="Nunito"/>
                <a:sym typeface="Nunito"/>
              </a:rPr>
              <a:t>       ln [OPTION]... TARGET... DIRECTORY</a:t>
            </a:r>
            <a:endParaRPr sz="920">
              <a:latin typeface="Nunito"/>
              <a:ea typeface="Nunito"/>
              <a:cs typeface="Nunito"/>
              <a:sym typeface="Nunito"/>
            </a:endParaRPr>
          </a:p>
          <a:p>
            <a:pPr marL="0" lvl="0" indent="0" algn="l" rtl="0">
              <a:lnSpc>
                <a:spcPct val="95000"/>
              </a:lnSpc>
              <a:spcBef>
                <a:spcPts val="0"/>
              </a:spcBef>
              <a:spcAft>
                <a:spcPts val="0"/>
              </a:spcAft>
              <a:buSzPts val="1100"/>
              <a:buNone/>
            </a:pPr>
            <a:r>
              <a:rPr lang="en" sz="920">
                <a:latin typeface="Nunito"/>
                <a:ea typeface="Nunito"/>
                <a:cs typeface="Nunito"/>
                <a:sym typeface="Nunito"/>
              </a:rPr>
              <a:t>       ln [OPTION]... -t DIRECTORY TARGET...</a:t>
            </a:r>
            <a:endParaRPr sz="920">
              <a:latin typeface="Nunito"/>
              <a:ea typeface="Nunito"/>
              <a:cs typeface="Nunito"/>
              <a:sym typeface="Nunito"/>
            </a:endParaRPr>
          </a:p>
          <a:p>
            <a:pPr marL="0" lvl="0" indent="0" algn="l" rtl="0">
              <a:lnSpc>
                <a:spcPct val="95000"/>
              </a:lnSpc>
              <a:spcBef>
                <a:spcPts val="0"/>
              </a:spcBef>
              <a:spcAft>
                <a:spcPts val="0"/>
              </a:spcAft>
              <a:buSzPts val="1100"/>
              <a:buNone/>
            </a:pPr>
            <a:r>
              <a:rPr lang="en" sz="920">
                <a:latin typeface="Nunito"/>
                <a:ea typeface="Nunito"/>
                <a:cs typeface="Nunito"/>
                <a:sym typeface="Nunito"/>
              </a:rPr>
              <a:t>DESCRIPTION         top</a:t>
            </a:r>
            <a:endParaRPr sz="920">
              <a:latin typeface="Nunito"/>
              <a:ea typeface="Nunito"/>
              <a:cs typeface="Nunito"/>
              <a:sym typeface="Nunito"/>
            </a:endParaRPr>
          </a:p>
          <a:p>
            <a:pPr marL="0" lvl="0" indent="0" algn="l" rtl="0">
              <a:lnSpc>
                <a:spcPct val="95000"/>
              </a:lnSpc>
              <a:spcBef>
                <a:spcPts val="0"/>
              </a:spcBef>
              <a:spcAft>
                <a:spcPts val="0"/>
              </a:spcAft>
              <a:buSzPts val="1100"/>
              <a:buNone/>
            </a:pPr>
            <a:r>
              <a:rPr lang="en" sz="920">
                <a:latin typeface="Nunito"/>
                <a:ea typeface="Nunito"/>
                <a:cs typeface="Nunito"/>
                <a:sym typeface="Nunito"/>
              </a:rPr>
              <a:t>       In the 1st form, create a link to TARGET with the name LINK_NAME.</a:t>
            </a:r>
            <a:endParaRPr sz="920">
              <a:latin typeface="Nunito"/>
              <a:ea typeface="Nunito"/>
              <a:cs typeface="Nunito"/>
              <a:sym typeface="Nunito"/>
            </a:endParaRPr>
          </a:p>
          <a:p>
            <a:pPr marL="0" lvl="0" indent="0" algn="l" rtl="0">
              <a:lnSpc>
                <a:spcPct val="95000"/>
              </a:lnSpc>
              <a:spcBef>
                <a:spcPts val="0"/>
              </a:spcBef>
              <a:spcAft>
                <a:spcPts val="0"/>
              </a:spcAft>
              <a:buSzPts val="1100"/>
              <a:buNone/>
            </a:pPr>
            <a:r>
              <a:rPr lang="en" sz="920">
                <a:latin typeface="Nunito"/>
                <a:ea typeface="Nunito"/>
                <a:cs typeface="Nunito"/>
                <a:sym typeface="Nunito"/>
              </a:rPr>
              <a:t>       In the 2nd form, create a link to TARGET in the current</a:t>
            </a:r>
            <a:endParaRPr sz="920">
              <a:latin typeface="Nunito"/>
              <a:ea typeface="Nunito"/>
              <a:cs typeface="Nunito"/>
              <a:sym typeface="Nunito"/>
            </a:endParaRPr>
          </a:p>
          <a:p>
            <a:pPr marL="0" lvl="0" indent="0" algn="l" rtl="0">
              <a:lnSpc>
                <a:spcPct val="95000"/>
              </a:lnSpc>
              <a:spcBef>
                <a:spcPts val="0"/>
              </a:spcBef>
              <a:spcAft>
                <a:spcPts val="0"/>
              </a:spcAft>
              <a:buSzPts val="1100"/>
              <a:buNone/>
            </a:pPr>
            <a:r>
              <a:rPr lang="en" sz="920">
                <a:latin typeface="Nunito"/>
                <a:ea typeface="Nunito"/>
                <a:cs typeface="Nunito"/>
                <a:sym typeface="Nunito"/>
              </a:rPr>
              <a:t>       directory.  In the 3rd and 4th forms, create links to each TARGET</a:t>
            </a:r>
            <a:endParaRPr sz="920">
              <a:latin typeface="Nunito"/>
              <a:ea typeface="Nunito"/>
              <a:cs typeface="Nunito"/>
              <a:sym typeface="Nunito"/>
            </a:endParaRPr>
          </a:p>
          <a:p>
            <a:pPr marL="0" lvl="0" indent="0" algn="l" rtl="0">
              <a:lnSpc>
                <a:spcPct val="95000"/>
              </a:lnSpc>
              <a:spcBef>
                <a:spcPts val="0"/>
              </a:spcBef>
              <a:spcAft>
                <a:spcPts val="0"/>
              </a:spcAft>
              <a:buSzPts val="1100"/>
              <a:buNone/>
            </a:pPr>
            <a:r>
              <a:rPr lang="en" sz="920">
                <a:latin typeface="Nunito"/>
                <a:ea typeface="Nunito"/>
                <a:cs typeface="Nunito"/>
                <a:sym typeface="Nunito"/>
              </a:rPr>
              <a:t>       in DIRECTORY.  Create hard links by default, symbolic links with</a:t>
            </a:r>
            <a:endParaRPr sz="920">
              <a:latin typeface="Nunito"/>
              <a:ea typeface="Nunito"/>
              <a:cs typeface="Nunito"/>
              <a:sym typeface="Nunito"/>
            </a:endParaRPr>
          </a:p>
          <a:p>
            <a:pPr marL="0" lvl="0" indent="0" algn="l" rtl="0">
              <a:lnSpc>
                <a:spcPct val="95000"/>
              </a:lnSpc>
              <a:spcBef>
                <a:spcPts val="0"/>
              </a:spcBef>
              <a:spcAft>
                <a:spcPts val="0"/>
              </a:spcAft>
              <a:buSzPts val="1100"/>
              <a:buNone/>
            </a:pPr>
            <a:r>
              <a:rPr lang="en" sz="920">
                <a:latin typeface="Nunito"/>
                <a:ea typeface="Nunito"/>
                <a:cs typeface="Nunito"/>
                <a:sym typeface="Nunito"/>
              </a:rPr>
              <a:t>       --symbolic.  By default, each destination (name of new link)</a:t>
            </a:r>
            <a:endParaRPr sz="920">
              <a:latin typeface="Nunito"/>
              <a:ea typeface="Nunito"/>
              <a:cs typeface="Nunito"/>
              <a:sym typeface="Nunito"/>
            </a:endParaRPr>
          </a:p>
          <a:p>
            <a:pPr marL="0" lvl="0" indent="0" algn="l" rtl="0">
              <a:lnSpc>
                <a:spcPct val="95000"/>
              </a:lnSpc>
              <a:spcBef>
                <a:spcPts val="0"/>
              </a:spcBef>
              <a:spcAft>
                <a:spcPts val="0"/>
              </a:spcAft>
              <a:buSzPts val="1100"/>
              <a:buNone/>
            </a:pPr>
            <a:r>
              <a:rPr lang="en" sz="920">
                <a:latin typeface="Nunito"/>
                <a:ea typeface="Nunito"/>
                <a:cs typeface="Nunito"/>
                <a:sym typeface="Nunito"/>
              </a:rPr>
              <a:t>       should not already exist.  When creating hard links, each TARGET</a:t>
            </a:r>
            <a:endParaRPr sz="920">
              <a:latin typeface="Nunito"/>
              <a:ea typeface="Nunito"/>
              <a:cs typeface="Nunito"/>
              <a:sym typeface="Nunito"/>
            </a:endParaRPr>
          </a:p>
          <a:p>
            <a:pPr marL="0" lvl="0" indent="0" algn="l" rtl="0">
              <a:lnSpc>
                <a:spcPct val="95000"/>
              </a:lnSpc>
              <a:spcBef>
                <a:spcPts val="0"/>
              </a:spcBef>
              <a:spcAft>
                <a:spcPts val="0"/>
              </a:spcAft>
              <a:buSzPts val="1100"/>
              <a:buNone/>
            </a:pPr>
            <a:r>
              <a:rPr lang="en" sz="920">
                <a:latin typeface="Nunito"/>
                <a:ea typeface="Nunito"/>
                <a:cs typeface="Nunito"/>
                <a:sym typeface="Nunito"/>
              </a:rPr>
              <a:t>       must exist.  Symbolic links can hold arbitrary text; if later</a:t>
            </a:r>
            <a:endParaRPr sz="920">
              <a:latin typeface="Nunito"/>
              <a:ea typeface="Nunito"/>
              <a:cs typeface="Nunito"/>
              <a:sym typeface="Nunito"/>
            </a:endParaRPr>
          </a:p>
          <a:p>
            <a:pPr marL="0" lvl="0" indent="0" algn="l" rtl="0">
              <a:lnSpc>
                <a:spcPct val="95000"/>
              </a:lnSpc>
              <a:spcBef>
                <a:spcPts val="0"/>
              </a:spcBef>
              <a:spcAft>
                <a:spcPts val="0"/>
              </a:spcAft>
              <a:buSzPts val="1100"/>
              <a:buNone/>
            </a:pPr>
            <a:r>
              <a:rPr lang="en" sz="920">
                <a:latin typeface="Nunito"/>
                <a:ea typeface="Nunito"/>
                <a:cs typeface="Nunito"/>
                <a:sym typeface="Nunito"/>
              </a:rPr>
              <a:t>       resolved, a relative link is interpreted in relation to its</a:t>
            </a:r>
            <a:endParaRPr sz="920">
              <a:latin typeface="Nunito"/>
              <a:ea typeface="Nunito"/>
              <a:cs typeface="Nunito"/>
              <a:sym typeface="Nunito"/>
            </a:endParaRPr>
          </a:p>
          <a:p>
            <a:pPr marL="0" lvl="0" indent="0" algn="l" rtl="0">
              <a:lnSpc>
                <a:spcPct val="95000"/>
              </a:lnSpc>
              <a:spcBef>
                <a:spcPts val="0"/>
              </a:spcBef>
              <a:spcAft>
                <a:spcPts val="0"/>
              </a:spcAft>
              <a:buSzPts val="1100"/>
              <a:buNone/>
            </a:pPr>
            <a:r>
              <a:rPr lang="en" sz="920">
                <a:latin typeface="Nunito"/>
                <a:ea typeface="Nunito"/>
                <a:cs typeface="Nunito"/>
                <a:sym typeface="Nunito"/>
              </a:rPr>
              <a:t>       parent directory.</a:t>
            </a:r>
            <a:endParaRPr sz="920">
              <a:latin typeface="Nunito"/>
              <a:ea typeface="Nunito"/>
              <a:cs typeface="Nunito"/>
              <a:sym typeface="Nunito"/>
            </a:endParaRPr>
          </a:p>
          <a:p>
            <a:pPr marL="0" lvl="0" indent="0" algn="l" rtl="0">
              <a:lnSpc>
                <a:spcPct val="95000"/>
              </a:lnSpc>
              <a:spcBef>
                <a:spcPts val="0"/>
              </a:spcBef>
              <a:spcAft>
                <a:spcPts val="0"/>
              </a:spcAft>
              <a:buSzPts val="1100"/>
              <a:buNone/>
            </a:pPr>
            <a:endParaRPr sz="920">
              <a:latin typeface="Nunito"/>
              <a:ea typeface="Nunito"/>
              <a:cs typeface="Nunito"/>
              <a:sym typeface="Nunito"/>
            </a:endParaRPr>
          </a:p>
          <a:p>
            <a:pPr marL="0" lvl="0" indent="0" algn="l" rtl="0">
              <a:lnSpc>
                <a:spcPct val="95000"/>
              </a:lnSpc>
              <a:spcBef>
                <a:spcPts val="0"/>
              </a:spcBef>
              <a:spcAft>
                <a:spcPts val="0"/>
              </a:spcAft>
              <a:buSzPts val="1100"/>
              <a:buNone/>
            </a:pPr>
            <a:r>
              <a:rPr lang="en" sz="920">
                <a:latin typeface="Nunito"/>
                <a:ea typeface="Nunito"/>
                <a:cs typeface="Nunito"/>
                <a:sym typeface="Nunito"/>
              </a:rPr>
              <a:t>       Mandatory arguments to long options are mandatory for short</a:t>
            </a:r>
            <a:endParaRPr sz="920">
              <a:latin typeface="Nunito"/>
              <a:ea typeface="Nunito"/>
              <a:cs typeface="Nunito"/>
              <a:sym typeface="Nunito"/>
            </a:endParaRPr>
          </a:p>
          <a:p>
            <a:pPr marL="0" lvl="0" indent="0" algn="l" rtl="0">
              <a:lnSpc>
                <a:spcPct val="95000"/>
              </a:lnSpc>
              <a:spcBef>
                <a:spcPts val="0"/>
              </a:spcBef>
              <a:spcAft>
                <a:spcPts val="0"/>
              </a:spcAft>
              <a:buSzPts val="1100"/>
              <a:buNone/>
            </a:pPr>
            <a:r>
              <a:rPr lang="en" sz="920">
                <a:latin typeface="Nunito"/>
                <a:ea typeface="Nunito"/>
                <a:cs typeface="Nunito"/>
                <a:sym typeface="Nunito"/>
              </a:rPr>
              <a:t>       options too.</a:t>
            </a:r>
            <a:endParaRPr sz="920">
              <a:latin typeface="Nunito"/>
              <a:ea typeface="Nunito"/>
              <a:cs typeface="Nunito"/>
              <a:sym typeface="Nunito"/>
            </a:endParaRPr>
          </a:p>
          <a:p>
            <a:pPr marL="0" lvl="0" indent="0" algn="l" rtl="0">
              <a:lnSpc>
                <a:spcPct val="95000"/>
              </a:lnSpc>
              <a:spcBef>
                <a:spcPts val="0"/>
              </a:spcBef>
              <a:spcAft>
                <a:spcPts val="0"/>
              </a:spcAft>
              <a:buSzPts val="1100"/>
              <a:buNone/>
            </a:pPr>
            <a:endParaRPr sz="920">
              <a:latin typeface="Nunito"/>
              <a:ea typeface="Nunito"/>
              <a:cs typeface="Nunito"/>
              <a:sym typeface="Nunito"/>
            </a:endParaRPr>
          </a:p>
          <a:p>
            <a:pPr marL="0" lvl="0" indent="0" algn="l" rtl="0">
              <a:lnSpc>
                <a:spcPct val="95000"/>
              </a:lnSpc>
              <a:spcBef>
                <a:spcPts val="0"/>
              </a:spcBef>
              <a:spcAft>
                <a:spcPts val="0"/>
              </a:spcAft>
              <a:buSzPts val="1100"/>
              <a:buNone/>
            </a:pPr>
            <a:r>
              <a:rPr lang="en" sz="920">
                <a:latin typeface="Nunito"/>
                <a:ea typeface="Nunito"/>
                <a:cs typeface="Nunito"/>
                <a:sym typeface="Nunito"/>
              </a:rPr>
              <a:t>       -s, --symbolic</a:t>
            </a:r>
            <a:endParaRPr sz="920">
              <a:latin typeface="Nunito"/>
              <a:ea typeface="Nunito"/>
              <a:cs typeface="Nunito"/>
              <a:sym typeface="Nunito"/>
            </a:endParaRPr>
          </a:p>
          <a:p>
            <a:pPr marL="0" lvl="0" indent="0" algn="l" rtl="0">
              <a:lnSpc>
                <a:spcPct val="95000"/>
              </a:lnSpc>
              <a:spcBef>
                <a:spcPts val="0"/>
              </a:spcBef>
              <a:spcAft>
                <a:spcPts val="0"/>
              </a:spcAft>
              <a:buSzPts val="1100"/>
              <a:buNone/>
            </a:pPr>
            <a:r>
              <a:rPr lang="en" sz="920">
                <a:latin typeface="Nunito"/>
                <a:ea typeface="Nunito"/>
                <a:cs typeface="Nunito"/>
                <a:sym typeface="Nunito"/>
              </a:rPr>
              <a:t>              make symbolic links instead of hard links</a:t>
            </a:r>
            <a:endParaRPr sz="920">
              <a:latin typeface="Nunito"/>
              <a:ea typeface="Nunito"/>
              <a:cs typeface="Nunito"/>
              <a:sym typeface="Nunito"/>
            </a:endParaRPr>
          </a:p>
          <a:p>
            <a:pPr marL="0" lvl="0" indent="0" algn="l" rtl="0">
              <a:lnSpc>
                <a:spcPct val="95000"/>
              </a:lnSpc>
              <a:spcBef>
                <a:spcPts val="0"/>
              </a:spcBef>
              <a:spcAft>
                <a:spcPts val="0"/>
              </a:spcAft>
              <a:buSzPts val="1100"/>
              <a:buNone/>
            </a:pPr>
            <a:endParaRPr sz="920">
              <a:latin typeface="Nunito"/>
              <a:ea typeface="Nunito"/>
              <a:cs typeface="Nunito"/>
              <a:sym typeface="Nunito"/>
            </a:endParaRPr>
          </a:p>
          <a:p>
            <a:pPr marL="0" lvl="0" indent="0" algn="l" rtl="0">
              <a:lnSpc>
                <a:spcPct val="95000"/>
              </a:lnSpc>
              <a:spcBef>
                <a:spcPts val="0"/>
              </a:spcBef>
              <a:spcAft>
                <a:spcPts val="0"/>
              </a:spcAft>
              <a:buSzPts val="1100"/>
              <a:buNone/>
            </a:pPr>
            <a:r>
              <a:rPr lang="en" sz="920">
                <a:latin typeface="Nunito"/>
                <a:ea typeface="Nunito"/>
                <a:cs typeface="Nunito"/>
                <a:sym typeface="Nunito"/>
              </a:rPr>
              <a:t>       --help display this help and exit</a:t>
            </a:r>
            <a:endParaRPr sz="920">
              <a:latin typeface="Nunito"/>
              <a:ea typeface="Nunito"/>
              <a:cs typeface="Nunito"/>
              <a:sym typeface="Nunito"/>
            </a:endParaRPr>
          </a:p>
          <a:p>
            <a:pPr marL="0" lvl="0" indent="0" algn="l" rtl="0">
              <a:lnSpc>
                <a:spcPct val="95000"/>
              </a:lnSpc>
              <a:spcBef>
                <a:spcPts val="0"/>
              </a:spcBef>
              <a:spcAft>
                <a:spcPts val="0"/>
              </a:spcAft>
              <a:buSzPts val="1100"/>
              <a:buNone/>
            </a:pPr>
            <a:endParaRPr sz="920">
              <a:latin typeface="Nunito"/>
              <a:ea typeface="Nunito"/>
              <a:cs typeface="Nunito"/>
              <a:sym typeface="Nunito"/>
            </a:endParaRPr>
          </a:p>
          <a:p>
            <a:pPr marL="0" lvl="0" indent="0" algn="l" rtl="0">
              <a:lnSpc>
                <a:spcPct val="95000"/>
              </a:lnSpc>
              <a:spcBef>
                <a:spcPts val="0"/>
              </a:spcBef>
              <a:spcAft>
                <a:spcPts val="0"/>
              </a:spcAft>
              <a:buSzPts val="1100"/>
              <a:buNone/>
            </a:pPr>
            <a:r>
              <a:rPr lang="en" sz="920">
                <a:latin typeface="Nunito"/>
                <a:ea typeface="Nunito"/>
                <a:cs typeface="Nunito"/>
                <a:sym typeface="Nunito"/>
              </a:rPr>
              <a:t>       --version</a:t>
            </a:r>
            <a:endParaRPr sz="920">
              <a:latin typeface="Nunito"/>
              <a:ea typeface="Nunito"/>
              <a:cs typeface="Nunito"/>
              <a:sym typeface="Nunito"/>
            </a:endParaRPr>
          </a:p>
          <a:p>
            <a:pPr marL="0" lvl="0" indent="0" algn="l" rtl="0">
              <a:lnSpc>
                <a:spcPct val="95000"/>
              </a:lnSpc>
              <a:spcBef>
                <a:spcPts val="0"/>
              </a:spcBef>
              <a:spcAft>
                <a:spcPts val="0"/>
              </a:spcAft>
              <a:buSzPts val="1100"/>
              <a:buNone/>
            </a:pPr>
            <a:r>
              <a:rPr lang="en" sz="920">
                <a:latin typeface="Nunito"/>
                <a:ea typeface="Nunito"/>
                <a:cs typeface="Nunito"/>
                <a:sym typeface="Nunito"/>
              </a:rPr>
              <a:t>              output version information and exit</a:t>
            </a:r>
            <a:endParaRPr sz="920">
              <a:latin typeface="Nunito"/>
              <a:ea typeface="Nunito"/>
              <a:cs typeface="Nunito"/>
              <a:sym typeface="Nunito"/>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764"/>
        <p:cNvGrpSpPr/>
        <p:nvPr/>
      </p:nvGrpSpPr>
      <p:grpSpPr>
        <a:xfrm>
          <a:off x="0" y="0"/>
          <a:ext cx="0" cy="0"/>
          <a:chOff x="0" y="0"/>
          <a:chExt cx="0" cy="0"/>
        </a:xfrm>
      </p:grpSpPr>
      <p:sp>
        <p:nvSpPr>
          <p:cNvPr id="765" name="Google Shape;765;p9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Another example manual page: </a:t>
            </a:r>
            <a:r>
              <a:rPr lang="en">
                <a:highlight>
                  <a:schemeClr val="lt2"/>
                </a:highlight>
                <a:latin typeface="Nunito"/>
                <a:ea typeface="Nunito"/>
                <a:cs typeface="Nunito"/>
                <a:sym typeface="Nunito"/>
              </a:rPr>
              <a:t>man ln</a:t>
            </a:r>
            <a:endParaRPr>
              <a:highlight>
                <a:schemeClr val="lt2"/>
              </a:highlight>
              <a:latin typeface="Nunito"/>
              <a:ea typeface="Nunito"/>
              <a:cs typeface="Nunito"/>
              <a:sym typeface="Nunito"/>
            </a:endParaRPr>
          </a:p>
        </p:txBody>
      </p:sp>
      <p:sp>
        <p:nvSpPr>
          <p:cNvPr id="766" name="Google Shape;766;p97"/>
          <p:cNvSpPr txBox="1"/>
          <p:nvPr/>
        </p:nvSpPr>
        <p:spPr>
          <a:xfrm>
            <a:off x="4572000" y="1706725"/>
            <a:ext cx="42603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Each of these is a different way that you can use </a:t>
            </a:r>
            <a:r>
              <a:rPr lang="en">
                <a:latin typeface="Nunito"/>
                <a:ea typeface="Nunito"/>
                <a:cs typeface="Nunito"/>
                <a:sym typeface="Nunito"/>
              </a:rPr>
              <a:t>ln</a:t>
            </a:r>
            <a:endParaRPr>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a:p>
            <a:pPr marL="0" lvl="0" indent="0" algn="l" rtl="0">
              <a:spcBef>
                <a:spcPts val="0"/>
              </a:spcBef>
              <a:spcAft>
                <a:spcPts val="0"/>
              </a:spcAft>
              <a:buNone/>
            </a:pPr>
            <a:r>
              <a:rPr lang="en">
                <a:latin typeface="Nunito"/>
                <a:ea typeface="Nunito"/>
                <a:cs typeface="Nunito"/>
                <a:sym typeface="Nunito"/>
              </a:rPr>
              <a:t>1) ln [OPTION]... [-T] TARGET LINK_NAME</a:t>
            </a:r>
            <a:endParaRPr>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a:p>
            <a:pPr marL="0" lvl="0" indent="0" algn="l" rtl="0">
              <a:spcBef>
                <a:spcPts val="0"/>
              </a:spcBef>
              <a:spcAft>
                <a:spcPts val="0"/>
              </a:spcAft>
              <a:buNone/>
            </a:pPr>
            <a:r>
              <a:rPr lang="en">
                <a:solidFill>
                  <a:schemeClr val="dk1"/>
                </a:solidFill>
                <a:latin typeface="Nunito"/>
                <a:ea typeface="Nunito"/>
                <a:cs typeface="Nunito"/>
                <a:sym typeface="Nunito"/>
              </a:rPr>
              <a:t>[OPTION]...</a:t>
            </a:r>
            <a:endParaRPr>
              <a:solidFill>
                <a:schemeClr val="dk1"/>
              </a:solidFill>
            </a:endParaRPr>
          </a:p>
          <a:p>
            <a:pPr marL="0" lvl="0" indent="0" algn="l" rtl="0">
              <a:spcBef>
                <a:spcPts val="0"/>
              </a:spcBef>
              <a:spcAft>
                <a:spcPts val="0"/>
              </a:spcAft>
              <a:buNone/>
            </a:pPr>
            <a:endParaRPr>
              <a:solidFill>
                <a:schemeClr val="dk1"/>
              </a:solidFill>
              <a:latin typeface="Nunito"/>
              <a:ea typeface="Nunito"/>
              <a:cs typeface="Nunito"/>
              <a:sym typeface="Nunito"/>
            </a:endParaRPr>
          </a:p>
          <a:p>
            <a:pPr marL="0" lvl="0" indent="0" algn="l" rtl="0">
              <a:spcBef>
                <a:spcPts val="0"/>
              </a:spcBef>
              <a:spcAft>
                <a:spcPts val="0"/>
              </a:spcAft>
              <a:buNone/>
            </a:pPr>
            <a:r>
              <a:rPr lang="en">
                <a:solidFill>
                  <a:schemeClr val="dk1"/>
                </a:solidFill>
                <a:latin typeface="Nunito"/>
                <a:ea typeface="Nunito"/>
                <a:cs typeface="Nunito"/>
                <a:sym typeface="Nunito"/>
              </a:rPr>
              <a:t>TARGET</a:t>
            </a:r>
            <a:endParaRPr>
              <a:solidFill>
                <a:schemeClr val="dk1"/>
              </a:solidFill>
              <a:latin typeface="Nunito"/>
              <a:ea typeface="Nunito"/>
              <a:cs typeface="Nunito"/>
              <a:sym typeface="Nunito"/>
            </a:endParaRPr>
          </a:p>
          <a:p>
            <a:pPr marL="0" lvl="0" indent="0" algn="l" rtl="0">
              <a:spcBef>
                <a:spcPts val="0"/>
              </a:spcBef>
              <a:spcAft>
                <a:spcPts val="0"/>
              </a:spcAft>
              <a:buNone/>
            </a:pPr>
            <a:endParaRPr>
              <a:solidFill>
                <a:schemeClr val="dk1"/>
              </a:solidFill>
              <a:latin typeface="Nunito"/>
              <a:ea typeface="Nunito"/>
              <a:cs typeface="Nunito"/>
              <a:sym typeface="Nunito"/>
            </a:endParaRPr>
          </a:p>
          <a:p>
            <a:pPr marL="0" lvl="0" indent="0" algn="l" rtl="0">
              <a:spcBef>
                <a:spcPts val="0"/>
              </a:spcBef>
              <a:spcAft>
                <a:spcPts val="0"/>
              </a:spcAft>
              <a:buNone/>
            </a:pPr>
            <a:r>
              <a:rPr lang="en">
                <a:solidFill>
                  <a:schemeClr val="dk1"/>
                </a:solidFill>
                <a:latin typeface="Nunito"/>
                <a:ea typeface="Nunito"/>
                <a:cs typeface="Nunito"/>
                <a:sym typeface="Nunito"/>
              </a:rPr>
              <a:t>LINK_NAME</a:t>
            </a:r>
            <a:endParaRPr>
              <a:solidFill>
                <a:schemeClr val="dk1"/>
              </a:solidFill>
              <a:latin typeface="Nunito"/>
              <a:ea typeface="Nunito"/>
              <a:cs typeface="Nunito"/>
              <a:sym typeface="Nunito"/>
            </a:endParaRPr>
          </a:p>
        </p:txBody>
      </p:sp>
      <p:sp>
        <p:nvSpPr>
          <p:cNvPr id="767" name="Google Shape;767;p97"/>
          <p:cNvSpPr/>
          <p:nvPr/>
        </p:nvSpPr>
        <p:spPr>
          <a:xfrm>
            <a:off x="4491600" y="1516950"/>
            <a:ext cx="80400" cy="683100"/>
          </a:xfrm>
          <a:prstGeom prst="rightBrace">
            <a:avLst>
              <a:gd name="adj1" fmla="val 50000"/>
              <a:gd name="adj2" fmla="val 54458"/>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97"/>
          <p:cNvSpPr txBox="1"/>
          <p:nvPr/>
        </p:nvSpPr>
        <p:spPr>
          <a:xfrm>
            <a:off x="4572000" y="2531575"/>
            <a:ext cx="4260300" cy="21240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a:latin typeface="Nunito"/>
                <a:ea typeface="Nunito"/>
                <a:cs typeface="Nunito"/>
                <a:sym typeface="Nunito"/>
              </a:rPr>
              <a:t>“</a:t>
            </a:r>
            <a:r>
              <a:rPr lang="en">
                <a:solidFill>
                  <a:schemeClr val="dk1"/>
                </a:solidFill>
              </a:rPr>
              <a:t>zero or more options”</a:t>
            </a:r>
            <a:endParaRPr>
              <a:solidFill>
                <a:schemeClr val="dk1"/>
              </a:solidFill>
            </a:endParaRPr>
          </a:p>
          <a:p>
            <a:pPr marL="0" lvl="0" indent="0" algn="r" rtl="0">
              <a:spcBef>
                <a:spcPts val="0"/>
              </a:spcBef>
              <a:spcAft>
                <a:spcPts val="0"/>
              </a:spcAft>
              <a:buNone/>
            </a:pPr>
            <a:endParaRPr>
              <a:solidFill>
                <a:schemeClr val="dk1"/>
              </a:solidFill>
              <a:latin typeface="Nunito"/>
              <a:ea typeface="Nunito"/>
              <a:cs typeface="Nunito"/>
              <a:sym typeface="Nunito"/>
            </a:endParaRPr>
          </a:p>
          <a:p>
            <a:pPr marL="0" lvl="0" indent="0" algn="r" rtl="0">
              <a:spcBef>
                <a:spcPts val="0"/>
              </a:spcBef>
              <a:spcAft>
                <a:spcPts val="0"/>
              </a:spcAft>
              <a:buNone/>
            </a:pPr>
            <a:r>
              <a:rPr lang="en">
                <a:solidFill>
                  <a:schemeClr val="dk1"/>
                </a:solidFill>
              </a:rPr>
              <a:t>“the path to an existing file”</a:t>
            </a:r>
            <a:endParaRPr>
              <a:solidFill>
                <a:schemeClr val="dk1"/>
              </a:solidFill>
            </a:endParaRPr>
          </a:p>
          <a:p>
            <a:pPr marL="0" lvl="0" indent="0" algn="r" rtl="0">
              <a:spcBef>
                <a:spcPts val="0"/>
              </a:spcBef>
              <a:spcAft>
                <a:spcPts val="0"/>
              </a:spcAft>
              <a:buNone/>
            </a:pPr>
            <a:endParaRPr>
              <a:solidFill>
                <a:schemeClr val="dk1"/>
              </a:solidFill>
            </a:endParaRPr>
          </a:p>
          <a:p>
            <a:pPr marL="0" lvl="0" indent="0" algn="r" rtl="0">
              <a:spcBef>
                <a:spcPts val="0"/>
              </a:spcBef>
              <a:spcAft>
                <a:spcPts val="0"/>
              </a:spcAft>
              <a:buNone/>
            </a:pPr>
            <a:r>
              <a:rPr lang="en">
                <a:solidFill>
                  <a:schemeClr val="dk1"/>
                </a:solidFill>
              </a:rPr>
              <a:t>“the file name of the new link”</a:t>
            </a:r>
            <a:endParaRPr>
              <a:solidFill>
                <a:schemeClr val="dk1"/>
              </a:solidFill>
            </a:endParaRPr>
          </a:p>
          <a:p>
            <a:pPr marL="0" lvl="0" indent="0" algn="r"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in general, you will almost never omit </a:t>
            </a:r>
            <a:r>
              <a:rPr lang="en">
                <a:solidFill>
                  <a:schemeClr val="dk1"/>
                </a:solidFill>
                <a:latin typeface="Nunito"/>
                <a:ea typeface="Nunito"/>
                <a:cs typeface="Nunito"/>
                <a:sym typeface="Nunito"/>
              </a:rPr>
              <a:t>--symbolic</a:t>
            </a:r>
            <a:r>
              <a:rPr lang="en">
                <a:solidFill>
                  <a:schemeClr val="dk1"/>
                </a:solidFill>
              </a:rPr>
              <a:t> </a:t>
            </a:r>
            <a:endParaRPr>
              <a:solidFill>
                <a:schemeClr val="dk1"/>
              </a:solidFill>
            </a:endParaRPr>
          </a:p>
        </p:txBody>
      </p:sp>
      <p:sp>
        <p:nvSpPr>
          <p:cNvPr id="769" name="Google Shape;769;p97"/>
          <p:cNvSpPr txBox="1">
            <a:spLocks noGrp="1"/>
          </p:cNvSpPr>
          <p:nvPr>
            <p:ph type="body" idx="1"/>
          </p:nvPr>
        </p:nvSpPr>
        <p:spPr>
          <a:xfrm>
            <a:off x="523800" y="1017725"/>
            <a:ext cx="3967800" cy="39909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1100"/>
              <a:buNone/>
            </a:pPr>
            <a:r>
              <a:rPr lang="en" sz="920">
                <a:latin typeface="Nunito"/>
                <a:ea typeface="Nunito"/>
                <a:cs typeface="Nunito"/>
                <a:sym typeface="Nunito"/>
              </a:rPr>
              <a:t>LN(1)                         User Commands                        LN(1)</a:t>
            </a:r>
            <a:endParaRPr sz="920">
              <a:latin typeface="Nunito"/>
              <a:ea typeface="Nunito"/>
              <a:cs typeface="Nunito"/>
              <a:sym typeface="Nunito"/>
            </a:endParaRPr>
          </a:p>
          <a:p>
            <a:pPr marL="0" lvl="0" indent="0" algn="l" rtl="0">
              <a:lnSpc>
                <a:spcPct val="95000"/>
              </a:lnSpc>
              <a:spcBef>
                <a:spcPts val="0"/>
              </a:spcBef>
              <a:spcAft>
                <a:spcPts val="0"/>
              </a:spcAft>
              <a:buSzPts val="1100"/>
              <a:buNone/>
            </a:pPr>
            <a:r>
              <a:rPr lang="en" sz="920">
                <a:latin typeface="Nunito"/>
                <a:ea typeface="Nunito"/>
                <a:cs typeface="Nunito"/>
                <a:sym typeface="Nunito"/>
              </a:rPr>
              <a:t>NAME         top</a:t>
            </a:r>
            <a:endParaRPr sz="920">
              <a:latin typeface="Nunito"/>
              <a:ea typeface="Nunito"/>
              <a:cs typeface="Nunito"/>
              <a:sym typeface="Nunito"/>
            </a:endParaRPr>
          </a:p>
          <a:p>
            <a:pPr marL="0" lvl="0" indent="0" algn="l" rtl="0">
              <a:lnSpc>
                <a:spcPct val="95000"/>
              </a:lnSpc>
              <a:spcBef>
                <a:spcPts val="0"/>
              </a:spcBef>
              <a:spcAft>
                <a:spcPts val="0"/>
              </a:spcAft>
              <a:buSzPts val="1100"/>
              <a:buNone/>
            </a:pPr>
            <a:r>
              <a:rPr lang="en" sz="920">
                <a:latin typeface="Nunito"/>
                <a:ea typeface="Nunito"/>
                <a:cs typeface="Nunito"/>
                <a:sym typeface="Nunito"/>
              </a:rPr>
              <a:t>       ln - make links between files</a:t>
            </a:r>
            <a:endParaRPr sz="920">
              <a:latin typeface="Nunito"/>
              <a:ea typeface="Nunito"/>
              <a:cs typeface="Nunito"/>
              <a:sym typeface="Nunito"/>
            </a:endParaRPr>
          </a:p>
          <a:p>
            <a:pPr marL="0" lvl="0" indent="0" algn="l" rtl="0">
              <a:lnSpc>
                <a:spcPct val="95000"/>
              </a:lnSpc>
              <a:spcBef>
                <a:spcPts val="0"/>
              </a:spcBef>
              <a:spcAft>
                <a:spcPts val="0"/>
              </a:spcAft>
              <a:buSzPts val="1100"/>
              <a:buNone/>
            </a:pPr>
            <a:r>
              <a:rPr lang="en" sz="920">
                <a:latin typeface="Nunito"/>
                <a:ea typeface="Nunito"/>
                <a:cs typeface="Nunito"/>
                <a:sym typeface="Nunito"/>
              </a:rPr>
              <a:t>SYNOPSIS         top</a:t>
            </a:r>
            <a:endParaRPr sz="920">
              <a:latin typeface="Nunito"/>
              <a:ea typeface="Nunito"/>
              <a:cs typeface="Nunito"/>
              <a:sym typeface="Nunito"/>
            </a:endParaRPr>
          </a:p>
          <a:p>
            <a:pPr marL="0" lvl="0" indent="0" algn="l" rtl="0">
              <a:lnSpc>
                <a:spcPct val="95000"/>
              </a:lnSpc>
              <a:spcBef>
                <a:spcPts val="0"/>
              </a:spcBef>
              <a:spcAft>
                <a:spcPts val="0"/>
              </a:spcAft>
              <a:buSzPts val="1100"/>
              <a:buNone/>
            </a:pPr>
            <a:r>
              <a:rPr lang="en" sz="920">
                <a:latin typeface="Nunito"/>
                <a:ea typeface="Nunito"/>
                <a:cs typeface="Nunito"/>
                <a:sym typeface="Nunito"/>
              </a:rPr>
              <a:t>       ln [OPTION]... [-T] TARGET LINK_NAME</a:t>
            </a:r>
            <a:endParaRPr sz="920">
              <a:latin typeface="Nunito"/>
              <a:ea typeface="Nunito"/>
              <a:cs typeface="Nunito"/>
              <a:sym typeface="Nunito"/>
            </a:endParaRPr>
          </a:p>
          <a:p>
            <a:pPr marL="0" lvl="0" indent="0" algn="l" rtl="0">
              <a:lnSpc>
                <a:spcPct val="95000"/>
              </a:lnSpc>
              <a:spcBef>
                <a:spcPts val="0"/>
              </a:spcBef>
              <a:spcAft>
                <a:spcPts val="0"/>
              </a:spcAft>
              <a:buSzPts val="1100"/>
              <a:buNone/>
            </a:pPr>
            <a:r>
              <a:rPr lang="en" sz="920">
                <a:latin typeface="Nunito"/>
                <a:ea typeface="Nunito"/>
                <a:cs typeface="Nunito"/>
                <a:sym typeface="Nunito"/>
              </a:rPr>
              <a:t>       ln [OPTION]... TARGET</a:t>
            </a:r>
            <a:endParaRPr sz="920">
              <a:latin typeface="Nunito"/>
              <a:ea typeface="Nunito"/>
              <a:cs typeface="Nunito"/>
              <a:sym typeface="Nunito"/>
            </a:endParaRPr>
          </a:p>
          <a:p>
            <a:pPr marL="0" lvl="0" indent="0" algn="l" rtl="0">
              <a:lnSpc>
                <a:spcPct val="95000"/>
              </a:lnSpc>
              <a:spcBef>
                <a:spcPts val="0"/>
              </a:spcBef>
              <a:spcAft>
                <a:spcPts val="0"/>
              </a:spcAft>
              <a:buSzPts val="1100"/>
              <a:buNone/>
            </a:pPr>
            <a:r>
              <a:rPr lang="en" sz="920">
                <a:latin typeface="Nunito"/>
                <a:ea typeface="Nunito"/>
                <a:cs typeface="Nunito"/>
                <a:sym typeface="Nunito"/>
              </a:rPr>
              <a:t>       ln [OPTION]... TARGET... DIRECTORY</a:t>
            </a:r>
            <a:endParaRPr sz="920">
              <a:latin typeface="Nunito"/>
              <a:ea typeface="Nunito"/>
              <a:cs typeface="Nunito"/>
              <a:sym typeface="Nunito"/>
            </a:endParaRPr>
          </a:p>
          <a:p>
            <a:pPr marL="0" lvl="0" indent="0" algn="l" rtl="0">
              <a:lnSpc>
                <a:spcPct val="95000"/>
              </a:lnSpc>
              <a:spcBef>
                <a:spcPts val="0"/>
              </a:spcBef>
              <a:spcAft>
                <a:spcPts val="0"/>
              </a:spcAft>
              <a:buSzPts val="1100"/>
              <a:buNone/>
            </a:pPr>
            <a:r>
              <a:rPr lang="en" sz="920">
                <a:latin typeface="Nunito"/>
                <a:ea typeface="Nunito"/>
                <a:cs typeface="Nunito"/>
                <a:sym typeface="Nunito"/>
              </a:rPr>
              <a:t>       ln [OPTION]... -t DIRECTORY TARGET...</a:t>
            </a:r>
            <a:endParaRPr sz="920">
              <a:latin typeface="Nunito"/>
              <a:ea typeface="Nunito"/>
              <a:cs typeface="Nunito"/>
              <a:sym typeface="Nunito"/>
            </a:endParaRPr>
          </a:p>
          <a:p>
            <a:pPr marL="0" lvl="0" indent="0" algn="l" rtl="0">
              <a:lnSpc>
                <a:spcPct val="95000"/>
              </a:lnSpc>
              <a:spcBef>
                <a:spcPts val="0"/>
              </a:spcBef>
              <a:spcAft>
                <a:spcPts val="0"/>
              </a:spcAft>
              <a:buSzPts val="1100"/>
              <a:buNone/>
            </a:pPr>
            <a:r>
              <a:rPr lang="en" sz="920">
                <a:latin typeface="Nunito"/>
                <a:ea typeface="Nunito"/>
                <a:cs typeface="Nunito"/>
                <a:sym typeface="Nunito"/>
              </a:rPr>
              <a:t>DESCRIPTION         top</a:t>
            </a:r>
            <a:endParaRPr sz="920">
              <a:latin typeface="Nunito"/>
              <a:ea typeface="Nunito"/>
              <a:cs typeface="Nunito"/>
              <a:sym typeface="Nunito"/>
            </a:endParaRPr>
          </a:p>
          <a:p>
            <a:pPr marL="0" lvl="0" indent="0" algn="l" rtl="0">
              <a:lnSpc>
                <a:spcPct val="95000"/>
              </a:lnSpc>
              <a:spcBef>
                <a:spcPts val="0"/>
              </a:spcBef>
              <a:spcAft>
                <a:spcPts val="0"/>
              </a:spcAft>
              <a:buSzPts val="1100"/>
              <a:buNone/>
            </a:pPr>
            <a:r>
              <a:rPr lang="en" sz="920">
                <a:latin typeface="Nunito"/>
                <a:ea typeface="Nunito"/>
                <a:cs typeface="Nunito"/>
                <a:sym typeface="Nunito"/>
              </a:rPr>
              <a:t>       In the 1st form, create a link to TARGET with the name LINK_NAME.</a:t>
            </a:r>
            <a:endParaRPr sz="920">
              <a:latin typeface="Nunito"/>
              <a:ea typeface="Nunito"/>
              <a:cs typeface="Nunito"/>
              <a:sym typeface="Nunito"/>
            </a:endParaRPr>
          </a:p>
          <a:p>
            <a:pPr marL="0" lvl="0" indent="0" algn="l" rtl="0">
              <a:lnSpc>
                <a:spcPct val="95000"/>
              </a:lnSpc>
              <a:spcBef>
                <a:spcPts val="0"/>
              </a:spcBef>
              <a:spcAft>
                <a:spcPts val="0"/>
              </a:spcAft>
              <a:buSzPts val="1100"/>
              <a:buNone/>
            </a:pPr>
            <a:r>
              <a:rPr lang="en" sz="920">
                <a:latin typeface="Nunito"/>
                <a:ea typeface="Nunito"/>
                <a:cs typeface="Nunito"/>
                <a:sym typeface="Nunito"/>
              </a:rPr>
              <a:t>       In the 2nd form, create a link to TARGET in the current</a:t>
            </a:r>
            <a:endParaRPr sz="920">
              <a:latin typeface="Nunito"/>
              <a:ea typeface="Nunito"/>
              <a:cs typeface="Nunito"/>
              <a:sym typeface="Nunito"/>
            </a:endParaRPr>
          </a:p>
          <a:p>
            <a:pPr marL="0" lvl="0" indent="0" algn="l" rtl="0">
              <a:lnSpc>
                <a:spcPct val="95000"/>
              </a:lnSpc>
              <a:spcBef>
                <a:spcPts val="0"/>
              </a:spcBef>
              <a:spcAft>
                <a:spcPts val="0"/>
              </a:spcAft>
              <a:buSzPts val="1100"/>
              <a:buNone/>
            </a:pPr>
            <a:r>
              <a:rPr lang="en" sz="920">
                <a:latin typeface="Nunito"/>
                <a:ea typeface="Nunito"/>
                <a:cs typeface="Nunito"/>
                <a:sym typeface="Nunito"/>
              </a:rPr>
              <a:t>       directory.  In the 3rd and 4th forms, create links to each TARGET</a:t>
            </a:r>
            <a:endParaRPr sz="920">
              <a:latin typeface="Nunito"/>
              <a:ea typeface="Nunito"/>
              <a:cs typeface="Nunito"/>
              <a:sym typeface="Nunito"/>
            </a:endParaRPr>
          </a:p>
          <a:p>
            <a:pPr marL="0" lvl="0" indent="0" algn="l" rtl="0">
              <a:lnSpc>
                <a:spcPct val="95000"/>
              </a:lnSpc>
              <a:spcBef>
                <a:spcPts val="0"/>
              </a:spcBef>
              <a:spcAft>
                <a:spcPts val="0"/>
              </a:spcAft>
              <a:buSzPts val="1100"/>
              <a:buNone/>
            </a:pPr>
            <a:r>
              <a:rPr lang="en" sz="920">
                <a:latin typeface="Nunito"/>
                <a:ea typeface="Nunito"/>
                <a:cs typeface="Nunito"/>
                <a:sym typeface="Nunito"/>
              </a:rPr>
              <a:t>       in DIRECTORY.  Create hard links by default, symbolic links with</a:t>
            </a:r>
            <a:endParaRPr sz="920">
              <a:latin typeface="Nunito"/>
              <a:ea typeface="Nunito"/>
              <a:cs typeface="Nunito"/>
              <a:sym typeface="Nunito"/>
            </a:endParaRPr>
          </a:p>
          <a:p>
            <a:pPr marL="0" lvl="0" indent="0" algn="l" rtl="0">
              <a:lnSpc>
                <a:spcPct val="95000"/>
              </a:lnSpc>
              <a:spcBef>
                <a:spcPts val="0"/>
              </a:spcBef>
              <a:spcAft>
                <a:spcPts val="0"/>
              </a:spcAft>
              <a:buSzPts val="1100"/>
              <a:buNone/>
            </a:pPr>
            <a:r>
              <a:rPr lang="en" sz="920">
                <a:latin typeface="Nunito"/>
                <a:ea typeface="Nunito"/>
                <a:cs typeface="Nunito"/>
                <a:sym typeface="Nunito"/>
              </a:rPr>
              <a:t>       --symbolic.  By default, each destination (name of new link)</a:t>
            </a:r>
            <a:endParaRPr sz="920">
              <a:latin typeface="Nunito"/>
              <a:ea typeface="Nunito"/>
              <a:cs typeface="Nunito"/>
              <a:sym typeface="Nunito"/>
            </a:endParaRPr>
          </a:p>
          <a:p>
            <a:pPr marL="0" lvl="0" indent="0" algn="l" rtl="0">
              <a:lnSpc>
                <a:spcPct val="95000"/>
              </a:lnSpc>
              <a:spcBef>
                <a:spcPts val="0"/>
              </a:spcBef>
              <a:spcAft>
                <a:spcPts val="0"/>
              </a:spcAft>
              <a:buSzPts val="1100"/>
              <a:buNone/>
            </a:pPr>
            <a:r>
              <a:rPr lang="en" sz="920">
                <a:latin typeface="Nunito"/>
                <a:ea typeface="Nunito"/>
                <a:cs typeface="Nunito"/>
                <a:sym typeface="Nunito"/>
              </a:rPr>
              <a:t>       should not already exist.  When creating hard links, each TARGET</a:t>
            </a:r>
            <a:endParaRPr sz="920">
              <a:latin typeface="Nunito"/>
              <a:ea typeface="Nunito"/>
              <a:cs typeface="Nunito"/>
              <a:sym typeface="Nunito"/>
            </a:endParaRPr>
          </a:p>
          <a:p>
            <a:pPr marL="0" lvl="0" indent="0" algn="l" rtl="0">
              <a:lnSpc>
                <a:spcPct val="95000"/>
              </a:lnSpc>
              <a:spcBef>
                <a:spcPts val="0"/>
              </a:spcBef>
              <a:spcAft>
                <a:spcPts val="0"/>
              </a:spcAft>
              <a:buSzPts val="1100"/>
              <a:buNone/>
            </a:pPr>
            <a:r>
              <a:rPr lang="en" sz="920">
                <a:latin typeface="Nunito"/>
                <a:ea typeface="Nunito"/>
                <a:cs typeface="Nunito"/>
                <a:sym typeface="Nunito"/>
              </a:rPr>
              <a:t>       must exist.  Symbolic links can hold arbitrary text; if later</a:t>
            </a:r>
            <a:endParaRPr sz="920">
              <a:latin typeface="Nunito"/>
              <a:ea typeface="Nunito"/>
              <a:cs typeface="Nunito"/>
              <a:sym typeface="Nunito"/>
            </a:endParaRPr>
          </a:p>
          <a:p>
            <a:pPr marL="0" lvl="0" indent="0" algn="l" rtl="0">
              <a:lnSpc>
                <a:spcPct val="95000"/>
              </a:lnSpc>
              <a:spcBef>
                <a:spcPts val="0"/>
              </a:spcBef>
              <a:spcAft>
                <a:spcPts val="0"/>
              </a:spcAft>
              <a:buSzPts val="1100"/>
              <a:buNone/>
            </a:pPr>
            <a:r>
              <a:rPr lang="en" sz="920">
                <a:latin typeface="Nunito"/>
                <a:ea typeface="Nunito"/>
                <a:cs typeface="Nunito"/>
                <a:sym typeface="Nunito"/>
              </a:rPr>
              <a:t>       resolved, a relative link is interpreted in relation to its</a:t>
            </a:r>
            <a:endParaRPr sz="920">
              <a:latin typeface="Nunito"/>
              <a:ea typeface="Nunito"/>
              <a:cs typeface="Nunito"/>
              <a:sym typeface="Nunito"/>
            </a:endParaRPr>
          </a:p>
          <a:p>
            <a:pPr marL="0" lvl="0" indent="0" algn="l" rtl="0">
              <a:lnSpc>
                <a:spcPct val="95000"/>
              </a:lnSpc>
              <a:spcBef>
                <a:spcPts val="0"/>
              </a:spcBef>
              <a:spcAft>
                <a:spcPts val="0"/>
              </a:spcAft>
              <a:buSzPts val="1100"/>
              <a:buNone/>
            </a:pPr>
            <a:r>
              <a:rPr lang="en" sz="920">
                <a:latin typeface="Nunito"/>
                <a:ea typeface="Nunito"/>
                <a:cs typeface="Nunito"/>
                <a:sym typeface="Nunito"/>
              </a:rPr>
              <a:t>       parent directory.</a:t>
            </a:r>
            <a:endParaRPr sz="920">
              <a:latin typeface="Nunito"/>
              <a:ea typeface="Nunito"/>
              <a:cs typeface="Nunito"/>
              <a:sym typeface="Nunito"/>
            </a:endParaRPr>
          </a:p>
          <a:p>
            <a:pPr marL="0" lvl="0" indent="0" algn="l" rtl="0">
              <a:lnSpc>
                <a:spcPct val="95000"/>
              </a:lnSpc>
              <a:spcBef>
                <a:spcPts val="0"/>
              </a:spcBef>
              <a:spcAft>
                <a:spcPts val="0"/>
              </a:spcAft>
              <a:buSzPts val="1100"/>
              <a:buNone/>
            </a:pPr>
            <a:endParaRPr sz="920">
              <a:latin typeface="Nunito"/>
              <a:ea typeface="Nunito"/>
              <a:cs typeface="Nunito"/>
              <a:sym typeface="Nunito"/>
            </a:endParaRPr>
          </a:p>
          <a:p>
            <a:pPr marL="0" lvl="0" indent="0" algn="l" rtl="0">
              <a:lnSpc>
                <a:spcPct val="95000"/>
              </a:lnSpc>
              <a:spcBef>
                <a:spcPts val="0"/>
              </a:spcBef>
              <a:spcAft>
                <a:spcPts val="0"/>
              </a:spcAft>
              <a:buSzPts val="1100"/>
              <a:buNone/>
            </a:pPr>
            <a:r>
              <a:rPr lang="en" sz="920">
                <a:latin typeface="Nunito"/>
                <a:ea typeface="Nunito"/>
                <a:cs typeface="Nunito"/>
                <a:sym typeface="Nunito"/>
              </a:rPr>
              <a:t>       Mandatory arguments to long options are mandatory for short</a:t>
            </a:r>
            <a:endParaRPr sz="920">
              <a:latin typeface="Nunito"/>
              <a:ea typeface="Nunito"/>
              <a:cs typeface="Nunito"/>
              <a:sym typeface="Nunito"/>
            </a:endParaRPr>
          </a:p>
          <a:p>
            <a:pPr marL="0" lvl="0" indent="0" algn="l" rtl="0">
              <a:lnSpc>
                <a:spcPct val="95000"/>
              </a:lnSpc>
              <a:spcBef>
                <a:spcPts val="0"/>
              </a:spcBef>
              <a:spcAft>
                <a:spcPts val="0"/>
              </a:spcAft>
              <a:buSzPts val="1100"/>
              <a:buNone/>
            </a:pPr>
            <a:r>
              <a:rPr lang="en" sz="920">
                <a:latin typeface="Nunito"/>
                <a:ea typeface="Nunito"/>
                <a:cs typeface="Nunito"/>
                <a:sym typeface="Nunito"/>
              </a:rPr>
              <a:t>       options too.</a:t>
            </a:r>
            <a:endParaRPr sz="920">
              <a:latin typeface="Nunito"/>
              <a:ea typeface="Nunito"/>
              <a:cs typeface="Nunito"/>
              <a:sym typeface="Nunito"/>
            </a:endParaRPr>
          </a:p>
          <a:p>
            <a:pPr marL="0" lvl="0" indent="0" algn="l" rtl="0">
              <a:lnSpc>
                <a:spcPct val="95000"/>
              </a:lnSpc>
              <a:spcBef>
                <a:spcPts val="0"/>
              </a:spcBef>
              <a:spcAft>
                <a:spcPts val="0"/>
              </a:spcAft>
              <a:buSzPts val="1100"/>
              <a:buNone/>
            </a:pPr>
            <a:endParaRPr sz="920">
              <a:latin typeface="Nunito"/>
              <a:ea typeface="Nunito"/>
              <a:cs typeface="Nunito"/>
              <a:sym typeface="Nunito"/>
            </a:endParaRPr>
          </a:p>
          <a:p>
            <a:pPr marL="0" lvl="0" indent="0" algn="l" rtl="0">
              <a:lnSpc>
                <a:spcPct val="95000"/>
              </a:lnSpc>
              <a:spcBef>
                <a:spcPts val="0"/>
              </a:spcBef>
              <a:spcAft>
                <a:spcPts val="0"/>
              </a:spcAft>
              <a:buSzPts val="1100"/>
              <a:buNone/>
            </a:pPr>
            <a:r>
              <a:rPr lang="en" sz="920">
                <a:latin typeface="Nunito"/>
                <a:ea typeface="Nunito"/>
                <a:cs typeface="Nunito"/>
                <a:sym typeface="Nunito"/>
              </a:rPr>
              <a:t>       -s, --symbolic</a:t>
            </a:r>
            <a:endParaRPr sz="920">
              <a:latin typeface="Nunito"/>
              <a:ea typeface="Nunito"/>
              <a:cs typeface="Nunito"/>
              <a:sym typeface="Nunito"/>
            </a:endParaRPr>
          </a:p>
          <a:p>
            <a:pPr marL="0" lvl="0" indent="0" algn="l" rtl="0">
              <a:lnSpc>
                <a:spcPct val="95000"/>
              </a:lnSpc>
              <a:spcBef>
                <a:spcPts val="0"/>
              </a:spcBef>
              <a:spcAft>
                <a:spcPts val="0"/>
              </a:spcAft>
              <a:buSzPts val="1100"/>
              <a:buNone/>
            </a:pPr>
            <a:r>
              <a:rPr lang="en" sz="920">
                <a:latin typeface="Nunito"/>
                <a:ea typeface="Nunito"/>
                <a:cs typeface="Nunito"/>
                <a:sym typeface="Nunito"/>
              </a:rPr>
              <a:t>              make symbolic links instead of hard links</a:t>
            </a:r>
            <a:endParaRPr sz="920">
              <a:latin typeface="Nunito"/>
              <a:ea typeface="Nunito"/>
              <a:cs typeface="Nunito"/>
              <a:sym typeface="Nunito"/>
            </a:endParaRPr>
          </a:p>
          <a:p>
            <a:pPr marL="0" lvl="0" indent="0" algn="l" rtl="0">
              <a:lnSpc>
                <a:spcPct val="95000"/>
              </a:lnSpc>
              <a:spcBef>
                <a:spcPts val="0"/>
              </a:spcBef>
              <a:spcAft>
                <a:spcPts val="0"/>
              </a:spcAft>
              <a:buSzPts val="1100"/>
              <a:buNone/>
            </a:pPr>
            <a:endParaRPr sz="920">
              <a:latin typeface="Nunito"/>
              <a:ea typeface="Nunito"/>
              <a:cs typeface="Nunito"/>
              <a:sym typeface="Nunito"/>
            </a:endParaRPr>
          </a:p>
          <a:p>
            <a:pPr marL="0" lvl="0" indent="0" algn="l" rtl="0">
              <a:lnSpc>
                <a:spcPct val="95000"/>
              </a:lnSpc>
              <a:spcBef>
                <a:spcPts val="0"/>
              </a:spcBef>
              <a:spcAft>
                <a:spcPts val="0"/>
              </a:spcAft>
              <a:buSzPts val="1100"/>
              <a:buNone/>
            </a:pPr>
            <a:r>
              <a:rPr lang="en" sz="920">
                <a:latin typeface="Nunito"/>
                <a:ea typeface="Nunito"/>
                <a:cs typeface="Nunito"/>
                <a:sym typeface="Nunito"/>
              </a:rPr>
              <a:t>       --help display this help and exit</a:t>
            </a:r>
            <a:endParaRPr sz="920">
              <a:latin typeface="Nunito"/>
              <a:ea typeface="Nunito"/>
              <a:cs typeface="Nunito"/>
              <a:sym typeface="Nunito"/>
            </a:endParaRPr>
          </a:p>
          <a:p>
            <a:pPr marL="0" lvl="0" indent="0" algn="l" rtl="0">
              <a:lnSpc>
                <a:spcPct val="95000"/>
              </a:lnSpc>
              <a:spcBef>
                <a:spcPts val="0"/>
              </a:spcBef>
              <a:spcAft>
                <a:spcPts val="0"/>
              </a:spcAft>
              <a:buSzPts val="1100"/>
              <a:buNone/>
            </a:pPr>
            <a:endParaRPr sz="920">
              <a:latin typeface="Nunito"/>
              <a:ea typeface="Nunito"/>
              <a:cs typeface="Nunito"/>
              <a:sym typeface="Nunito"/>
            </a:endParaRPr>
          </a:p>
          <a:p>
            <a:pPr marL="0" lvl="0" indent="0" algn="l" rtl="0">
              <a:lnSpc>
                <a:spcPct val="95000"/>
              </a:lnSpc>
              <a:spcBef>
                <a:spcPts val="0"/>
              </a:spcBef>
              <a:spcAft>
                <a:spcPts val="0"/>
              </a:spcAft>
              <a:buSzPts val="1100"/>
              <a:buNone/>
            </a:pPr>
            <a:r>
              <a:rPr lang="en" sz="920">
                <a:latin typeface="Nunito"/>
                <a:ea typeface="Nunito"/>
                <a:cs typeface="Nunito"/>
                <a:sym typeface="Nunito"/>
              </a:rPr>
              <a:t>       --version</a:t>
            </a:r>
            <a:endParaRPr sz="920">
              <a:latin typeface="Nunito"/>
              <a:ea typeface="Nunito"/>
              <a:cs typeface="Nunito"/>
              <a:sym typeface="Nunito"/>
            </a:endParaRPr>
          </a:p>
          <a:p>
            <a:pPr marL="0" lvl="0" indent="0" algn="l" rtl="0">
              <a:lnSpc>
                <a:spcPct val="95000"/>
              </a:lnSpc>
              <a:spcBef>
                <a:spcPts val="0"/>
              </a:spcBef>
              <a:spcAft>
                <a:spcPts val="0"/>
              </a:spcAft>
              <a:buSzPts val="1100"/>
              <a:buNone/>
            </a:pPr>
            <a:r>
              <a:rPr lang="en" sz="920">
                <a:latin typeface="Nunito"/>
                <a:ea typeface="Nunito"/>
                <a:cs typeface="Nunito"/>
                <a:sym typeface="Nunito"/>
              </a:rPr>
              <a:t>              output version information and exit</a:t>
            </a:r>
            <a:endParaRPr sz="920">
              <a:latin typeface="Nunito"/>
              <a:ea typeface="Nunito"/>
              <a:cs typeface="Nunito"/>
              <a:sym typeface="Nunito"/>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9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Exercise 1</a:t>
            </a:r>
            <a:endParaRPr/>
          </a:p>
        </p:txBody>
      </p:sp>
      <p:sp>
        <p:nvSpPr>
          <p:cNvPr id="782" name="Google Shape;782;p99"/>
          <p:cNvSpPr txBox="1">
            <a:spLocks noGrp="1"/>
          </p:cNvSpPr>
          <p:nvPr>
            <p:ph type="title"/>
          </p:nvPr>
        </p:nvSpPr>
        <p:spPr>
          <a:xfrm>
            <a:off x="5143500" y="2102575"/>
            <a:ext cx="3347400" cy="1516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latin typeface="Raleway"/>
                <a:ea typeface="Raleway"/>
                <a:cs typeface="Raleway"/>
                <a:sym typeface="Raleway"/>
              </a:rPr>
              <a:t>break for questions/water/stretching</a:t>
            </a:r>
            <a:endParaRPr b="1">
              <a:latin typeface="Raleway"/>
              <a:ea typeface="Raleway"/>
              <a:cs typeface="Raleway"/>
              <a:sym typeface="Raleway"/>
            </a:endParaRPr>
          </a:p>
        </p:txBody>
      </p:sp>
      <p:sp>
        <p:nvSpPr>
          <p:cNvPr id="4" name="Google Shape;775;p98">
            <a:extLst>
              <a:ext uri="{FF2B5EF4-FFF2-40B4-BE49-F238E27FC236}">
                <a16:creationId xmlns:a16="http://schemas.microsoft.com/office/drawing/2014/main" id="{2AD161DE-278B-4656-1A91-0397DC338016}"/>
              </a:ext>
            </a:extLst>
          </p:cNvPr>
          <p:cNvSpPr txBox="1">
            <a:spLocks/>
          </p:cNvSpPr>
          <p:nvPr/>
        </p:nvSpPr>
        <p:spPr>
          <a:xfrm>
            <a:off x="311699" y="1152475"/>
            <a:ext cx="4704437" cy="3416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buClr>
                <a:schemeClr val="tx1"/>
              </a:buClr>
              <a:buFont typeface="Arial"/>
              <a:buNone/>
            </a:pPr>
            <a:r>
              <a:rPr lang="en-US">
                <a:solidFill>
                  <a:schemeClr val="tx1"/>
                </a:solidFill>
              </a:rPr>
              <a:t>Try this on your own:</a:t>
            </a:r>
          </a:p>
          <a:p>
            <a:pPr>
              <a:spcBef>
                <a:spcPts val="1200"/>
              </a:spcBef>
              <a:buClr>
                <a:schemeClr val="tx1"/>
              </a:buClr>
              <a:buFont typeface="Arial"/>
              <a:buAutoNum type="arabicPeriod"/>
            </a:pPr>
            <a:r>
              <a:rPr lang="en-US">
                <a:solidFill>
                  <a:schemeClr val="tx1"/>
                </a:solidFill>
              </a:rPr>
              <a:t>Create an empty directory called </a:t>
            </a:r>
            <a:r>
              <a:rPr lang="en-US" b="1" err="1">
                <a:solidFill>
                  <a:schemeClr val="tx1"/>
                </a:solidFill>
              </a:rPr>
              <a:t>grad_school</a:t>
            </a:r>
            <a:endParaRPr lang="en-US" b="1">
              <a:solidFill>
                <a:schemeClr val="tx1"/>
              </a:solidFill>
            </a:endParaRPr>
          </a:p>
          <a:p>
            <a:pPr>
              <a:buClr>
                <a:schemeClr val="tx1"/>
              </a:buClr>
              <a:buFont typeface="Arial"/>
              <a:buAutoNum type="arabicPeriod"/>
            </a:pPr>
            <a:r>
              <a:rPr lang="en-US">
                <a:solidFill>
                  <a:schemeClr val="tx1"/>
                </a:solidFill>
              </a:rPr>
              <a:t>Create an empty file in that directory and name it with your name</a:t>
            </a:r>
          </a:p>
          <a:p>
            <a:pPr>
              <a:buClr>
                <a:schemeClr val="tx1"/>
              </a:buClr>
              <a:buFont typeface="Arial"/>
              <a:buAutoNum type="arabicPeriod"/>
            </a:pPr>
            <a:r>
              <a:rPr lang="en-US">
                <a:solidFill>
                  <a:schemeClr val="tx1"/>
                </a:solidFill>
              </a:rPr>
              <a:t>Create a </a:t>
            </a:r>
            <a:r>
              <a:rPr lang="en-US" err="1">
                <a:solidFill>
                  <a:schemeClr val="tx1"/>
                </a:solidFill>
              </a:rPr>
              <a:t>symlink</a:t>
            </a:r>
            <a:r>
              <a:rPr lang="en-US">
                <a:solidFill>
                  <a:schemeClr val="tx1"/>
                </a:solidFill>
              </a:rPr>
              <a:t> to that file from the current directory called </a:t>
            </a:r>
            <a:r>
              <a:rPr lang="en-US" b="1" err="1">
                <a:solidFill>
                  <a:schemeClr val="tx1"/>
                </a:solidFill>
              </a:rPr>
              <a:t>linked_me</a:t>
            </a:r>
            <a:endParaRPr lang="en-US" b="1">
              <a:solidFill>
                <a:schemeClr val="tx1"/>
              </a:solidFill>
            </a:endParaRPr>
          </a:p>
          <a:p>
            <a:pPr>
              <a:buClr>
                <a:schemeClr val="tx1"/>
              </a:buClr>
              <a:buFont typeface="Arial"/>
              <a:buAutoNum type="arabicPeriod"/>
            </a:pPr>
            <a:r>
              <a:rPr lang="en-US">
                <a:solidFill>
                  <a:schemeClr val="tx1"/>
                </a:solidFill>
              </a:rPr>
              <a:t>Delete the directory you created</a:t>
            </a:r>
          </a:p>
          <a:p>
            <a:pPr>
              <a:buClr>
                <a:schemeClr val="tx1"/>
              </a:buClr>
              <a:buFont typeface="Arial"/>
              <a:buAutoNum type="arabicPeriod"/>
            </a:pPr>
            <a:r>
              <a:rPr lang="en-US">
                <a:solidFill>
                  <a:schemeClr val="tx1"/>
                </a:solidFill>
              </a:rPr>
              <a:t>Delete the </a:t>
            </a:r>
            <a:r>
              <a:rPr lang="en-US" err="1">
                <a:solidFill>
                  <a:schemeClr val="tx1"/>
                </a:solidFill>
              </a:rPr>
              <a:t>symlink</a:t>
            </a:r>
            <a:endParaRPr 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aleway"/>
                <a:ea typeface="Raleway"/>
                <a:cs typeface="Raleway"/>
                <a:sym typeface="Raleway"/>
              </a:rPr>
              <a:t>…why are you here in BNFO262?</a:t>
            </a:r>
            <a:endParaRPr b="1">
              <a:latin typeface="Raleway"/>
              <a:ea typeface="Raleway"/>
              <a:cs typeface="Raleway"/>
              <a:sym typeface="Raleway"/>
            </a:endParaRPr>
          </a:p>
        </p:txBody>
      </p:sp>
      <p:sp>
        <p:nvSpPr>
          <p:cNvPr id="157" name="Google Shape;157;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Raleway"/>
              <a:buChar char="●"/>
            </a:pPr>
            <a:r>
              <a:rPr lang="en">
                <a:solidFill>
                  <a:srgbClr val="000000"/>
                </a:solidFill>
                <a:latin typeface="Raleway"/>
                <a:ea typeface="Raleway"/>
                <a:cs typeface="Raleway"/>
                <a:sym typeface="Raleway"/>
              </a:rPr>
              <a:t>If you’re a wet lab scientist</a:t>
            </a:r>
            <a:endParaRPr>
              <a:solidFill>
                <a:srgbClr val="000000"/>
              </a:solidFill>
              <a:latin typeface="Raleway"/>
              <a:ea typeface="Raleway"/>
              <a:cs typeface="Raleway"/>
              <a:sym typeface="Raleway"/>
            </a:endParaRPr>
          </a:p>
          <a:p>
            <a:pPr marL="914400" lvl="1" indent="-317500" algn="l" rtl="0">
              <a:spcBef>
                <a:spcPts val="0"/>
              </a:spcBef>
              <a:spcAft>
                <a:spcPts val="0"/>
              </a:spcAft>
              <a:buClr>
                <a:srgbClr val="000000"/>
              </a:buClr>
              <a:buSzPts val="1400"/>
              <a:buFont typeface="Raleway"/>
              <a:buChar char="○"/>
            </a:pPr>
            <a:r>
              <a:rPr lang="en">
                <a:solidFill>
                  <a:srgbClr val="000000"/>
                </a:solidFill>
                <a:latin typeface="Raleway"/>
                <a:ea typeface="Raleway"/>
                <a:cs typeface="Raleway"/>
                <a:sym typeface="Raleway"/>
              </a:rPr>
              <a:t>Might be looking to learn about the basics of programming and how to complete standard bioinformatic analyses</a:t>
            </a:r>
            <a:endParaRPr>
              <a:solidFill>
                <a:srgbClr val="000000"/>
              </a:solidFill>
              <a:latin typeface="Raleway"/>
              <a:ea typeface="Raleway"/>
              <a:cs typeface="Raleway"/>
              <a:sym typeface="Raleway"/>
            </a:endParaRPr>
          </a:p>
          <a:p>
            <a:pPr marL="457200" lvl="0" indent="-342900" algn="l" rtl="0">
              <a:spcBef>
                <a:spcPts val="0"/>
              </a:spcBef>
              <a:spcAft>
                <a:spcPts val="0"/>
              </a:spcAft>
              <a:buClr>
                <a:srgbClr val="000000"/>
              </a:buClr>
              <a:buSzPts val="1800"/>
              <a:buFont typeface="Raleway"/>
              <a:buChar char="●"/>
            </a:pPr>
            <a:r>
              <a:rPr lang="en">
                <a:solidFill>
                  <a:srgbClr val="000000"/>
                </a:solidFill>
                <a:latin typeface="Raleway"/>
                <a:ea typeface="Raleway"/>
                <a:cs typeface="Raleway"/>
                <a:sym typeface="Raleway"/>
              </a:rPr>
              <a:t>If you’re a bioinformatician / computational biologist</a:t>
            </a:r>
            <a:endParaRPr>
              <a:solidFill>
                <a:srgbClr val="000000"/>
              </a:solidFill>
              <a:latin typeface="Raleway"/>
              <a:ea typeface="Raleway"/>
              <a:cs typeface="Raleway"/>
              <a:sym typeface="Raleway"/>
            </a:endParaRPr>
          </a:p>
          <a:p>
            <a:pPr marL="914400" lvl="1" indent="-317500" algn="l" rtl="0">
              <a:spcBef>
                <a:spcPts val="0"/>
              </a:spcBef>
              <a:spcAft>
                <a:spcPts val="0"/>
              </a:spcAft>
              <a:buClr>
                <a:srgbClr val="000000"/>
              </a:buClr>
              <a:buSzPts val="1400"/>
              <a:buFont typeface="Raleway"/>
              <a:buChar char="○"/>
            </a:pPr>
            <a:r>
              <a:rPr lang="en">
                <a:solidFill>
                  <a:srgbClr val="000000"/>
                </a:solidFill>
                <a:latin typeface="Raleway"/>
                <a:ea typeface="Raleway"/>
                <a:cs typeface="Raleway"/>
                <a:sym typeface="Raleway"/>
              </a:rPr>
              <a:t>You’re trying to expand your bioinformatics repertoire</a:t>
            </a:r>
            <a:endParaRPr>
              <a:solidFill>
                <a:srgbClr val="000000"/>
              </a:solidFill>
              <a:latin typeface="Raleway"/>
              <a:ea typeface="Raleway"/>
              <a:cs typeface="Raleway"/>
              <a:sym typeface="Raleway"/>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10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Exercise 1</a:t>
            </a:r>
            <a:endParaRPr/>
          </a:p>
        </p:txBody>
      </p:sp>
      <p:graphicFrame>
        <p:nvGraphicFramePr>
          <p:cNvPr id="789" name="Google Shape;789;p100"/>
          <p:cNvGraphicFramePr/>
          <p:nvPr>
            <p:extLst>
              <p:ext uri="{D42A27DB-BD31-4B8C-83A1-F6EECF244321}">
                <p14:modId xmlns:p14="http://schemas.microsoft.com/office/powerpoint/2010/main" val="1684739269"/>
              </p:ext>
            </p:extLst>
          </p:nvPr>
        </p:nvGraphicFramePr>
        <p:xfrm>
          <a:off x="4626430" y="1647600"/>
          <a:ext cx="4260300" cy="2433125"/>
        </p:xfrm>
        <a:graphic>
          <a:graphicData uri="http://schemas.openxmlformats.org/drawingml/2006/table">
            <a:tbl>
              <a:tblPr>
                <a:noFill/>
                <a:tableStyleId>{16F0508E-C67E-4730-AC50-F4131CCD3D26}</a:tableStyleId>
              </a:tblPr>
              <a:tblGrid>
                <a:gridCol w="4260300">
                  <a:extLst>
                    <a:ext uri="{9D8B030D-6E8A-4147-A177-3AD203B41FA5}">
                      <a16:colId xmlns:a16="http://schemas.microsoft.com/office/drawing/2014/main" val="20000"/>
                    </a:ext>
                  </a:extLst>
                </a:gridCol>
              </a:tblGrid>
              <a:tr h="2433125">
                <a:tc>
                  <a:txBody>
                    <a:bodyPr/>
                    <a:lstStyle/>
                    <a:p>
                      <a:pPr marL="0" lvl="0" indent="0" algn="l" rtl="0">
                        <a:lnSpc>
                          <a:spcPct val="115000"/>
                        </a:lnSpc>
                        <a:spcBef>
                          <a:spcPts val="0"/>
                        </a:spcBef>
                        <a:spcAft>
                          <a:spcPts val="0"/>
                        </a:spcAft>
                        <a:buNone/>
                      </a:pPr>
                      <a:r>
                        <a:rPr lang="en" sz="1800" err="1">
                          <a:solidFill>
                            <a:schemeClr val="tx1"/>
                          </a:solidFill>
                          <a:latin typeface="Nunito"/>
                          <a:ea typeface="Nunito"/>
                          <a:cs typeface="Nunito"/>
                          <a:sym typeface="Nunito"/>
                        </a:rPr>
                        <a:t>mkdir</a:t>
                      </a:r>
                      <a:r>
                        <a:rPr lang="en" sz="1800">
                          <a:solidFill>
                            <a:schemeClr val="tx1"/>
                          </a:solidFill>
                          <a:latin typeface="Nunito"/>
                          <a:ea typeface="Nunito"/>
                          <a:cs typeface="Nunito"/>
                          <a:sym typeface="Nunito"/>
                        </a:rPr>
                        <a:t> </a:t>
                      </a:r>
                      <a:r>
                        <a:rPr lang="en" sz="1800" err="1">
                          <a:solidFill>
                            <a:schemeClr val="tx1"/>
                          </a:solidFill>
                          <a:latin typeface="Nunito"/>
                          <a:ea typeface="Nunito"/>
                          <a:cs typeface="Nunito"/>
                          <a:sym typeface="Nunito"/>
                        </a:rPr>
                        <a:t>grad_school</a:t>
                      </a:r>
                      <a:endParaRPr sz="1800">
                        <a:solidFill>
                          <a:schemeClr val="tx1"/>
                        </a:solidFill>
                        <a:latin typeface="Nunito"/>
                        <a:ea typeface="Nunito"/>
                        <a:cs typeface="Nunito"/>
                        <a:sym typeface="Nunito"/>
                      </a:endParaRPr>
                    </a:p>
                    <a:p>
                      <a:pPr marL="0" lvl="0" indent="0" algn="l" rtl="0">
                        <a:lnSpc>
                          <a:spcPct val="115000"/>
                        </a:lnSpc>
                        <a:spcBef>
                          <a:spcPts val="1200"/>
                        </a:spcBef>
                        <a:spcAft>
                          <a:spcPts val="0"/>
                        </a:spcAft>
                        <a:buNone/>
                      </a:pPr>
                      <a:r>
                        <a:rPr lang="en" sz="1800">
                          <a:solidFill>
                            <a:schemeClr val="tx1"/>
                          </a:solidFill>
                          <a:latin typeface="Nunito"/>
                          <a:ea typeface="Nunito"/>
                          <a:cs typeface="Nunito"/>
                          <a:sym typeface="Nunito"/>
                        </a:rPr>
                        <a:t>touch </a:t>
                      </a:r>
                      <a:r>
                        <a:rPr lang="en" sz="1800" err="1">
                          <a:solidFill>
                            <a:schemeClr val="tx1"/>
                          </a:solidFill>
                          <a:latin typeface="Nunito"/>
                          <a:ea typeface="Nunito"/>
                          <a:cs typeface="Nunito"/>
                          <a:sym typeface="Nunito"/>
                        </a:rPr>
                        <a:t>grad_school</a:t>
                      </a:r>
                      <a:r>
                        <a:rPr lang="en" sz="1800">
                          <a:solidFill>
                            <a:schemeClr val="tx1"/>
                          </a:solidFill>
                          <a:latin typeface="Nunito"/>
                          <a:ea typeface="Nunito"/>
                          <a:cs typeface="Nunito"/>
                          <a:sym typeface="Nunito"/>
                        </a:rPr>
                        <a:t>/</a:t>
                      </a:r>
                      <a:r>
                        <a:rPr lang="en" sz="1800" err="1">
                          <a:solidFill>
                            <a:schemeClr val="tx1"/>
                          </a:solidFill>
                          <a:latin typeface="Nunito"/>
                          <a:ea typeface="Nunito"/>
                          <a:cs typeface="Nunito"/>
                          <a:sym typeface="Nunito"/>
                        </a:rPr>
                        <a:t>yourname</a:t>
                      </a:r>
                      <a:endParaRPr sz="1800">
                        <a:solidFill>
                          <a:schemeClr val="tx1"/>
                        </a:solidFill>
                        <a:latin typeface="Nunito"/>
                        <a:ea typeface="Nunito"/>
                        <a:cs typeface="Nunito"/>
                        <a:sym typeface="Nunito"/>
                      </a:endParaRPr>
                    </a:p>
                    <a:p>
                      <a:pPr marL="0" lvl="0" indent="0" algn="l" rtl="0">
                        <a:lnSpc>
                          <a:spcPct val="115000"/>
                        </a:lnSpc>
                        <a:spcBef>
                          <a:spcPts val="1200"/>
                        </a:spcBef>
                        <a:spcAft>
                          <a:spcPts val="0"/>
                        </a:spcAft>
                        <a:buNone/>
                      </a:pPr>
                      <a:r>
                        <a:rPr lang="en" sz="1800">
                          <a:solidFill>
                            <a:schemeClr val="tx1"/>
                          </a:solidFill>
                          <a:latin typeface="Nunito"/>
                          <a:ea typeface="Nunito"/>
                          <a:cs typeface="Nunito"/>
                          <a:sym typeface="Nunito"/>
                        </a:rPr>
                        <a:t>ln -s </a:t>
                      </a:r>
                      <a:r>
                        <a:rPr lang="en" sz="1800" err="1">
                          <a:solidFill>
                            <a:schemeClr val="tx1"/>
                          </a:solidFill>
                          <a:latin typeface="Nunito"/>
                          <a:ea typeface="Nunito"/>
                          <a:cs typeface="Nunito"/>
                          <a:sym typeface="Nunito"/>
                        </a:rPr>
                        <a:t>grad_school</a:t>
                      </a:r>
                      <a:r>
                        <a:rPr lang="en" sz="1800">
                          <a:solidFill>
                            <a:schemeClr val="tx1"/>
                          </a:solidFill>
                          <a:latin typeface="Nunito"/>
                          <a:ea typeface="Nunito"/>
                          <a:cs typeface="Nunito"/>
                          <a:sym typeface="Nunito"/>
                        </a:rPr>
                        <a:t>/</a:t>
                      </a:r>
                      <a:r>
                        <a:rPr lang="en" sz="1800" err="1">
                          <a:solidFill>
                            <a:schemeClr val="tx1"/>
                          </a:solidFill>
                          <a:latin typeface="Nunito"/>
                          <a:ea typeface="Nunito"/>
                          <a:cs typeface="Nunito"/>
                          <a:sym typeface="Nunito"/>
                        </a:rPr>
                        <a:t>yourname</a:t>
                      </a:r>
                      <a:r>
                        <a:rPr lang="en" sz="1800">
                          <a:solidFill>
                            <a:schemeClr val="tx1"/>
                          </a:solidFill>
                          <a:latin typeface="Nunito"/>
                          <a:ea typeface="Nunito"/>
                          <a:cs typeface="Nunito"/>
                          <a:sym typeface="Nunito"/>
                        </a:rPr>
                        <a:t> </a:t>
                      </a:r>
                      <a:r>
                        <a:rPr lang="en" sz="1800" err="1">
                          <a:solidFill>
                            <a:schemeClr val="tx1"/>
                          </a:solidFill>
                          <a:latin typeface="Nunito"/>
                          <a:ea typeface="Nunito"/>
                          <a:cs typeface="Nunito"/>
                          <a:sym typeface="Nunito"/>
                        </a:rPr>
                        <a:t>linked_me</a:t>
                      </a:r>
                      <a:endParaRPr sz="1800">
                        <a:solidFill>
                          <a:schemeClr val="tx1"/>
                        </a:solidFill>
                        <a:latin typeface="Nunito"/>
                        <a:ea typeface="Nunito"/>
                        <a:cs typeface="Nunito"/>
                        <a:sym typeface="Nunito"/>
                      </a:endParaRPr>
                    </a:p>
                    <a:p>
                      <a:pPr marL="0" lvl="0" indent="0" algn="l" rtl="0">
                        <a:lnSpc>
                          <a:spcPct val="115000"/>
                        </a:lnSpc>
                        <a:spcBef>
                          <a:spcPts val="1200"/>
                        </a:spcBef>
                        <a:spcAft>
                          <a:spcPts val="0"/>
                        </a:spcAft>
                        <a:buNone/>
                      </a:pPr>
                      <a:r>
                        <a:rPr lang="en" sz="1800">
                          <a:solidFill>
                            <a:schemeClr val="tx1"/>
                          </a:solidFill>
                          <a:latin typeface="Nunito"/>
                          <a:ea typeface="Nunito"/>
                          <a:cs typeface="Nunito"/>
                          <a:sym typeface="Nunito"/>
                        </a:rPr>
                        <a:t>rm -r </a:t>
                      </a:r>
                      <a:r>
                        <a:rPr lang="en" sz="1800" err="1">
                          <a:solidFill>
                            <a:schemeClr val="tx1"/>
                          </a:solidFill>
                          <a:latin typeface="Nunito"/>
                          <a:ea typeface="Nunito"/>
                          <a:cs typeface="Nunito"/>
                          <a:sym typeface="Nunito"/>
                        </a:rPr>
                        <a:t>grad_school</a:t>
                      </a:r>
                      <a:endParaRPr sz="1800">
                        <a:solidFill>
                          <a:schemeClr val="tx1"/>
                        </a:solidFill>
                        <a:latin typeface="Nunito"/>
                        <a:ea typeface="Nunito"/>
                        <a:cs typeface="Nunito"/>
                        <a:sym typeface="Nunito"/>
                      </a:endParaRPr>
                    </a:p>
                    <a:p>
                      <a:pPr marL="0" lvl="0" indent="0" algn="l" rtl="0">
                        <a:lnSpc>
                          <a:spcPct val="115000"/>
                        </a:lnSpc>
                        <a:spcBef>
                          <a:spcPts val="1200"/>
                        </a:spcBef>
                        <a:spcAft>
                          <a:spcPts val="1200"/>
                        </a:spcAft>
                        <a:buNone/>
                      </a:pPr>
                      <a:r>
                        <a:rPr lang="en" sz="1800">
                          <a:solidFill>
                            <a:schemeClr val="tx1"/>
                          </a:solidFill>
                          <a:latin typeface="Nunito"/>
                          <a:ea typeface="Nunito"/>
                          <a:cs typeface="Nunito"/>
                          <a:sym typeface="Nunito"/>
                        </a:rPr>
                        <a:t>rm </a:t>
                      </a:r>
                      <a:r>
                        <a:rPr lang="en" sz="1800" err="1">
                          <a:solidFill>
                            <a:schemeClr val="tx1"/>
                          </a:solidFill>
                          <a:latin typeface="Nunito"/>
                          <a:ea typeface="Nunito"/>
                          <a:cs typeface="Nunito"/>
                          <a:sym typeface="Nunito"/>
                        </a:rPr>
                        <a:t>linked_me</a:t>
                      </a:r>
                      <a:endParaRPr>
                        <a:solidFill>
                          <a:schemeClr val="tx1"/>
                        </a:solidFill>
                        <a:latin typeface="Nunito"/>
                        <a:ea typeface="Nunito"/>
                        <a:cs typeface="Nunito"/>
                        <a:sym typeface="Nuni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bl>
          </a:graphicData>
        </a:graphic>
      </p:graphicFrame>
      <p:sp>
        <p:nvSpPr>
          <p:cNvPr id="5" name="Google Shape;775;p98">
            <a:extLst>
              <a:ext uri="{FF2B5EF4-FFF2-40B4-BE49-F238E27FC236}">
                <a16:creationId xmlns:a16="http://schemas.microsoft.com/office/drawing/2014/main" id="{2B89C8D1-331B-F77A-C144-226A714A076A}"/>
              </a:ext>
            </a:extLst>
          </p:cNvPr>
          <p:cNvSpPr txBox="1">
            <a:spLocks/>
          </p:cNvSpPr>
          <p:nvPr/>
        </p:nvSpPr>
        <p:spPr>
          <a:xfrm>
            <a:off x="311699" y="1152475"/>
            <a:ext cx="4704437" cy="34164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buClr>
                <a:schemeClr val="tx1"/>
              </a:buClr>
              <a:buFont typeface="Arial"/>
              <a:buNone/>
            </a:pPr>
            <a:r>
              <a:rPr lang="en-US">
                <a:solidFill>
                  <a:schemeClr val="tx1"/>
                </a:solidFill>
              </a:rPr>
              <a:t>Try this on your own:</a:t>
            </a:r>
          </a:p>
          <a:p>
            <a:pPr>
              <a:spcBef>
                <a:spcPts val="1200"/>
              </a:spcBef>
              <a:buClr>
                <a:schemeClr val="tx1"/>
              </a:buClr>
              <a:buFont typeface="Arial"/>
              <a:buAutoNum type="arabicPeriod"/>
            </a:pPr>
            <a:r>
              <a:rPr lang="en-US">
                <a:solidFill>
                  <a:schemeClr val="tx1"/>
                </a:solidFill>
              </a:rPr>
              <a:t>Create an empty directory called </a:t>
            </a:r>
            <a:r>
              <a:rPr lang="en-US" b="1" err="1">
                <a:solidFill>
                  <a:schemeClr val="tx1"/>
                </a:solidFill>
              </a:rPr>
              <a:t>grad_school</a:t>
            </a:r>
            <a:endParaRPr lang="en-US" b="1">
              <a:solidFill>
                <a:schemeClr val="tx1"/>
              </a:solidFill>
            </a:endParaRPr>
          </a:p>
          <a:p>
            <a:pPr>
              <a:buClr>
                <a:schemeClr val="tx1"/>
              </a:buClr>
              <a:buFont typeface="Arial"/>
              <a:buAutoNum type="arabicPeriod"/>
            </a:pPr>
            <a:r>
              <a:rPr lang="en-US">
                <a:solidFill>
                  <a:schemeClr val="tx1"/>
                </a:solidFill>
              </a:rPr>
              <a:t>Create an empty file in that directory and name it with your name</a:t>
            </a:r>
          </a:p>
          <a:p>
            <a:pPr>
              <a:buClr>
                <a:schemeClr val="tx1"/>
              </a:buClr>
              <a:buFont typeface="Arial"/>
              <a:buAutoNum type="arabicPeriod"/>
            </a:pPr>
            <a:r>
              <a:rPr lang="en-US">
                <a:solidFill>
                  <a:schemeClr val="tx1"/>
                </a:solidFill>
              </a:rPr>
              <a:t>Create a </a:t>
            </a:r>
            <a:r>
              <a:rPr lang="en-US" err="1">
                <a:solidFill>
                  <a:schemeClr val="tx1"/>
                </a:solidFill>
              </a:rPr>
              <a:t>symlink</a:t>
            </a:r>
            <a:r>
              <a:rPr lang="en-US">
                <a:solidFill>
                  <a:schemeClr val="tx1"/>
                </a:solidFill>
              </a:rPr>
              <a:t> to that file from the current directory called </a:t>
            </a:r>
            <a:r>
              <a:rPr lang="en-US" b="1" err="1">
                <a:solidFill>
                  <a:schemeClr val="tx1"/>
                </a:solidFill>
              </a:rPr>
              <a:t>linked_me</a:t>
            </a:r>
            <a:endParaRPr lang="en-US" b="1">
              <a:solidFill>
                <a:schemeClr val="tx1"/>
              </a:solidFill>
            </a:endParaRPr>
          </a:p>
          <a:p>
            <a:pPr>
              <a:buClr>
                <a:schemeClr val="tx1"/>
              </a:buClr>
              <a:buFont typeface="Arial"/>
              <a:buAutoNum type="arabicPeriod"/>
            </a:pPr>
            <a:r>
              <a:rPr lang="en-US">
                <a:solidFill>
                  <a:schemeClr val="tx1"/>
                </a:solidFill>
              </a:rPr>
              <a:t>Delete the directory you created</a:t>
            </a:r>
          </a:p>
          <a:p>
            <a:pPr>
              <a:buClr>
                <a:schemeClr val="tx1"/>
              </a:buClr>
              <a:buFont typeface="Arial"/>
              <a:buAutoNum type="arabicPeriod"/>
            </a:pPr>
            <a:r>
              <a:rPr lang="en-US">
                <a:solidFill>
                  <a:schemeClr val="tx1"/>
                </a:solidFill>
              </a:rPr>
              <a:t>Delete the </a:t>
            </a:r>
            <a:r>
              <a:rPr lang="en-US" err="1">
                <a:solidFill>
                  <a:schemeClr val="tx1"/>
                </a:solidFill>
              </a:rPr>
              <a:t>symlink</a:t>
            </a:r>
            <a:endParaRPr lang="en-US">
              <a:solidFill>
                <a:schemeClr val="tx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53">
          <a:extLst>
            <a:ext uri="{FF2B5EF4-FFF2-40B4-BE49-F238E27FC236}">
              <a16:creationId xmlns:a16="http://schemas.microsoft.com/office/drawing/2014/main" id="{69F49448-0947-9D44-24EF-0AD45749DE86}"/>
            </a:ext>
          </a:extLst>
        </p:cNvPr>
        <p:cNvGrpSpPr/>
        <p:nvPr/>
      </p:nvGrpSpPr>
      <p:grpSpPr>
        <a:xfrm>
          <a:off x="0" y="0"/>
          <a:ext cx="0" cy="0"/>
          <a:chOff x="0" y="0"/>
          <a:chExt cx="0" cy="0"/>
        </a:xfrm>
      </p:grpSpPr>
      <p:sp>
        <p:nvSpPr>
          <p:cNvPr id="454" name="Google Shape;454;p65">
            <a:extLst>
              <a:ext uri="{FF2B5EF4-FFF2-40B4-BE49-F238E27FC236}">
                <a16:creationId xmlns:a16="http://schemas.microsoft.com/office/drawing/2014/main" id="{7DF46691-3C22-5BA5-07BE-E6118F892473}"/>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Outline</a:t>
            </a:r>
            <a:endParaRPr/>
          </a:p>
        </p:txBody>
      </p:sp>
      <p:sp>
        <p:nvSpPr>
          <p:cNvPr id="455" name="Google Shape;455;p65">
            <a:extLst>
              <a:ext uri="{FF2B5EF4-FFF2-40B4-BE49-F238E27FC236}">
                <a16:creationId xmlns:a16="http://schemas.microsoft.com/office/drawing/2014/main" id="{42506ED4-97DE-EA32-4FEE-8A32208922EB}"/>
              </a:ext>
            </a:extLst>
          </p:cNvPr>
          <p:cNvSpPr txBox="1">
            <a:spLocks noGrp="1"/>
          </p:cNvSpPr>
          <p:nvPr>
            <p:ph type="body" idx="1"/>
          </p:nvPr>
        </p:nvSpPr>
        <p:spPr>
          <a:xfrm>
            <a:off x="311699" y="1017725"/>
            <a:ext cx="8520599" cy="3928744"/>
          </a:xfrm>
          <a:prstGeom prst="rect">
            <a:avLst/>
          </a:prstGeom>
        </p:spPr>
        <p:txBody>
          <a:bodyPr spcFirstLastPara="1" wrap="square" lIns="91425" tIns="91425" rIns="91425" bIns="91425" anchor="t" anchorCtr="0">
            <a:noAutofit/>
          </a:bodyPr>
          <a:lstStyle/>
          <a:p>
            <a:pPr marL="342900">
              <a:lnSpc>
                <a:spcPct val="150000"/>
              </a:lnSpc>
              <a:buClr>
                <a:schemeClr val="tx1"/>
              </a:buClr>
              <a:buSzPct val="75000"/>
            </a:pPr>
            <a:r>
              <a:rPr lang="en" sz="2400">
                <a:solidFill>
                  <a:schemeClr val="bg2"/>
                </a:solidFill>
              </a:rPr>
              <a:t>Intro to the file system</a:t>
            </a:r>
          </a:p>
          <a:p>
            <a:pPr marL="800100" lvl="1">
              <a:lnSpc>
                <a:spcPct val="150000"/>
              </a:lnSpc>
              <a:buClr>
                <a:schemeClr val="tx1"/>
              </a:buClr>
              <a:buSzPct val="75000"/>
            </a:pPr>
            <a:r>
              <a:rPr lang="en-US" sz="2000">
                <a:solidFill>
                  <a:schemeClr val="bg2"/>
                </a:solidFill>
              </a:rPr>
              <a:t>Exercise 1 &amp; break! </a:t>
            </a:r>
            <a:r>
              <a:rPr lang="en" sz="2000" i="1">
                <a:solidFill>
                  <a:schemeClr val="bg2"/>
                </a:solidFill>
              </a:rPr>
              <a:t>(also time for any questions)</a:t>
            </a:r>
          </a:p>
          <a:p>
            <a:pPr marL="342900">
              <a:lnSpc>
                <a:spcPct val="150000"/>
              </a:lnSpc>
              <a:buClr>
                <a:schemeClr val="tx1"/>
              </a:buClr>
              <a:buSzPct val="75000"/>
            </a:pPr>
            <a:r>
              <a:rPr lang="en-US" sz="2400">
                <a:solidFill>
                  <a:schemeClr val="tx1"/>
                </a:solidFill>
              </a:rPr>
              <a:t>Manipulating files</a:t>
            </a:r>
            <a:endParaRPr lang="en-US" sz="2400" b="1">
              <a:solidFill>
                <a:schemeClr val="tx1"/>
              </a:solidFill>
            </a:endParaRPr>
          </a:p>
        </p:txBody>
      </p:sp>
    </p:spTree>
    <p:extLst>
      <p:ext uri="{BB962C8B-B14F-4D97-AF65-F5344CB8AC3E}">
        <p14:creationId xmlns:p14="http://schemas.microsoft.com/office/powerpoint/2010/main" val="29684681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10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Printing things</a:t>
            </a:r>
            <a:endParaRPr/>
          </a:p>
        </p:txBody>
      </p:sp>
      <p:sp>
        <p:nvSpPr>
          <p:cNvPr id="801" name="Google Shape;801;p102"/>
          <p:cNvSpPr txBox="1">
            <a:spLocks noGrp="1"/>
          </p:cNvSpPr>
          <p:nvPr>
            <p:ph type="body" idx="1"/>
          </p:nvPr>
        </p:nvSpPr>
        <p:spPr>
          <a:xfrm>
            <a:off x="698250" y="1556525"/>
            <a:ext cx="3864600" cy="28293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sz="2200" b="1">
                <a:solidFill>
                  <a:schemeClr val="tx1"/>
                </a:solidFill>
                <a:latin typeface="Nunito"/>
                <a:ea typeface="Nunito"/>
                <a:cs typeface="Nunito"/>
                <a:sym typeface="Nunito"/>
              </a:rPr>
              <a:t>cat</a:t>
            </a:r>
            <a:r>
              <a:rPr lang="en" sz="2200">
                <a:solidFill>
                  <a:schemeClr val="tx1"/>
                </a:solidFill>
              </a:rPr>
              <a:t>: print the contents of files</a:t>
            </a:r>
            <a:endParaRPr sz="2200">
              <a:solidFill>
                <a:schemeClr val="tx1"/>
              </a:solidFill>
            </a:endParaRPr>
          </a:p>
          <a:p>
            <a:pPr marL="0" lvl="0" indent="0" algn="l" rtl="0">
              <a:spcBef>
                <a:spcPts val="1200"/>
              </a:spcBef>
              <a:spcAft>
                <a:spcPts val="0"/>
              </a:spcAft>
              <a:buClr>
                <a:schemeClr val="dk1"/>
              </a:buClr>
              <a:buSzPts val="1100"/>
              <a:buFont typeface="Arial"/>
              <a:buNone/>
            </a:pPr>
            <a:r>
              <a:rPr lang="en" sz="2200" b="1" err="1">
                <a:solidFill>
                  <a:schemeClr val="tx1"/>
                </a:solidFill>
                <a:latin typeface="Nunito"/>
                <a:ea typeface="Nunito"/>
                <a:cs typeface="Nunito"/>
                <a:sym typeface="Nunito"/>
              </a:rPr>
              <a:t>wc</a:t>
            </a:r>
            <a:r>
              <a:rPr lang="en" sz="2200">
                <a:solidFill>
                  <a:schemeClr val="tx1"/>
                </a:solidFill>
              </a:rPr>
              <a:t>: count the number of lines or words in a file</a:t>
            </a:r>
            <a:endParaRPr sz="2200">
              <a:solidFill>
                <a:schemeClr val="tx1"/>
              </a:solidFill>
            </a:endParaRPr>
          </a:p>
          <a:p>
            <a:pPr marL="0" lvl="0" indent="0" algn="l" rtl="0">
              <a:spcBef>
                <a:spcPts val="1200"/>
              </a:spcBef>
              <a:spcAft>
                <a:spcPts val="0"/>
              </a:spcAft>
              <a:buNone/>
            </a:pPr>
            <a:r>
              <a:rPr lang="en" sz="2200" b="1">
                <a:solidFill>
                  <a:schemeClr val="tx1"/>
                </a:solidFill>
                <a:latin typeface="Nunito"/>
                <a:ea typeface="Nunito"/>
                <a:cs typeface="Nunito"/>
                <a:sym typeface="Nunito"/>
              </a:rPr>
              <a:t>head</a:t>
            </a:r>
            <a:r>
              <a:rPr lang="en" sz="2200">
                <a:solidFill>
                  <a:schemeClr val="tx1"/>
                </a:solidFill>
              </a:rPr>
              <a:t>: print the top of a file</a:t>
            </a:r>
            <a:endParaRPr sz="2200">
              <a:solidFill>
                <a:schemeClr val="tx1"/>
              </a:solidFill>
            </a:endParaRPr>
          </a:p>
          <a:p>
            <a:pPr marL="0" lvl="0" indent="0" algn="l" rtl="0">
              <a:spcBef>
                <a:spcPts val="1200"/>
              </a:spcBef>
              <a:spcAft>
                <a:spcPts val="0"/>
              </a:spcAft>
              <a:buNone/>
            </a:pPr>
            <a:r>
              <a:rPr lang="en" sz="2200" b="1">
                <a:solidFill>
                  <a:schemeClr val="tx1"/>
                </a:solidFill>
                <a:latin typeface="Nunito"/>
                <a:ea typeface="Nunito"/>
                <a:cs typeface="Nunito"/>
                <a:sym typeface="Nunito"/>
              </a:rPr>
              <a:t>tail</a:t>
            </a:r>
            <a:r>
              <a:rPr lang="en" sz="2200">
                <a:solidFill>
                  <a:schemeClr val="tx1"/>
                </a:solidFill>
              </a:rPr>
              <a:t>: print the end of a file</a:t>
            </a:r>
            <a:endParaRPr sz="2200">
              <a:solidFill>
                <a:schemeClr val="tx1"/>
              </a:solidFill>
            </a:endParaRPr>
          </a:p>
          <a:p>
            <a:pPr marL="0" lvl="0" indent="0" algn="l" rtl="0">
              <a:spcBef>
                <a:spcPts val="1200"/>
              </a:spcBef>
              <a:spcAft>
                <a:spcPts val="1200"/>
              </a:spcAft>
              <a:buNone/>
            </a:pPr>
            <a:r>
              <a:rPr lang="en" sz="2200" b="1">
                <a:solidFill>
                  <a:schemeClr val="tx1"/>
                </a:solidFill>
                <a:latin typeface="Nunito"/>
                <a:ea typeface="Nunito"/>
                <a:cs typeface="Nunito"/>
                <a:sym typeface="Nunito"/>
              </a:rPr>
              <a:t>echo</a:t>
            </a:r>
            <a:r>
              <a:rPr lang="en" sz="2200">
                <a:solidFill>
                  <a:schemeClr val="tx1"/>
                </a:solidFill>
              </a:rPr>
              <a:t>: print a string</a:t>
            </a:r>
            <a:endParaRPr sz="2200">
              <a:solidFill>
                <a:schemeClr val="tx1"/>
              </a:solidFill>
            </a:endParaRPr>
          </a:p>
        </p:txBody>
      </p:sp>
      <p:sp>
        <p:nvSpPr>
          <p:cNvPr id="802" name="Google Shape;802;p102"/>
          <p:cNvSpPr txBox="1"/>
          <p:nvPr/>
        </p:nvSpPr>
        <p:spPr>
          <a:xfrm>
            <a:off x="5467650" y="1556525"/>
            <a:ext cx="2978100" cy="2806379"/>
          </a:xfrm>
          <a:prstGeom prst="rect">
            <a:avLst/>
          </a:prstGeom>
          <a:solidFill>
            <a:schemeClr val="lt2"/>
          </a:solidFill>
          <a:ln>
            <a:noFill/>
          </a:ln>
        </p:spPr>
        <p:txBody>
          <a:bodyPr spcFirstLastPara="1" wrap="square" lIns="91425" tIns="91425" rIns="91425" bIns="91425" anchor="t" anchorCtr="0">
            <a:spAutoFit/>
          </a:bodyPr>
          <a:lstStyle/>
          <a:p>
            <a:pPr marL="0" lvl="0" indent="0" algn="l" rtl="0">
              <a:lnSpc>
                <a:spcPct val="102000"/>
              </a:lnSpc>
              <a:spcBef>
                <a:spcPts val="0"/>
              </a:spcBef>
              <a:spcAft>
                <a:spcPts val="0"/>
              </a:spcAft>
              <a:buNone/>
            </a:pPr>
            <a:r>
              <a:rPr lang="en" sz="2200" b="1">
                <a:latin typeface="Nunito"/>
                <a:ea typeface="Nunito"/>
                <a:cs typeface="Nunito"/>
                <a:sym typeface="Nunito"/>
              </a:rPr>
              <a:t>cat</a:t>
            </a:r>
            <a:r>
              <a:rPr lang="en" sz="2200">
                <a:latin typeface="Nunito"/>
                <a:ea typeface="Nunito"/>
                <a:cs typeface="Nunito"/>
                <a:sym typeface="Nunito"/>
              </a:rPr>
              <a:t> </a:t>
            </a:r>
            <a:r>
              <a:rPr lang="en" sz="2200" err="1">
                <a:latin typeface="Nunito"/>
                <a:ea typeface="Nunito"/>
                <a:cs typeface="Nunito"/>
                <a:sym typeface="Nunito"/>
              </a:rPr>
              <a:t>path_to_file</a:t>
            </a:r>
            <a:r>
              <a:rPr lang="en" sz="2200">
                <a:latin typeface="Nunito"/>
                <a:ea typeface="Nunito"/>
                <a:cs typeface="Nunito"/>
                <a:sym typeface="Nunito"/>
              </a:rPr>
              <a:t>…</a:t>
            </a:r>
            <a:endParaRPr sz="2200">
              <a:latin typeface="Nunito"/>
              <a:ea typeface="Nunito"/>
              <a:cs typeface="Nunito"/>
              <a:sym typeface="Nunito"/>
            </a:endParaRPr>
          </a:p>
          <a:p>
            <a:pPr marL="0" lvl="0" indent="0" algn="l" rtl="0">
              <a:lnSpc>
                <a:spcPct val="102000"/>
              </a:lnSpc>
              <a:spcBef>
                <a:spcPts val="1000"/>
              </a:spcBef>
              <a:spcAft>
                <a:spcPts val="0"/>
              </a:spcAft>
              <a:buNone/>
            </a:pPr>
            <a:r>
              <a:rPr lang="en" sz="2200" b="1" err="1">
                <a:latin typeface="Nunito"/>
                <a:ea typeface="Nunito"/>
                <a:cs typeface="Nunito"/>
                <a:sym typeface="Nunito"/>
              </a:rPr>
              <a:t>wc</a:t>
            </a:r>
            <a:r>
              <a:rPr lang="en" sz="2200">
                <a:latin typeface="Nunito"/>
                <a:ea typeface="Nunito"/>
                <a:cs typeface="Nunito"/>
                <a:sym typeface="Nunito"/>
              </a:rPr>
              <a:t> [</a:t>
            </a:r>
            <a:r>
              <a:rPr lang="en" sz="2200" err="1">
                <a:latin typeface="Nunito"/>
                <a:ea typeface="Nunito"/>
                <a:cs typeface="Nunito"/>
                <a:sym typeface="Nunito"/>
              </a:rPr>
              <a:t>path_to_file</a:t>
            </a:r>
            <a:r>
              <a:rPr lang="en" sz="2200">
                <a:latin typeface="Nunito"/>
                <a:ea typeface="Nunito"/>
                <a:cs typeface="Nunito"/>
                <a:sym typeface="Nunito"/>
              </a:rPr>
              <a:t>]...</a:t>
            </a:r>
            <a:endParaRPr sz="2200">
              <a:latin typeface="Nunito"/>
              <a:ea typeface="Nunito"/>
              <a:cs typeface="Nunito"/>
              <a:sym typeface="Nunito"/>
            </a:endParaRPr>
          </a:p>
          <a:p>
            <a:pPr marL="0" lvl="0" indent="0" algn="l" rtl="0">
              <a:lnSpc>
                <a:spcPct val="102000"/>
              </a:lnSpc>
              <a:spcBef>
                <a:spcPts val="1000"/>
              </a:spcBef>
              <a:spcAft>
                <a:spcPts val="0"/>
              </a:spcAft>
              <a:buNone/>
            </a:pPr>
            <a:endParaRPr sz="500">
              <a:latin typeface="Nunito"/>
              <a:ea typeface="Nunito"/>
              <a:cs typeface="Nunito"/>
              <a:sym typeface="Nunito"/>
            </a:endParaRPr>
          </a:p>
          <a:p>
            <a:pPr marL="0" lvl="0" indent="0" algn="l" rtl="0">
              <a:lnSpc>
                <a:spcPct val="102000"/>
              </a:lnSpc>
              <a:spcBef>
                <a:spcPts val="1000"/>
              </a:spcBef>
              <a:spcAft>
                <a:spcPts val="0"/>
              </a:spcAft>
              <a:buNone/>
            </a:pPr>
            <a:r>
              <a:rPr lang="en" sz="2200" b="1">
                <a:latin typeface="Nunito"/>
                <a:ea typeface="Nunito"/>
                <a:cs typeface="Nunito"/>
                <a:sym typeface="Nunito"/>
              </a:rPr>
              <a:t>head</a:t>
            </a:r>
            <a:r>
              <a:rPr lang="en" sz="2200">
                <a:latin typeface="Nunito"/>
                <a:ea typeface="Nunito"/>
                <a:cs typeface="Nunito"/>
                <a:sym typeface="Nunito"/>
              </a:rPr>
              <a:t> [</a:t>
            </a:r>
            <a:r>
              <a:rPr lang="en" sz="2200" err="1">
                <a:latin typeface="Nunito"/>
                <a:ea typeface="Nunito"/>
                <a:cs typeface="Nunito"/>
                <a:sym typeface="Nunito"/>
              </a:rPr>
              <a:t>path_to_file</a:t>
            </a:r>
            <a:r>
              <a:rPr lang="en" sz="2200">
                <a:latin typeface="Nunito"/>
                <a:ea typeface="Nunito"/>
                <a:cs typeface="Nunito"/>
                <a:sym typeface="Nunito"/>
              </a:rPr>
              <a:t>]…</a:t>
            </a:r>
            <a:endParaRPr sz="2200">
              <a:latin typeface="Nunito"/>
              <a:ea typeface="Nunito"/>
              <a:cs typeface="Nunito"/>
              <a:sym typeface="Nunito"/>
            </a:endParaRPr>
          </a:p>
          <a:p>
            <a:pPr marL="0" lvl="0" indent="0" algn="l" rtl="0">
              <a:lnSpc>
                <a:spcPct val="102000"/>
              </a:lnSpc>
              <a:spcBef>
                <a:spcPts val="1000"/>
              </a:spcBef>
              <a:spcAft>
                <a:spcPts val="0"/>
              </a:spcAft>
              <a:buClr>
                <a:schemeClr val="dk1"/>
              </a:buClr>
              <a:buSzPts val="1100"/>
              <a:buFont typeface="Arial"/>
              <a:buNone/>
            </a:pPr>
            <a:r>
              <a:rPr lang="en" sz="2200" b="1">
                <a:solidFill>
                  <a:schemeClr val="dk1"/>
                </a:solidFill>
                <a:latin typeface="Nunito"/>
                <a:ea typeface="Nunito"/>
                <a:cs typeface="Nunito"/>
                <a:sym typeface="Nunito"/>
              </a:rPr>
              <a:t>tail</a:t>
            </a:r>
            <a:r>
              <a:rPr lang="en" sz="2200">
                <a:solidFill>
                  <a:schemeClr val="dk1"/>
                </a:solidFill>
                <a:latin typeface="Nunito"/>
                <a:ea typeface="Nunito"/>
                <a:cs typeface="Nunito"/>
                <a:sym typeface="Nunito"/>
              </a:rPr>
              <a:t> [</a:t>
            </a:r>
            <a:r>
              <a:rPr lang="en" sz="2200" err="1">
                <a:solidFill>
                  <a:schemeClr val="dk1"/>
                </a:solidFill>
                <a:latin typeface="Nunito"/>
                <a:ea typeface="Nunito"/>
                <a:cs typeface="Nunito"/>
                <a:sym typeface="Nunito"/>
              </a:rPr>
              <a:t>path_to_file</a:t>
            </a:r>
            <a:r>
              <a:rPr lang="en" sz="2200">
                <a:solidFill>
                  <a:schemeClr val="dk1"/>
                </a:solidFill>
                <a:latin typeface="Nunito"/>
                <a:ea typeface="Nunito"/>
                <a:cs typeface="Nunito"/>
                <a:sym typeface="Nunito"/>
              </a:rPr>
              <a:t>]…</a:t>
            </a:r>
            <a:endParaRPr sz="2200">
              <a:latin typeface="Nunito"/>
              <a:ea typeface="Nunito"/>
              <a:cs typeface="Nunito"/>
              <a:sym typeface="Nunito"/>
            </a:endParaRPr>
          </a:p>
          <a:p>
            <a:pPr marL="0" lvl="0" indent="0" algn="l" rtl="0">
              <a:lnSpc>
                <a:spcPct val="102000"/>
              </a:lnSpc>
              <a:spcBef>
                <a:spcPts val="1000"/>
              </a:spcBef>
              <a:spcAft>
                <a:spcPts val="1000"/>
              </a:spcAft>
              <a:buNone/>
            </a:pPr>
            <a:r>
              <a:rPr lang="en" sz="2200" b="1">
                <a:solidFill>
                  <a:schemeClr val="dk1"/>
                </a:solidFill>
                <a:latin typeface="Nunito"/>
                <a:ea typeface="Nunito"/>
                <a:cs typeface="Nunito"/>
                <a:sym typeface="Nunito"/>
              </a:rPr>
              <a:t>echo</a:t>
            </a:r>
            <a:r>
              <a:rPr lang="en" sz="2200">
                <a:solidFill>
                  <a:schemeClr val="dk1"/>
                </a:solidFill>
                <a:latin typeface="Nunito"/>
                <a:ea typeface="Nunito"/>
                <a:cs typeface="Nunito"/>
                <a:sym typeface="Nunito"/>
              </a:rPr>
              <a:t> [string]…</a:t>
            </a:r>
            <a:endParaRPr sz="2200">
              <a:latin typeface="Nunito"/>
              <a:ea typeface="Nunito"/>
              <a:cs typeface="Nunito"/>
              <a:sym typeface="Nunito"/>
            </a:endParaRPr>
          </a:p>
        </p:txBody>
      </p:sp>
      <p:sp>
        <p:nvSpPr>
          <p:cNvPr id="803" name="Google Shape;803;p102"/>
          <p:cNvSpPr txBox="1"/>
          <p:nvPr/>
        </p:nvSpPr>
        <p:spPr>
          <a:xfrm>
            <a:off x="5467650" y="1017725"/>
            <a:ext cx="2978100" cy="538800"/>
          </a:xfrm>
          <a:prstGeom prst="rect">
            <a:avLst/>
          </a:prstGeom>
          <a:solidFill>
            <a:srgbClr val="D9D9D9"/>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300"/>
              <a:t>Usage</a:t>
            </a:r>
            <a:endParaRPr sz="23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0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01">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0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0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01">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0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01">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0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1"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10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Under the hood: standard input, output, and error</a:t>
            </a:r>
            <a:endParaRPr/>
          </a:p>
        </p:txBody>
      </p:sp>
      <p:sp>
        <p:nvSpPr>
          <p:cNvPr id="809" name="Google Shape;809;p103"/>
          <p:cNvSpPr/>
          <p:nvPr/>
        </p:nvSpPr>
        <p:spPr>
          <a:xfrm>
            <a:off x="291250" y="1726075"/>
            <a:ext cx="924300" cy="432000"/>
          </a:xfrm>
          <a:prstGeom prst="rightArrow">
            <a:avLst>
              <a:gd name="adj1" fmla="val 50000"/>
              <a:gd name="adj2" fmla="val 50000"/>
            </a:avLst>
          </a:prstGeom>
          <a:solidFill>
            <a:srgbClr val="6D9E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t>stdin</a:t>
            </a:r>
            <a:endParaRPr b="1"/>
          </a:p>
        </p:txBody>
      </p:sp>
      <p:sp>
        <p:nvSpPr>
          <p:cNvPr id="810" name="Google Shape;810;p103"/>
          <p:cNvSpPr/>
          <p:nvPr/>
        </p:nvSpPr>
        <p:spPr>
          <a:xfrm>
            <a:off x="3150525" y="1536925"/>
            <a:ext cx="924300" cy="432000"/>
          </a:xfrm>
          <a:prstGeom prst="rightArrow">
            <a:avLst>
              <a:gd name="adj1" fmla="val 50000"/>
              <a:gd name="adj2" fmla="val 50000"/>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t>stdout</a:t>
            </a:r>
            <a:endParaRPr b="1"/>
          </a:p>
        </p:txBody>
      </p:sp>
      <p:sp>
        <p:nvSpPr>
          <p:cNvPr id="811" name="Google Shape;811;p103"/>
          <p:cNvSpPr/>
          <p:nvPr/>
        </p:nvSpPr>
        <p:spPr>
          <a:xfrm>
            <a:off x="3150525" y="1915225"/>
            <a:ext cx="924300" cy="432000"/>
          </a:xfrm>
          <a:prstGeom prst="rightArrow">
            <a:avLst>
              <a:gd name="adj1" fmla="val 50000"/>
              <a:gd name="adj2" fmla="val 50000"/>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t>stderr</a:t>
            </a:r>
            <a:endParaRPr b="1"/>
          </a:p>
        </p:txBody>
      </p:sp>
      <p:sp>
        <p:nvSpPr>
          <p:cNvPr id="812" name="Google Shape;812;p103"/>
          <p:cNvSpPr/>
          <p:nvPr/>
        </p:nvSpPr>
        <p:spPr>
          <a:xfrm>
            <a:off x="1215550" y="1536925"/>
            <a:ext cx="1935000" cy="810300"/>
          </a:xfrm>
          <a:prstGeom prst="roundRect">
            <a:avLst>
              <a:gd name="adj" fmla="val 2727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800">
                <a:solidFill>
                  <a:schemeClr val="dk1"/>
                </a:solidFill>
              </a:rPr>
              <a:t>cmd</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104"/>
          <p:cNvSpPr txBox="1"/>
          <p:nvPr/>
        </p:nvSpPr>
        <p:spPr>
          <a:xfrm>
            <a:off x="3266925" y="2742300"/>
            <a:ext cx="5457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chemeClr val="dk1"/>
                </a:solidFill>
              </a:rPr>
              <a:t>by default, stdout and stderr are written to the terminal</a:t>
            </a:r>
            <a:endParaRPr sz="1500"/>
          </a:p>
        </p:txBody>
      </p:sp>
      <p:sp>
        <p:nvSpPr>
          <p:cNvPr id="818" name="Google Shape;818;p10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Under the hood: standard input, output, and error</a:t>
            </a:r>
            <a:endParaRPr/>
          </a:p>
        </p:txBody>
      </p:sp>
      <p:sp>
        <p:nvSpPr>
          <p:cNvPr id="820" name="Google Shape;820;p104"/>
          <p:cNvSpPr/>
          <p:nvPr/>
        </p:nvSpPr>
        <p:spPr>
          <a:xfrm>
            <a:off x="3150525" y="1536925"/>
            <a:ext cx="924300" cy="432000"/>
          </a:xfrm>
          <a:prstGeom prst="rightArrow">
            <a:avLst>
              <a:gd name="adj1" fmla="val 50000"/>
              <a:gd name="adj2" fmla="val 50000"/>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t>stdout</a:t>
            </a:r>
            <a:endParaRPr b="1"/>
          </a:p>
        </p:txBody>
      </p:sp>
      <p:sp>
        <p:nvSpPr>
          <p:cNvPr id="821" name="Google Shape;821;p104"/>
          <p:cNvSpPr/>
          <p:nvPr/>
        </p:nvSpPr>
        <p:spPr>
          <a:xfrm>
            <a:off x="3150525" y="1915225"/>
            <a:ext cx="924300" cy="432000"/>
          </a:xfrm>
          <a:prstGeom prst="rightArrow">
            <a:avLst>
              <a:gd name="adj1" fmla="val 50000"/>
              <a:gd name="adj2" fmla="val 50000"/>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t>stderr</a:t>
            </a:r>
            <a:endParaRPr b="1"/>
          </a:p>
        </p:txBody>
      </p:sp>
      <p:sp>
        <p:nvSpPr>
          <p:cNvPr id="822" name="Google Shape;822;p104"/>
          <p:cNvSpPr/>
          <p:nvPr/>
        </p:nvSpPr>
        <p:spPr>
          <a:xfrm>
            <a:off x="4074825" y="1982275"/>
            <a:ext cx="857700" cy="2979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terminal</a:t>
            </a:r>
            <a:endParaRPr/>
          </a:p>
        </p:txBody>
      </p:sp>
      <p:sp>
        <p:nvSpPr>
          <p:cNvPr id="823" name="Google Shape;823;p104"/>
          <p:cNvSpPr/>
          <p:nvPr/>
        </p:nvSpPr>
        <p:spPr>
          <a:xfrm>
            <a:off x="4074825" y="1603975"/>
            <a:ext cx="857700" cy="2979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terminal</a:t>
            </a:r>
            <a:endParaRPr/>
          </a:p>
        </p:txBody>
      </p:sp>
      <p:sp>
        <p:nvSpPr>
          <p:cNvPr id="824" name="Google Shape;824;p104"/>
          <p:cNvSpPr/>
          <p:nvPr/>
        </p:nvSpPr>
        <p:spPr>
          <a:xfrm>
            <a:off x="1215550" y="1536925"/>
            <a:ext cx="1935000" cy="810300"/>
          </a:xfrm>
          <a:prstGeom prst="roundRect">
            <a:avLst>
              <a:gd name="adj" fmla="val 2727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dk1"/>
                </a:solidFill>
              </a:rPr>
              <a:t>cmd</a:t>
            </a:r>
            <a:endParaRPr/>
          </a:p>
        </p:txBody>
      </p:sp>
      <p:sp>
        <p:nvSpPr>
          <p:cNvPr id="2" name="Google Shape;809;p103">
            <a:extLst>
              <a:ext uri="{FF2B5EF4-FFF2-40B4-BE49-F238E27FC236}">
                <a16:creationId xmlns:a16="http://schemas.microsoft.com/office/drawing/2014/main" id="{2C4B5B22-7F64-03E4-A46E-F05D9C4E2B27}"/>
              </a:ext>
            </a:extLst>
          </p:cNvPr>
          <p:cNvSpPr/>
          <p:nvPr/>
        </p:nvSpPr>
        <p:spPr>
          <a:xfrm>
            <a:off x="291250" y="1726075"/>
            <a:ext cx="924300" cy="432000"/>
          </a:xfrm>
          <a:prstGeom prst="rightArrow">
            <a:avLst>
              <a:gd name="adj1" fmla="val 50000"/>
              <a:gd name="adj2" fmla="val 50000"/>
            </a:avLst>
          </a:prstGeom>
          <a:solidFill>
            <a:srgbClr val="6D9E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t>stdin</a:t>
            </a:r>
            <a:endParaRPr b="1"/>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1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Redirecting </a:t>
            </a:r>
            <a:r>
              <a:rPr lang="en" err="1"/>
              <a:t>stdout</a:t>
            </a:r>
            <a:r>
              <a:rPr lang="en"/>
              <a:t> and stderr</a:t>
            </a:r>
            <a:endParaRPr/>
          </a:p>
        </p:txBody>
      </p:sp>
      <p:sp>
        <p:nvSpPr>
          <p:cNvPr id="842" name="Google Shape;842;p106"/>
          <p:cNvSpPr/>
          <p:nvPr/>
        </p:nvSpPr>
        <p:spPr>
          <a:xfrm>
            <a:off x="3150525" y="1536925"/>
            <a:ext cx="924300" cy="432000"/>
          </a:xfrm>
          <a:prstGeom prst="rightArrow">
            <a:avLst>
              <a:gd name="adj1" fmla="val 50000"/>
              <a:gd name="adj2" fmla="val 50000"/>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t>stdout</a:t>
            </a:r>
            <a:endParaRPr b="1"/>
          </a:p>
        </p:txBody>
      </p:sp>
      <p:sp>
        <p:nvSpPr>
          <p:cNvPr id="843" name="Google Shape;843;p106"/>
          <p:cNvSpPr/>
          <p:nvPr/>
        </p:nvSpPr>
        <p:spPr>
          <a:xfrm>
            <a:off x="3150525" y="1915225"/>
            <a:ext cx="924300" cy="432000"/>
          </a:xfrm>
          <a:prstGeom prst="rightArrow">
            <a:avLst>
              <a:gd name="adj1" fmla="val 50000"/>
              <a:gd name="adj2" fmla="val 50000"/>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t>stderr</a:t>
            </a:r>
            <a:endParaRPr b="1"/>
          </a:p>
        </p:txBody>
      </p:sp>
      <p:sp>
        <p:nvSpPr>
          <p:cNvPr id="844" name="Google Shape;844;p106"/>
          <p:cNvSpPr/>
          <p:nvPr/>
        </p:nvSpPr>
        <p:spPr>
          <a:xfrm>
            <a:off x="4074825" y="1982275"/>
            <a:ext cx="857700" cy="297900"/>
          </a:xfrm>
          <a:prstGeom prst="rect">
            <a:avLst/>
          </a:prstGeom>
          <a:solidFill>
            <a:srgbClr val="99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file_err</a:t>
            </a:r>
            <a:endParaRPr/>
          </a:p>
        </p:txBody>
      </p:sp>
      <p:sp>
        <p:nvSpPr>
          <p:cNvPr id="845" name="Google Shape;845;p106"/>
          <p:cNvSpPr/>
          <p:nvPr/>
        </p:nvSpPr>
        <p:spPr>
          <a:xfrm>
            <a:off x="4074825" y="1603975"/>
            <a:ext cx="857700" cy="297900"/>
          </a:xfrm>
          <a:prstGeom prst="rect">
            <a:avLst/>
          </a:prstGeom>
          <a:solidFill>
            <a:srgbClr val="99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file_out</a:t>
            </a:r>
            <a:endParaRPr/>
          </a:p>
        </p:txBody>
      </p:sp>
      <p:sp>
        <p:nvSpPr>
          <p:cNvPr id="846" name="Google Shape;846;p106"/>
          <p:cNvSpPr txBox="1"/>
          <p:nvPr/>
        </p:nvSpPr>
        <p:spPr>
          <a:xfrm>
            <a:off x="216810" y="2693412"/>
            <a:ext cx="8770436"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latin typeface="Nunito"/>
                <a:ea typeface="Nunito"/>
                <a:cs typeface="Nunito"/>
                <a:sym typeface="Nunito"/>
              </a:rPr>
              <a:t>ls 1&gt;</a:t>
            </a:r>
            <a:r>
              <a:rPr lang="en" sz="2000" err="1">
                <a:latin typeface="Nunito"/>
                <a:ea typeface="Nunito"/>
                <a:cs typeface="Nunito"/>
                <a:sym typeface="Nunito"/>
              </a:rPr>
              <a:t>file_out</a:t>
            </a:r>
            <a:r>
              <a:rPr lang="en" sz="2000">
                <a:latin typeface="Nunito"/>
                <a:ea typeface="Nunito"/>
                <a:cs typeface="Nunito"/>
                <a:sym typeface="Nunito"/>
              </a:rPr>
              <a:t> 2&gt;</a:t>
            </a:r>
            <a:r>
              <a:rPr lang="en" sz="2000" err="1">
                <a:latin typeface="Nunito"/>
                <a:ea typeface="Nunito"/>
                <a:cs typeface="Nunito"/>
                <a:sym typeface="Nunito"/>
              </a:rPr>
              <a:t>file_err</a:t>
            </a:r>
            <a:r>
              <a:rPr lang="en" sz="2000">
                <a:latin typeface="Nunito"/>
                <a:ea typeface="Nunito"/>
                <a:cs typeface="Nunito"/>
                <a:sym typeface="Nunito"/>
              </a:rPr>
              <a:t>	</a:t>
            </a:r>
            <a:r>
              <a:rPr lang="en-US" sz="1600"/>
              <a:t>“Redirect the </a:t>
            </a:r>
            <a:r>
              <a:rPr lang="en-US" sz="1600" err="1"/>
              <a:t>stdout</a:t>
            </a:r>
            <a:r>
              <a:rPr lang="en-US" sz="1600"/>
              <a:t> of </a:t>
            </a:r>
            <a:r>
              <a:rPr lang="en-US" sz="1600">
                <a:latin typeface="Nunito"/>
                <a:ea typeface="Nunito"/>
                <a:cs typeface="Nunito"/>
                <a:sym typeface="Nunito"/>
              </a:rPr>
              <a:t>ls</a:t>
            </a:r>
            <a:r>
              <a:rPr lang="en-US" sz="1600"/>
              <a:t> to </a:t>
            </a:r>
            <a:r>
              <a:rPr lang="en-US" sz="1600" err="1">
                <a:latin typeface="Nunito"/>
                <a:ea typeface="Nunito"/>
                <a:cs typeface="Nunito"/>
                <a:sym typeface="Nunito"/>
              </a:rPr>
              <a:t>file_out</a:t>
            </a:r>
            <a:r>
              <a:rPr lang="en-US" sz="1600"/>
              <a:t> and its stderr to </a:t>
            </a:r>
            <a:r>
              <a:rPr lang="en-US" sz="1600" err="1">
                <a:latin typeface="Nunito"/>
                <a:ea typeface="Nunito"/>
                <a:cs typeface="Nunito"/>
                <a:sym typeface="Nunito"/>
              </a:rPr>
              <a:t>file_err</a:t>
            </a:r>
            <a:r>
              <a:rPr lang="en-US" sz="1600"/>
              <a:t>”</a:t>
            </a:r>
            <a:endParaRPr sz="1800">
              <a:latin typeface="Nunito"/>
              <a:ea typeface="Nunito"/>
              <a:cs typeface="Nunito"/>
              <a:sym typeface="Nunito"/>
            </a:endParaRPr>
          </a:p>
          <a:p>
            <a:pPr marL="0" lvl="0" indent="0" algn="l" rtl="0">
              <a:spcBef>
                <a:spcPts val="0"/>
              </a:spcBef>
              <a:spcAft>
                <a:spcPts val="0"/>
              </a:spcAft>
              <a:buNone/>
            </a:pPr>
            <a:endParaRPr sz="1600">
              <a:latin typeface="Nunito"/>
              <a:ea typeface="Nunito"/>
              <a:cs typeface="Nunito"/>
              <a:sym typeface="Nunito"/>
            </a:endParaRPr>
          </a:p>
          <a:p>
            <a:r>
              <a:rPr lang="en" sz="2000">
                <a:latin typeface="Nunito"/>
                <a:ea typeface="Nunito"/>
                <a:cs typeface="Nunito"/>
                <a:sym typeface="Nunito"/>
              </a:rPr>
              <a:t>ls  &gt;</a:t>
            </a:r>
            <a:r>
              <a:rPr lang="en" sz="2000" err="1">
                <a:latin typeface="Nunito"/>
                <a:ea typeface="Nunito"/>
                <a:cs typeface="Nunito"/>
                <a:sym typeface="Nunito"/>
              </a:rPr>
              <a:t>file_out</a:t>
            </a:r>
            <a:r>
              <a:rPr lang="en" sz="2000">
                <a:latin typeface="Nunito"/>
                <a:ea typeface="Nunito"/>
                <a:cs typeface="Nunito"/>
                <a:sym typeface="Nunito"/>
              </a:rPr>
              <a:t> 2&gt;</a:t>
            </a:r>
            <a:r>
              <a:rPr lang="en" sz="2000" err="1">
                <a:latin typeface="Nunito"/>
                <a:ea typeface="Nunito"/>
                <a:cs typeface="Nunito"/>
                <a:sym typeface="Nunito"/>
              </a:rPr>
              <a:t>file_err</a:t>
            </a:r>
            <a:r>
              <a:rPr lang="en" sz="2000">
                <a:latin typeface="Nunito"/>
                <a:ea typeface="Nunito"/>
                <a:cs typeface="Nunito"/>
                <a:sym typeface="Nunito"/>
              </a:rPr>
              <a:t>	</a:t>
            </a:r>
            <a:r>
              <a:rPr lang="en-US" sz="1600">
                <a:solidFill>
                  <a:schemeClr val="dk1"/>
                </a:solidFill>
                <a:latin typeface="Nunito"/>
                <a:ea typeface="Nunito"/>
                <a:cs typeface="Nunito"/>
                <a:sym typeface="Nunito"/>
              </a:rPr>
              <a:t>T</a:t>
            </a:r>
            <a:r>
              <a:rPr lang="en-US" sz="1600">
                <a:solidFill>
                  <a:schemeClr val="dk1"/>
                </a:solidFill>
              </a:rPr>
              <a:t>his is an equivalent shorthand for the above</a:t>
            </a:r>
            <a:endParaRPr sz="1500">
              <a:latin typeface="Nunito"/>
              <a:ea typeface="Nunito"/>
              <a:cs typeface="Nunito"/>
              <a:sym typeface="Nunito"/>
            </a:endParaRPr>
          </a:p>
          <a:p>
            <a:pPr marL="0" lvl="0" indent="0" algn="l" rtl="0">
              <a:spcBef>
                <a:spcPts val="0"/>
              </a:spcBef>
              <a:spcAft>
                <a:spcPts val="0"/>
              </a:spcAft>
              <a:buNone/>
            </a:pPr>
            <a:endParaRPr sz="1600">
              <a:latin typeface="Nunito"/>
              <a:ea typeface="Nunito"/>
              <a:cs typeface="Nunito"/>
              <a:sym typeface="Nunito"/>
            </a:endParaRPr>
          </a:p>
          <a:p>
            <a:r>
              <a:rPr lang="en" sz="2000">
                <a:latin typeface="Nunito"/>
                <a:ea typeface="Nunito"/>
                <a:cs typeface="Nunito"/>
                <a:sym typeface="Nunito"/>
              </a:rPr>
              <a:t>ls &amp;&gt;</a:t>
            </a:r>
            <a:r>
              <a:rPr lang="en" sz="2000" err="1">
                <a:latin typeface="Nunito"/>
                <a:ea typeface="Nunito"/>
                <a:cs typeface="Nunito"/>
                <a:sym typeface="Nunito"/>
              </a:rPr>
              <a:t>file_both</a:t>
            </a:r>
            <a:r>
              <a:rPr lang="en" sz="2000">
                <a:latin typeface="Nunito"/>
                <a:ea typeface="Nunito"/>
                <a:cs typeface="Nunito"/>
                <a:sym typeface="Nunito"/>
              </a:rPr>
              <a:t> 		</a:t>
            </a:r>
            <a:r>
              <a:rPr lang="en-US" sz="1600">
                <a:solidFill>
                  <a:schemeClr val="dk1"/>
                </a:solidFill>
              </a:rPr>
              <a:t>“Redirect both </a:t>
            </a:r>
            <a:r>
              <a:rPr lang="en-US" sz="1600" err="1">
                <a:solidFill>
                  <a:schemeClr val="dk1"/>
                </a:solidFill>
              </a:rPr>
              <a:t>stdout</a:t>
            </a:r>
            <a:r>
              <a:rPr lang="en-US" sz="1600">
                <a:solidFill>
                  <a:schemeClr val="dk1"/>
                </a:solidFill>
              </a:rPr>
              <a:t> and stderr to </a:t>
            </a:r>
            <a:r>
              <a:rPr lang="en-US" sz="1600" err="1">
                <a:solidFill>
                  <a:schemeClr val="dk1"/>
                </a:solidFill>
                <a:latin typeface="Nunito"/>
                <a:ea typeface="Nunito"/>
                <a:cs typeface="Nunito"/>
                <a:sym typeface="Nunito"/>
              </a:rPr>
              <a:t>file_both</a:t>
            </a:r>
            <a:r>
              <a:rPr lang="en-US" sz="1600">
                <a:solidFill>
                  <a:schemeClr val="dk1"/>
                </a:solidFill>
              </a:rPr>
              <a:t>”</a:t>
            </a:r>
            <a:endParaRPr sz="1600">
              <a:latin typeface="Nunito"/>
              <a:ea typeface="Nunito"/>
              <a:cs typeface="Nunito"/>
              <a:sym typeface="Nunito"/>
            </a:endParaRPr>
          </a:p>
          <a:p>
            <a:pPr marL="0" lvl="0" indent="0" algn="l" rtl="0">
              <a:spcBef>
                <a:spcPts val="0"/>
              </a:spcBef>
              <a:spcAft>
                <a:spcPts val="0"/>
              </a:spcAft>
              <a:buNone/>
            </a:pPr>
            <a:endParaRPr sz="1600">
              <a:latin typeface="Nunito"/>
              <a:ea typeface="Nunito"/>
              <a:cs typeface="Nunito"/>
              <a:sym typeface="Nunito"/>
            </a:endParaRPr>
          </a:p>
          <a:p>
            <a:r>
              <a:rPr lang="en" sz="2000">
                <a:latin typeface="Nunito"/>
                <a:ea typeface="Nunito"/>
                <a:cs typeface="Nunito"/>
                <a:sym typeface="Nunito"/>
              </a:rPr>
              <a:t>ls &gt;</a:t>
            </a:r>
            <a:r>
              <a:rPr lang="en" sz="2000" err="1">
                <a:latin typeface="Nunito"/>
                <a:ea typeface="Nunito"/>
                <a:cs typeface="Nunito"/>
                <a:sym typeface="Nunito"/>
              </a:rPr>
              <a:t>file_out</a:t>
            </a:r>
            <a:r>
              <a:rPr lang="en" sz="2000">
                <a:latin typeface="Nunito"/>
                <a:ea typeface="Nunito"/>
                <a:cs typeface="Nunito"/>
                <a:sym typeface="Nunito"/>
              </a:rPr>
              <a:t> 		</a:t>
            </a:r>
            <a:r>
              <a:rPr lang="en-US" sz="1600">
                <a:solidFill>
                  <a:schemeClr val="dk1"/>
                </a:solidFill>
              </a:rPr>
              <a:t>“Redirect the </a:t>
            </a:r>
            <a:r>
              <a:rPr lang="en-US" sz="1600" err="1">
                <a:solidFill>
                  <a:schemeClr val="dk1"/>
                </a:solidFill>
              </a:rPr>
              <a:t>stdout</a:t>
            </a:r>
            <a:r>
              <a:rPr lang="en-US" sz="1600">
                <a:solidFill>
                  <a:schemeClr val="dk1"/>
                </a:solidFill>
              </a:rPr>
              <a:t> of </a:t>
            </a:r>
            <a:r>
              <a:rPr lang="en-US" sz="1600">
                <a:solidFill>
                  <a:schemeClr val="dk1"/>
                </a:solidFill>
                <a:latin typeface="Nunito"/>
                <a:ea typeface="Nunito"/>
                <a:cs typeface="Nunito"/>
                <a:sym typeface="Nunito"/>
              </a:rPr>
              <a:t>ls</a:t>
            </a:r>
            <a:r>
              <a:rPr lang="en-US" sz="1600">
                <a:solidFill>
                  <a:schemeClr val="dk1"/>
                </a:solidFill>
              </a:rPr>
              <a:t> to </a:t>
            </a:r>
            <a:r>
              <a:rPr lang="en-US" sz="1600" err="1">
                <a:solidFill>
                  <a:schemeClr val="dk1"/>
                </a:solidFill>
                <a:latin typeface="Nunito"/>
                <a:ea typeface="Nunito"/>
                <a:cs typeface="Nunito"/>
                <a:sym typeface="Nunito"/>
              </a:rPr>
              <a:t>file_out</a:t>
            </a:r>
            <a:r>
              <a:rPr lang="en-US" sz="1600">
                <a:solidFill>
                  <a:schemeClr val="dk1"/>
                </a:solidFill>
              </a:rPr>
              <a:t> and its stderr to the terminal”</a:t>
            </a:r>
          </a:p>
        </p:txBody>
      </p:sp>
      <p:sp>
        <p:nvSpPr>
          <p:cNvPr id="847" name="Google Shape;847;p106"/>
          <p:cNvSpPr/>
          <p:nvPr/>
        </p:nvSpPr>
        <p:spPr>
          <a:xfrm>
            <a:off x="1215550" y="1536925"/>
            <a:ext cx="1935000" cy="810300"/>
          </a:xfrm>
          <a:prstGeom prst="roundRect">
            <a:avLst>
              <a:gd name="adj" fmla="val 2727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dk1"/>
                </a:solidFill>
              </a:rPr>
              <a:t>ls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10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Redirecting stdout and stderr: appending vs overwriting</a:t>
            </a:r>
            <a:endParaRPr/>
          </a:p>
        </p:txBody>
      </p:sp>
      <p:sp>
        <p:nvSpPr>
          <p:cNvPr id="854" name="Google Shape;854;p107"/>
          <p:cNvSpPr/>
          <p:nvPr/>
        </p:nvSpPr>
        <p:spPr>
          <a:xfrm>
            <a:off x="3150525" y="1536925"/>
            <a:ext cx="924300" cy="432000"/>
          </a:xfrm>
          <a:prstGeom prst="rightArrow">
            <a:avLst>
              <a:gd name="adj1" fmla="val 50000"/>
              <a:gd name="adj2" fmla="val 50000"/>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t>stdout</a:t>
            </a:r>
            <a:endParaRPr b="1"/>
          </a:p>
        </p:txBody>
      </p:sp>
      <p:sp>
        <p:nvSpPr>
          <p:cNvPr id="855" name="Google Shape;855;p107"/>
          <p:cNvSpPr/>
          <p:nvPr/>
        </p:nvSpPr>
        <p:spPr>
          <a:xfrm>
            <a:off x="3150525" y="1915225"/>
            <a:ext cx="924300" cy="432000"/>
          </a:xfrm>
          <a:prstGeom prst="rightArrow">
            <a:avLst>
              <a:gd name="adj1" fmla="val 50000"/>
              <a:gd name="adj2" fmla="val 50000"/>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t>stderr</a:t>
            </a:r>
            <a:endParaRPr b="1"/>
          </a:p>
        </p:txBody>
      </p:sp>
      <p:sp>
        <p:nvSpPr>
          <p:cNvPr id="856" name="Google Shape;856;p107"/>
          <p:cNvSpPr/>
          <p:nvPr/>
        </p:nvSpPr>
        <p:spPr>
          <a:xfrm>
            <a:off x="4074825" y="1982275"/>
            <a:ext cx="857700" cy="297900"/>
          </a:xfrm>
          <a:prstGeom prst="rect">
            <a:avLst/>
          </a:prstGeom>
          <a:solidFill>
            <a:srgbClr val="99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file_err</a:t>
            </a:r>
            <a:endParaRPr/>
          </a:p>
        </p:txBody>
      </p:sp>
      <p:sp>
        <p:nvSpPr>
          <p:cNvPr id="857" name="Google Shape;857;p107"/>
          <p:cNvSpPr/>
          <p:nvPr/>
        </p:nvSpPr>
        <p:spPr>
          <a:xfrm>
            <a:off x="4074825" y="1603975"/>
            <a:ext cx="857700" cy="297900"/>
          </a:xfrm>
          <a:prstGeom prst="rect">
            <a:avLst/>
          </a:prstGeom>
          <a:solidFill>
            <a:srgbClr val="99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file_out</a:t>
            </a:r>
            <a:endParaRPr/>
          </a:p>
        </p:txBody>
      </p:sp>
      <p:sp>
        <p:nvSpPr>
          <p:cNvPr id="860" name="Google Shape;860;p107"/>
          <p:cNvSpPr/>
          <p:nvPr/>
        </p:nvSpPr>
        <p:spPr>
          <a:xfrm>
            <a:off x="1215550" y="1536925"/>
            <a:ext cx="1935000" cy="810300"/>
          </a:xfrm>
          <a:prstGeom prst="roundRect">
            <a:avLst>
              <a:gd name="adj" fmla="val 2727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dk1"/>
                </a:solidFill>
              </a:rPr>
              <a:t>ls</a:t>
            </a:r>
            <a:endParaRPr/>
          </a:p>
        </p:txBody>
      </p:sp>
      <p:sp>
        <p:nvSpPr>
          <p:cNvPr id="2" name="Google Shape;846;p106">
            <a:extLst>
              <a:ext uri="{FF2B5EF4-FFF2-40B4-BE49-F238E27FC236}">
                <a16:creationId xmlns:a16="http://schemas.microsoft.com/office/drawing/2014/main" id="{0B42DAC7-24B7-9B0B-AC8E-3664EFC3D2CF}"/>
              </a:ext>
            </a:extLst>
          </p:cNvPr>
          <p:cNvSpPr txBox="1"/>
          <p:nvPr/>
        </p:nvSpPr>
        <p:spPr>
          <a:xfrm>
            <a:off x="0" y="2725525"/>
            <a:ext cx="9144000" cy="215440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latin typeface="Nunito"/>
                <a:ea typeface="Nunito"/>
                <a:cs typeface="Nunito"/>
                <a:sym typeface="Nunito"/>
              </a:rPr>
              <a:t>ls 1&gt;&gt;</a:t>
            </a:r>
            <a:r>
              <a:rPr lang="en-US" sz="2000" err="1">
                <a:latin typeface="Nunito"/>
                <a:ea typeface="Nunito"/>
                <a:cs typeface="Nunito"/>
                <a:sym typeface="Nunito"/>
              </a:rPr>
              <a:t>file_out</a:t>
            </a:r>
            <a:r>
              <a:rPr lang="en-US" sz="2000">
                <a:latin typeface="Nunito"/>
                <a:ea typeface="Nunito"/>
                <a:cs typeface="Nunito"/>
                <a:sym typeface="Nunito"/>
              </a:rPr>
              <a:t> 2&gt;&gt;</a:t>
            </a:r>
            <a:r>
              <a:rPr lang="en-US" sz="2000" err="1">
                <a:latin typeface="Nunito"/>
                <a:ea typeface="Nunito"/>
                <a:cs typeface="Nunito"/>
                <a:sym typeface="Nunito"/>
              </a:rPr>
              <a:t>file_err</a:t>
            </a:r>
            <a:r>
              <a:rPr lang="en" sz="2000">
                <a:latin typeface="Nunito"/>
                <a:ea typeface="Nunito"/>
                <a:cs typeface="Nunito"/>
                <a:sym typeface="Nunito"/>
              </a:rPr>
              <a:t>   </a:t>
            </a:r>
            <a:r>
              <a:rPr lang="en-US" sz="1600"/>
              <a:t>“Redirect the </a:t>
            </a:r>
            <a:r>
              <a:rPr lang="en-US" sz="1600" err="1"/>
              <a:t>stdout</a:t>
            </a:r>
            <a:r>
              <a:rPr lang="en-US" sz="1600"/>
              <a:t> of </a:t>
            </a:r>
            <a:r>
              <a:rPr lang="en-US" sz="1600">
                <a:latin typeface="Nunito"/>
                <a:ea typeface="Nunito"/>
                <a:cs typeface="Nunito"/>
                <a:sym typeface="Nunito"/>
              </a:rPr>
              <a:t>ls</a:t>
            </a:r>
            <a:r>
              <a:rPr lang="en-US" sz="1600"/>
              <a:t> to </a:t>
            </a:r>
            <a:r>
              <a:rPr lang="en-US" sz="1600" err="1">
                <a:latin typeface="Nunito"/>
                <a:ea typeface="Nunito"/>
                <a:cs typeface="Nunito"/>
                <a:sym typeface="Nunito"/>
              </a:rPr>
              <a:t>file_out</a:t>
            </a:r>
            <a:r>
              <a:rPr lang="en-US" sz="1600"/>
              <a:t> and its stderr to </a:t>
            </a:r>
            <a:r>
              <a:rPr lang="en-US" sz="1600" err="1">
                <a:latin typeface="Nunito"/>
                <a:ea typeface="Nunito"/>
                <a:cs typeface="Nunito"/>
                <a:sym typeface="Nunito"/>
              </a:rPr>
              <a:t>file_err</a:t>
            </a:r>
            <a:r>
              <a:rPr lang="en-US" sz="1600"/>
              <a:t>”</a:t>
            </a:r>
            <a:endParaRPr sz="1800">
              <a:latin typeface="Nunito"/>
              <a:ea typeface="Nunito"/>
              <a:cs typeface="Nunito"/>
              <a:sym typeface="Nunito"/>
            </a:endParaRPr>
          </a:p>
          <a:p>
            <a:pPr marL="0" lvl="0" indent="0" algn="l" rtl="0">
              <a:spcBef>
                <a:spcPts val="0"/>
              </a:spcBef>
              <a:spcAft>
                <a:spcPts val="0"/>
              </a:spcAft>
              <a:buNone/>
            </a:pPr>
            <a:endParaRPr sz="1600">
              <a:latin typeface="Nunito"/>
              <a:ea typeface="Nunito"/>
              <a:cs typeface="Nunito"/>
              <a:sym typeface="Nunito"/>
            </a:endParaRPr>
          </a:p>
          <a:p>
            <a:r>
              <a:rPr lang="en-US" sz="2000">
                <a:latin typeface="Nunito"/>
                <a:ea typeface="Nunito"/>
                <a:cs typeface="Nunito"/>
                <a:sym typeface="Nunito"/>
              </a:rPr>
              <a:t>ls  &gt;&gt;</a:t>
            </a:r>
            <a:r>
              <a:rPr lang="en-US" sz="2000" err="1">
                <a:latin typeface="Nunito"/>
                <a:ea typeface="Nunito"/>
                <a:cs typeface="Nunito"/>
                <a:sym typeface="Nunito"/>
              </a:rPr>
              <a:t>file_out</a:t>
            </a:r>
            <a:r>
              <a:rPr lang="en-US" sz="2000">
                <a:latin typeface="Nunito"/>
                <a:ea typeface="Nunito"/>
                <a:cs typeface="Nunito"/>
                <a:sym typeface="Nunito"/>
              </a:rPr>
              <a:t> 2&gt;&gt;</a:t>
            </a:r>
            <a:r>
              <a:rPr lang="en-US" sz="2000" err="1">
                <a:latin typeface="Nunito"/>
                <a:ea typeface="Nunito"/>
                <a:cs typeface="Nunito"/>
                <a:sym typeface="Nunito"/>
              </a:rPr>
              <a:t>file_err</a:t>
            </a:r>
            <a:r>
              <a:rPr lang="en" sz="2000">
                <a:latin typeface="Nunito"/>
                <a:ea typeface="Nunito"/>
                <a:cs typeface="Nunito"/>
                <a:sym typeface="Nunito"/>
              </a:rPr>
              <a:t>    </a:t>
            </a:r>
            <a:r>
              <a:rPr lang="en-US" sz="1600">
                <a:solidFill>
                  <a:schemeClr val="dk1"/>
                </a:solidFill>
                <a:latin typeface="Nunito"/>
                <a:ea typeface="Nunito"/>
                <a:cs typeface="Nunito"/>
                <a:sym typeface="Nunito"/>
              </a:rPr>
              <a:t>T</a:t>
            </a:r>
            <a:r>
              <a:rPr lang="en-US" sz="1600">
                <a:solidFill>
                  <a:schemeClr val="dk1"/>
                </a:solidFill>
              </a:rPr>
              <a:t>his is an equivalent shorthand for the above</a:t>
            </a:r>
            <a:endParaRPr sz="1500">
              <a:latin typeface="Nunito"/>
              <a:ea typeface="Nunito"/>
              <a:cs typeface="Nunito"/>
              <a:sym typeface="Nunito"/>
            </a:endParaRPr>
          </a:p>
          <a:p>
            <a:pPr marL="0" lvl="0" indent="0" algn="l" rtl="0">
              <a:spcBef>
                <a:spcPts val="0"/>
              </a:spcBef>
              <a:spcAft>
                <a:spcPts val="0"/>
              </a:spcAft>
              <a:buNone/>
            </a:pPr>
            <a:endParaRPr sz="1600">
              <a:latin typeface="Nunito"/>
              <a:ea typeface="Nunito"/>
              <a:cs typeface="Nunito"/>
              <a:sym typeface="Nunito"/>
            </a:endParaRPr>
          </a:p>
          <a:p>
            <a:r>
              <a:rPr lang="en-US" sz="2000">
                <a:latin typeface="Nunito"/>
                <a:ea typeface="Nunito"/>
                <a:cs typeface="Nunito"/>
                <a:sym typeface="Nunito"/>
              </a:rPr>
              <a:t>ls &amp;&gt;&gt;</a:t>
            </a:r>
            <a:r>
              <a:rPr lang="en-US" sz="2000" err="1">
                <a:latin typeface="Nunito"/>
                <a:ea typeface="Nunito"/>
                <a:cs typeface="Nunito"/>
                <a:sym typeface="Nunito"/>
              </a:rPr>
              <a:t>file_both</a:t>
            </a:r>
            <a:r>
              <a:rPr lang="en" sz="2000">
                <a:latin typeface="Nunito"/>
                <a:ea typeface="Nunito"/>
                <a:cs typeface="Nunito"/>
                <a:sym typeface="Nunito"/>
              </a:rPr>
              <a:t>		     </a:t>
            </a:r>
            <a:r>
              <a:rPr lang="en-US" sz="1600">
                <a:solidFill>
                  <a:schemeClr val="dk1"/>
                </a:solidFill>
              </a:rPr>
              <a:t>“Redirect both </a:t>
            </a:r>
            <a:r>
              <a:rPr lang="en-US" sz="1600" err="1">
                <a:solidFill>
                  <a:schemeClr val="dk1"/>
                </a:solidFill>
              </a:rPr>
              <a:t>stdout</a:t>
            </a:r>
            <a:r>
              <a:rPr lang="en-US" sz="1600">
                <a:solidFill>
                  <a:schemeClr val="dk1"/>
                </a:solidFill>
              </a:rPr>
              <a:t> and stderr to </a:t>
            </a:r>
            <a:r>
              <a:rPr lang="en-US" sz="1600" err="1">
                <a:solidFill>
                  <a:schemeClr val="dk1"/>
                </a:solidFill>
                <a:latin typeface="Nunito"/>
                <a:ea typeface="Nunito"/>
                <a:cs typeface="Nunito"/>
                <a:sym typeface="Nunito"/>
              </a:rPr>
              <a:t>file_both</a:t>
            </a:r>
            <a:r>
              <a:rPr lang="en-US" sz="1600">
                <a:solidFill>
                  <a:schemeClr val="dk1"/>
                </a:solidFill>
              </a:rPr>
              <a:t>”</a:t>
            </a:r>
            <a:endParaRPr sz="1600">
              <a:latin typeface="Nunito"/>
              <a:ea typeface="Nunito"/>
              <a:cs typeface="Nunito"/>
              <a:sym typeface="Nunito"/>
            </a:endParaRPr>
          </a:p>
          <a:p>
            <a:pPr marL="0" lvl="0" indent="0" algn="l" rtl="0">
              <a:spcBef>
                <a:spcPts val="0"/>
              </a:spcBef>
              <a:spcAft>
                <a:spcPts val="0"/>
              </a:spcAft>
              <a:buNone/>
            </a:pPr>
            <a:endParaRPr sz="1600">
              <a:latin typeface="Nunito"/>
              <a:ea typeface="Nunito"/>
              <a:cs typeface="Nunito"/>
              <a:sym typeface="Nunito"/>
            </a:endParaRPr>
          </a:p>
          <a:p>
            <a:r>
              <a:rPr lang="en-US" sz="2000">
                <a:latin typeface="Nunito"/>
                <a:ea typeface="Nunito"/>
                <a:cs typeface="Nunito"/>
                <a:sym typeface="Nunito"/>
              </a:rPr>
              <a:t>ls &gt;&gt;</a:t>
            </a:r>
            <a:r>
              <a:rPr lang="en-US" sz="2000" err="1">
                <a:latin typeface="Nunito"/>
                <a:ea typeface="Nunito"/>
                <a:cs typeface="Nunito"/>
                <a:sym typeface="Nunito"/>
              </a:rPr>
              <a:t>file_out</a:t>
            </a:r>
            <a:r>
              <a:rPr lang="en" sz="2000">
                <a:latin typeface="Nunito"/>
                <a:ea typeface="Nunito"/>
                <a:cs typeface="Nunito"/>
                <a:sym typeface="Nunito"/>
              </a:rPr>
              <a:t>		     </a:t>
            </a:r>
            <a:r>
              <a:rPr lang="en-US" sz="1600">
                <a:solidFill>
                  <a:schemeClr val="dk1"/>
                </a:solidFill>
              </a:rPr>
              <a:t>“Redirect the </a:t>
            </a:r>
            <a:r>
              <a:rPr lang="en-US" sz="1600" err="1">
                <a:solidFill>
                  <a:schemeClr val="dk1"/>
                </a:solidFill>
              </a:rPr>
              <a:t>stdout</a:t>
            </a:r>
            <a:r>
              <a:rPr lang="en-US" sz="1600">
                <a:solidFill>
                  <a:schemeClr val="dk1"/>
                </a:solidFill>
              </a:rPr>
              <a:t> of </a:t>
            </a:r>
            <a:r>
              <a:rPr lang="en-US" sz="1600">
                <a:solidFill>
                  <a:schemeClr val="dk1"/>
                </a:solidFill>
                <a:latin typeface="Nunito"/>
                <a:ea typeface="Nunito"/>
                <a:cs typeface="Nunito"/>
                <a:sym typeface="Nunito"/>
              </a:rPr>
              <a:t>ls</a:t>
            </a:r>
            <a:r>
              <a:rPr lang="en-US" sz="1600">
                <a:solidFill>
                  <a:schemeClr val="dk1"/>
                </a:solidFill>
              </a:rPr>
              <a:t> to </a:t>
            </a:r>
            <a:r>
              <a:rPr lang="en-US" sz="1600" err="1">
                <a:solidFill>
                  <a:schemeClr val="dk1"/>
                </a:solidFill>
                <a:latin typeface="Nunito"/>
                <a:ea typeface="Nunito"/>
                <a:cs typeface="Nunito"/>
                <a:sym typeface="Nunito"/>
              </a:rPr>
              <a:t>file_out</a:t>
            </a:r>
            <a:r>
              <a:rPr lang="en-US" sz="1600">
                <a:solidFill>
                  <a:schemeClr val="dk1"/>
                </a:solidFill>
              </a:rPr>
              <a:t> and its stderr to the terminal”</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11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Piping from stdout to stdin</a:t>
            </a:r>
            <a:endParaRPr/>
          </a:p>
        </p:txBody>
      </p:sp>
      <p:sp>
        <p:nvSpPr>
          <p:cNvPr id="922" name="Google Shape;922;p111"/>
          <p:cNvSpPr/>
          <p:nvPr/>
        </p:nvSpPr>
        <p:spPr>
          <a:xfrm>
            <a:off x="4074825" y="1982275"/>
            <a:ext cx="857700" cy="2979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terminal</a:t>
            </a:r>
            <a:endParaRPr/>
          </a:p>
        </p:txBody>
      </p:sp>
      <p:sp>
        <p:nvSpPr>
          <p:cNvPr id="923" name="Google Shape;923;p111"/>
          <p:cNvSpPr/>
          <p:nvPr/>
        </p:nvSpPr>
        <p:spPr>
          <a:xfrm>
            <a:off x="3150525" y="1536925"/>
            <a:ext cx="924300" cy="432000"/>
          </a:xfrm>
          <a:prstGeom prst="rightArrow">
            <a:avLst>
              <a:gd name="adj1" fmla="val 50000"/>
              <a:gd name="adj2" fmla="val 50000"/>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t>stdout</a:t>
            </a:r>
            <a:endParaRPr b="1"/>
          </a:p>
        </p:txBody>
      </p:sp>
      <p:sp>
        <p:nvSpPr>
          <p:cNvPr id="924" name="Google Shape;924;p111"/>
          <p:cNvSpPr/>
          <p:nvPr/>
        </p:nvSpPr>
        <p:spPr>
          <a:xfrm>
            <a:off x="3150525" y="1915225"/>
            <a:ext cx="924300" cy="432000"/>
          </a:xfrm>
          <a:prstGeom prst="rightArrow">
            <a:avLst>
              <a:gd name="adj1" fmla="val 50000"/>
              <a:gd name="adj2" fmla="val 50000"/>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t>stderr</a:t>
            </a:r>
            <a:endParaRPr b="1"/>
          </a:p>
        </p:txBody>
      </p:sp>
      <p:sp>
        <p:nvSpPr>
          <p:cNvPr id="925" name="Google Shape;925;p111"/>
          <p:cNvSpPr/>
          <p:nvPr/>
        </p:nvSpPr>
        <p:spPr>
          <a:xfrm>
            <a:off x="4074825" y="1536925"/>
            <a:ext cx="924300" cy="432000"/>
          </a:xfrm>
          <a:prstGeom prst="rightArrow">
            <a:avLst>
              <a:gd name="adj1" fmla="val 50000"/>
              <a:gd name="adj2" fmla="val 50000"/>
            </a:avLst>
          </a:prstGeom>
          <a:solidFill>
            <a:srgbClr val="6D9E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t>stdin</a:t>
            </a:r>
            <a:endParaRPr b="1"/>
          </a:p>
        </p:txBody>
      </p:sp>
      <p:sp>
        <p:nvSpPr>
          <p:cNvPr id="926" name="Google Shape;926;p111"/>
          <p:cNvSpPr/>
          <p:nvPr/>
        </p:nvSpPr>
        <p:spPr>
          <a:xfrm>
            <a:off x="6934100" y="1536925"/>
            <a:ext cx="924300" cy="432000"/>
          </a:xfrm>
          <a:prstGeom prst="rightArrow">
            <a:avLst>
              <a:gd name="adj1" fmla="val 50000"/>
              <a:gd name="adj2" fmla="val 50000"/>
            </a:avLst>
          </a:prstGeom>
          <a:solidFill>
            <a:srgbClr val="93C4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t>stdout</a:t>
            </a:r>
            <a:endParaRPr b="1"/>
          </a:p>
        </p:txBody>
      </p:sp>
      <p:sp>
        <p:nvSpPr>
          <p:cNvPr id="927" name="Google Shape;927;p111"/>
          <p:cNvSpPr/>
          <p:nvPr/>
        </p:nvSpPr>
        <p:spPr>
          <a:xfrm>
            <a:off x="6934100" y="1915225"/>
            <a:ext cx="924300" cy="432000"/>
          </a:xfrm>
          <a:prstGeom prst="rightArrow">
            <a:avLst>
              <a:gd name="adj1" fmla="val 50000"/>
              <a:gd name="adj2" fmla="val 50000"/>
            </a:avLst>
          </a:prstGeom>
          <a:solidFill>
            <a:srgbClr val="E0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t>stderr</a:t>
            </a:r>
            <a:endParaRPr b="1"/>
          </a:p>
        </p:txBody>
      </p:sp>
      <p:sp>
        <p:nvSpPr>
          <p:cNvPr id="928" name="Google Shape;928;p111"/>
          <p:cNvSpPr/>
          <p:nvPr/>
        </p:nvSpPr>
        <p:spPr>
          <a:xfrm>
            <a:off x="7858425" y="1982275"/>
            <a:ext cx="857700" cy="2979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terminal</a:t>
            </a:r>
            <a:endParaRPr/>
          </a:p>
        </p:txBody>
      </p:sp>
      <p:sp>
        <p:nvSpPr>
          <p:cNvPr id="929" name="Google Shape;929;p111"/>
          <p:cNvSpPr/>
          <p:nvPr/>
        </p:nvSpPr>
        <p:spPr>
          <a:xfrm>
            <a:off x="7858425" y="1603975"/>
            <a:ext cx="857700" cy="2979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terminal</a:t>
            </a:r>
            <a:endParaRPr/>
          </a:p>
        </p:txBody>
      </p:sp>
      <p:sp>
        <p:nvSpPr>
          <p:cNvPr id="930" name="Google Shape;930;p111"/>
          <p:cNvSpPr txBox="1"/>
          <p:nvPr/>
        </p:nvSpPr>
        <p:spPr>
          <a:xfrm>
            <a:off x="293900" y="2458450"/>
            <a:ext cx="29835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a:latin typeface="Nunito"/>
                <a:ea typeface="Nunito"/>
                <a:cs typeface="Nunito"/>
                <a:sym typeface="Nunito"/>
              </a:rPr>
              <a:t>history | tail</a:t>
            </a:r>
            <a:endParaRPr sz="2100">
              <a:latin typeface="Nunito"/>
              <a:ea typeface="Nunito"/>
              <a:cs typeface="Nunito"/>
              <a:sym typeface="Nunito"/>
            </a:endParaRPr>
          </a:p>
        </p:txBody>
      </p:sp>
      <p:sp>
        <p:nvSpPr>
          <p:cNvPr id="931" name="Google Shape;931;p111"/>
          <p:cNvSpPr txBox="1"/>
          <p:nvPr/>
        </p:nvSpPr>
        <p:spPr>
          <a:xfrm>
            <a:off x="3277400" y="2504650"/>
            <a:ext cx="5565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t>“connect the </a:t>
            </a:r>
            <a:r>
              <a:rPr lang="en" sz="1500" err="1"/>
              <a:t>stdout</a:t>
            </a:r>
            <a:r>
              <a:rPr lang="en" sz="1500"/>
              <a:t> of </a:t>
            </a:r>
            <a:r>
              <a:rPr lang="en" sz="1500">
                <a:latin typeface="Nunito"/>
                <a:ea typeface="Nunito"/>
                <a:cs typeface="Nunito"/>
                <a:sym typeface="Nunito"/>
              </a:rPr>
              <a:t>history</a:t>
            </a:r>
            <a:r>
              <a:rPr lang="en" sz="1500"/>
              <a:t> to the stdin of </a:t>
            </a:r>
            <a:r>
              <a:rPr lang="en" sz="1500">
                <a:latin typeface="Nunito"/>
                <a:ea typeface="Nunito"/>
                <a:cs typeface="Nunito"/>
                <a:sym typeface="Nunito"/>
              </a:rPr>
              <a:t>tail</a:t>
            </a:r>
            <a:r>
              <a:rPr lang="en" sz="1500"/>
              <a:t>”</a:t>
            </a:r>
            <a:endParaRPr sz="1500">
              <a:solidFill>
                <a:schemeClr val="dk1"/>
              </a:solidFill>
            </a:endParaRPr>
          </a:p>
        </p:txBody>
      </p:sp>
      <p:sp>
        <p:nvSpPr>
          <p:cNvPr id="932" name="Google Shape;932;p111"/>
          <p:cNvSpPr/>
          <p:nvPr/>
        </p:nvSpPr>
        <p:spPr>
          <a:xfrm>
            <a:off x="1215550" y="1536925"/>
            <a:ext cx="1935000" cy="810300"/>
          </a:xfrm>
          <a:prstGeom prst="roundRect">
            <a:avLst>
              <a:gd name="adj" fmla="val 2727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dk1"/>
                </a:solidFill>
              </a:rPr>
              <a:t>history</a:t>
            </a:r>
            <a:endParaRPr/>
          </a:p>
        </p:txBody>
      </p:sp>
      <p:sp>
        <p:nvSpPr>
          <p:cNvPr id="933" name="Google Shape;933;p111"/>
          <p:cNvSpPr/>
          <p:nvPr/>
        </p:nvSpPr>
        <p:spPr>
          <a:xfrm>
            <a:off x="4999113" y="1536925"/>
            <a:ext cx="1935000" cy="810300"/>
          </a:xfrm>
          <a:prstGeom prst="roundRect">
            <a:avLst>
              <a:gd name="adj" fmla="val 2727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dk1"/>
                </a:solidFill>
              </a:rPr>
              <a:t>tail</a:t>
            </a:r>
            <a:endParaRPr/>
          </a:p>
        </p:txBody>
      </p:sp>
      <p:sp>
        <p:nvSpPr>
          <p:cNvPr id="934" name="Google Shape;934;p111"/>
          <p:cNvSpPr txBox="1"/>
          <p:nvPr/>
        </p:nvSpPr>
        <p:spPr>
          <a:xfrm>
            <a:off x="1565100" y="3764238"/>
            <a:ext cx="6013800" cy="400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Commands in a pipeline run simultaneously but rarely at the same speed.</a:t>
            </a:r>
            <a:endParaRPr/>
          </a:p>
        </p:txBody>
      </p:sp>
      <p:cxnSp>
        <p:nvCxnSpPr>
          <p:cNvPr id="935" name="Google Shape;935;p111"/>
          <p:cNvCxnSpPr/>
          <p:nvPr/>
        </p:nvCxnSpPr>
        <p:spPr>
          <a:xfrm>
            <a:off x="924450" y="4901200"/>
            <a:ext cx="7142700" cy="0"/>
          </a:xfrm>
          <a:prstGeom prst="straightConnector1">
            <a:avLst/>
          </a:prstGeom>
          <a:noFill/>
          <a:ln w="9525" cap="flat" cmpd="sng">
            <a:solidFill>
              <a:schemeClr val="dk2"/>
            </a:solidFill>
            <a:prstDash val="solid"/>
            <a:round/>
            <a:headEnd type="none" w="med" len="med"/>
            <a:tailEnd type="none" w="med" len="med"/>
          </a:ln>
        </p:spPr>
      </p:cxnSp>
      <p:cxnSp>
        <p:nvCxnSpPr>
          <p:cNvPr id="936" name="Google Shape;936;p111"/>
          <p:cNvCxnSpPr/>
          <p:nvPr/>
        </p:nvCxnSpPr>
        <p:spPr>
          <a:xfrm>
            <a:off x="1076850" y="5053600"/>
            <a:ext cx="7142700" cy="0"/>
          </a:xfrm>
          <a:prstGeom prst="straightConnector1">
            <a:avLst/>
          </a:prstGeom>
          <a:noFill/>
          <a:ln w="9525" cap="flat" cmpd="sng">
            <a:solidFill>
              <a:schemeClr val="dk2"/>
            </a:solidFill>
            <a:prstDash val="solid"/>
            <a:round/>
            <a:headEnd type="none" w="med" len="med"/>
            <a:tailEnd type="none" w="med" len="med"/>
          </a:ln>
        </p:spPr>
      </p:cxnSp>
      <p:cxnSp>
        <p:nvCxnSpPr>
          <p:cNvPr id="937" name="Google Shape;937;p111"/>
          <p:cNvCxnSpPr/>
          <p:nvPr/>
        </p:nvCxnSpPr>
        <p:spPr>
          <a:xfrm>
            <a:off x="1195725" y="4901200"/>
            <a:ext cx="100500" cy="150600"/>
          </a:xfrm>
          <a:prstGeom prst="straightConnector1">
            <a:avLst/>
          </a:prstGeom>
          <a:noFill/>
          <a:ln w="9525" cap="flat" cmpd="sng">
            <a:solidFill>
              <a:schemeClr val="dk2"/>
            </a:solidFill>
            <a:prstDash val="solid"/>
            <a:round/>
            <a:headEnd type="none" w="med" len="med"/>
            <a:tailEnd type="none" w="med" len="med"/>
          </a:ln>
        </p:spPr>
      </p:cxnSp>
      <p:cxnSp>
        <p:nvCxnSpPr>
          <p:cNvPr id="938" name="Google Shape;938;p111"/>
          <p:cNvCxnSpPr/>
          <p:nvPr/>
        </p:nvCxnSpPr>
        <p:spPr>
          <a:xfrm>
            <a:off x="1433825" y="4901200"/>
            <a:ext cx="100500" cy="150600"/>
          </a:xfrm>
          <a:prstGeom prst="straightConnector1">
            <a:avLst/>
          </a:prstGeom>
          <a:noFill/>
          <a:ln w="9525" cap="flat" cmpd="sng">
            <a:solidFill>
              <a:schemeClr val="dk2"/>
            </a:solidFill>
            <a:prstDash val="solid"/>
            <a:round/>
            <a:headEnd type="none" w="med" len="med"/>
            <a:tailEnd type="none" w="med" len="med"/>
          </a:ln>
        </p:spPr>
      </p:cxnSp>
      <p:cxnSp>
        <p:nvCxnSpPr>
          <p:cNvPr id="939" name="Google Shape;939;p111"/>
          <p:cNvCxnSpPr/>
          <p:nvPr/>
        </p:nvCxnSpPr>
        <p:spPr>
          <a:xfrm>
            <a:off x="1671925" y="4901200"/>
            <a:ext cx="100500" cy="150600"/>
          </a:xfrm>
          <a:prstGeom prst="straightConnector1">
            <a:avLst/>
          </a:prstGeom>
          <a:noFill/>
          <a:ln w="9525" cap="flat" cmpd="sng">
            <a:solidFill>
              <a:schemeClr val="dk2"/>
            </a:solidFill>
            <a:prstDash val="solid"/>
            <a:round/>
            <a:headEnd type="none" w="med" len="med"/>
            <a:tailEnd type="none" w="med" len="med"/>
          </a:ln>
        </p:spPr>
      </p:cxnSp>
      <p:cxnSp>
        <p:nvCxnSpPr>
          <p:cNvPr id="940" name="Google Shape;940;p111"/>
          <p:cNvCxnSpPr/>
          <p:nvPr/>
        </p:nvCxnSpPr>
        <p:spPr>
          <a:xfrm>
            <a:off x="1910025" y="4901200"/>
            <a:ext cx="100500" cy="150600"/>
          </a:xfrm>
          <a:prstGeom prst="straightConnector1">
            <a:avLst/>
          </a:prstGeom>
          <a:noFill/>
          <a:ln w="9525" cap="flat" cmpd="sng">
            <a:solidFill>
              <a:schemeClr val="dk2"/>
            </a:solidFill>
            <a:prstDash val="solid"/>
            <a:round/>
            <a:headEnd type="none" w="med" len="med"/>
            <a:tailEnd type="none" w="med" len="med"/>
          </a:ln>
        </p:spPr>
      </p:cxnSp>
      <p:cxnSp>
        <p:nvCxnSpPr>
          <p:cNvPr id="941" name="Google Shape;941;p111"/>
          <p:cNvCxnSpPr/>
          <p:nvPr/>
        </p:nvCxnSpPr>
        <p:spPr>
          <a:xfrm>
            <a:off x="2148125" y="4901200"/>
            <a:ext cx="100500" cy="150600"/>
          </a:xfrm>
          <a:prstGeom prst="straightConnector1">
            <a:avLst/>
          </a:prstGeom>
          <a:noFill/>
          <a:ln w="9525" cap="flat" cmpd="sng">
            <a:solidFill>
              <a:schemeClr val="dk2"/>
            </a:solidFill>
            <a:prstDash val="solid"/>
            <a:round/>
            <a:headEnd type="none" w="med" len="med"/>
            <a:tailEnd type="none" w="med" len="med"/>
          </a:ln>
        </p:spPr>
      </p:cxnSp>
      <p:cxnSp>
        <p:nvCxnSpPr>
          <p:cNvPr id="942" name="Google Shape;942;p111"/>
          <p:cNvCxnSpPr/>
          <p:nvPr/>
        </p:nvCxnSpPr>
        <p:spPr>
          <a:xfrm>
            <a:off x="2386225" y="4901200"/>
            <a:ext cx="100500" cy="150600"/>
          </a:xfrm>
          <a:prstGeom prst="straightConnector1">
            <a:avLst/>
          </a:prstGeom>
          <a:noFill/>
          <a:ln w="9525" cap="flat" cmpd="sng">
            <a:solidFill>
              <a:schemeClr val="dk2"/>
            </a:solidFill>
            <a:prstDash val="solid"/>
            <a:round/>
            <a:headEnd type="none" w="med" len="med"/>
            <a:tailEnd type="none" w="med" len="med"/>
          </a:ln>
        </p:spPr>
      </p:cxnSp>
      <p:cxnSp>
        <p:nvCxnSpPr>
          <p:cNvPr id="943" name="Google Shape;943;p111"/>
          <p:cNvCxnSpPr/>
          <p:nvPr/>
        </p:nvCxnSpPr>
        <p:spPr>
          <a:xfrm>
            <a:off x="2624325" y="4901200"/>
            <a:ext cx="100500" cy="150600"/>
          </a:xfrm>
          <a:prstGeom prst="straightConnector1">
            <a:avLst/>
          </a:prstGeom>
          <a:noFill/>
          <a:ln w="9525" cap="flat" cmpd="sng">
            <a:solidFill>
              <a:schemeClr val="dk2"/>
            </a:solidFill>
            <a:prstDash val="solid"/>
            <a:round/>
            <a:headEnd type="none" w="med" len="med"/>
            <a:tailEnd type="none" w="med" len="med"/>
          </a:ln>
        </p:spPr>
      </p:cxnSp>
      <p:cxnSp>
        <p:nvCxnSpPr>
          <p:cNvPr id="944" name="Google Shape;944;p111"/>
          <p:cNvCxnSpPr/>
          <p:nvPr/>
        </p:nvCxnSpPr>
        <p:spPr>
          <a:xfrm>
            <a:off x="2862425" y="4901200"/>
            <a:ext cx="100500" cy="150600"/>
          </a:xfrm>
          <a:prstGeom prst="straightConnector1">
            <a:avLst/>
          </a:prstGeom>
          <a:noFill/>
          <a:ln w="9525" cap="flat" cmpd="sng">
            <a:solidFill>
              <a:schemeClr val="dk2"/>
            </a:solidFill>
            <a:prstDash val="solid"/>
            <a:round/>
            <a:headEnd type="none" w="med" len="med"/>
            <a:tailEnd type="none" w="med" len="med"/>
          </a:ln>
        </p:spPr>
      </p:cxnSp>
      <p:cxnSp>
        <p:nvCxnSpPr>
          <p:cNvPr id="945" name="Google Shape;945;p111"/>
          <p:cNvCxnSpPr/>
          <p:nvPr/>
        </p:nvCxnSpPr>
        <p:spPr>
          <a:xfrm>
            <a:off x="3100525" y="4901200"/>
            <a:ext cx="100500" cy="150600"/>
          </a:xfrm>
          <a:prstGeom prst="straightConnector1">
            <a:avLst/>
          </a:prstGeom>
          <a:noFill/>
          <a:ln w="9525" cap="flat" cmpd="sng">
            <a:solidFill>
              <a:schemeClr val="dk2"/>
            </a:solidFill>
            <a:prstDash val="solid"/>
            <a:round/>
            <a:headEnd type="none" w="med" len="med"/>
            <a:tailEnd type="none" w="med" len="med"/>
          </a:ln>
        </p:spPr>
      </p:cxnSp>
      <p:cxnSp>
        <p:nvCxnSpPr>
          <p:cNvPr id="946" name="Google Shape;946;p111"/>
          <p:cNvCxnSpPr/>
          <p:nvPr/>
        </p:nvCxnSpPr>
        <p:spPr>
          <a:xfrm>
            <a:off x="3338625" y="4901200"/>
            <a:ext cx="100500" cy="150600"/>
          </a:xfrm>
          <a:prstGeom prst="straightConnector1">
            <a:avLst/>
          </a:prstGeom>
          <a:noFill/>
          <a:ln w="9525" cap="flat" cmpd="sng">
            <a:solidFill>
              <a:schemeClr val="dk2"/>
            </a:solidFill>
            <a:prstDash val="solid"/>
            <a:round/>
            <a:headEnd type="none" w="med" len="med"/>
            <a:tailEnd type="none" w="med" len="med"/>
          </a:ln>
        </p:spPr>
      </p:cxnSp>
      <p:cxnSp>
        <p:nvCxnSpPr>
          <p:cNvPr id="947" name="Google Shape;947;p111"/>
          <p:cNvCxnSpPr/>
          <p:nvPr/>
        </p:nvCxnSpPr>
        <p:spPr>
          <a:xfrm>
            <a:off x="3576725" y="4901200"/>
            <a:ext cx="100500" cy="15060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111"/>
          <p:cNvCxnSpPr/>
          <p:nvPr/>
        </p:nvCxnSpPr>
        <p:spPr>
          <a:xfrm>
            <a:off x="3814825" y="4901200"/>
            <a:ext cx="100500" cy="150600"/>
          </a:xfrm>
          <a:prstGeom prst="straightConnector1">
            <a:avLst/>
          </a:prstGeom>
          <a:noFill/>
          <a:ln w="9525" cap="flat" cmpd="sng">
            <a:solidFill>
              <a:schemeClr val="dk2"/>
            </a:solidFill>
            <a:prstDash val="solid"/>
            <a:round/>
            <a:headEnd type="none" w="med" len="med"/>
            <a:tailEnd type="none" w="med" len="med"/>
          </a:ln>
        </p:spPr>
      </p:cxnSp>
      <p:cxnSp>
        <p:nvCxnSpPr>
          <p:cNvPr id="949" name="Google Shape;949;p111"/>
          <p:cNvCxnSpPr/>
          <p:nvPr/>
        </p:nvCxnSpPr>
        <p:spPr>
          <a:xfrm>
            <a:off x="4052925" y="4901200"/>
            <a:ext cx="100500" cy="150600"/>
          </a:xfrm>
          <a:prstGeom prst="straightConnector1">
            <a:avLst/>
          </a:prstGeom>
          <a:noFill/>
          <a:ln w="9525" cap="flat" cmpd="sng">
            <a:solidFill>
              <a:schemeClr val="dk2"/>
            </a:solidFill>
            <a:prstDash val="solid"/>
            <a:round/>
            <a:headEnd type="none" w="med" len="med"/>
            <a:tailEnd type="none" w="med" len="med"/>
          </a:ln>
        </p:spPr>
      </p:cxnSp>
      <p:cxnSp>
        <p:nvCxnSpPr>
          <p:cNvPr id="950" name="Google Shape;950;p111"/>
          <p:cNvCxnSpPr/>
          <p:nvPr/>
        </p:nvCxnSpPr>
        <p:spPr>
          <a:xfrm>
            <a:off x="4291025" y="4901200"/>
            <a:ext cx="100500" cy="150600"/>
          </a:xfrm>
          <a:prstGeom prst="straightConnector1">
            <a:avLst/>
          </a:prstGeom>
          <a:noFill/>
          <a:ln w="9525" cap="flat" cmpd="sng">
            <a:solidFill>
              <a:schemeClr val="dk2"/>
            </a:solidFill>
            <a:prstDash val="solid"/>
            <a:round/>
            <a:headEnd type="none" w="med" len="med"/>
            <a:tailEnd type="none" w="med" len="med"/>
          </a:ln>
        </p:spPr>
      </p:cxnSp>
      <p:cxnSp>
        <p:nvCxnSpPr>
          <p:cNvPr id="951" name="Google Shape;951;p111"/>
          <p:cNvCxnSpPr/>
          <p:nvPr/>
        </p:nvCxnSpPr>
        <p:spPr>
          <a:xfrm>
            <a:off x="4529125" y="4901200"/>
            <a:ext cx="100500" cy="150600"/>
          </a:xfrm>
          <a:prstGeom prst="straightConnector1">
            <a:avLst/>
          </a:prstGeom>
          <a:noFill/>
          <a:ln w="9525" cap="flat" cmpd="sng">
            <a:solidFill>
              <a:schemeClr val="dk2"/>
            </a:solidFill>
            <a:prstDash val="solid"/>
            <a:round/>
            <a:headEnd type="none" w="med" len="med"/>
            <a:tailEnd type="none" w="med" len="med"/>
          </a:ln>
        </p:spPr>
      </p:cxnSp>
      <p:cxnSp>
        <p:nvCxnSpPr>
          <p:cNvPr id="952" name="Google Shape;952;p111"/>
          <p:cNvCxnSpPr/>
          <p:nvPr/>
        </p:nvCxnSpPr>
        <p:spPr>
          <a:xfrm>
            <a:off x="4767225" y="4901200"/>
            <a:ext cx="100500" cy="150600"/>
          </a:xfrm>
          <a:prstGeom prst="straightConnector1">
            <a:avLst/>
          </a:prstGeom>
          <a:noFill/>
          <a:ln w="9525" cap="flat" cmpd="sng">
            <a:solidFill>
              <a:schemeClr val="dk2"/>
            </a:solidFill>
            <a:prstDash val="solid"/>
            <a:round/>
            <a:headEnd type="none" w="med" len="med"/>
            <a:tailEnd type="none" w="med" len="med"/>
          </a:ln>
        </p:spPr>
      </p:cxnSp>
      <p:cxnSp>
        <p:nvCxnSpPr>
          <p:cNvPr id="953" name="Google Shape;953;p111"/>
          <p:cNvCxnSpPr/>
          <p:nvPr/>
        </p:nvCxnSpPr>
        <p:spPr>
          <a:xfrm>
            <a:off x="5005325" y="4901200"/>
            <a:ext cx="100500" cy="150600"/>
          </a:xfrm>
          <a:prstGeom prst="straightConnector1">
            <a:avLst/>
          </a:prstGeom>
          <a:noFill/>
          <a:ln w="9525" cap="flat" cmpd="sng">
            <a:solidFill>
              <a:schemeClr val="dk2"/>
            </a:solidFill>
            <a:prstDash val="solid"/>
            <a:round/>
            <a:headEnd type="none" w="med" len="med"/>
            <a:tailEnd type="none" w="med" len="med"/>
          </a:ln>
        </p:spPr>
      </p:cxnSp>
      <p:cxnSp>
        <p:nvCxnSpPr>
          <p:cNvPr id="954" name="Google Shape;954;p111"/>
          <p:cNvCxnSpPr/>
          <p:nvPr/>
        </p:nvCxnSpPr>
        <p:spPr>
          <a:xfrm>
            <a:off x="5243425" y="4901200"/>
            <a:ext cx="100500" cy="150600"/>
          </a:xfrm>
          <a:prstGeom prst="straightConnector1">
            <a:avLst/>
          </a:prstGeom>
          <a:noFill/>
          <a:ln w="9525" cap="flat" cmpd="sng">
            <a:solidFill>
              <a:schemeClr val="dk2"/>
            </a:solidFill>
            <a:prstDash val="solid"/>
            <a:round/>
            <a:headEnd type="none" w="med" len="med"/>
            <a:tailEnd type="none" w="med" len="med"/>
          </a:ln>
        </p:spPr>
      </p:cxnSp>
      <p:cxnSp>
        <p:nvCxnSpPr>
          <p:cNvPr id="955" name="Google Shape;955;p111"/>
          <p:cNvCxnSpPr/>
          <p:nvPr/>
        </p:nvCxnSpPr>
        <p:spPr>
          <a:xfrm>
            <a:off x="5481525" y="4901200"/>
            <a:ext cx="100500" cy="150600"/>
          </a:xfrm>
          <a:prstGeom prst="straightConnector1">
            <a:avLst/>
          </a:prstGeom>
          <a:noFill/>
          <a:ln w="9525" cap="flat" cmpd="sng">
            <a:solidFill>
              <a:schemeClr val="dk2"/>
            </a:solidFill>
            <a:prstDash val="solid"/>
            <a:round/>
            <a:headEnd type="none" w="med" len="med"/>
            <a:tailEnd type="none" w="med" len="med"/>
          </a:ln>
        </p:spPr>
      </p:cxnSp>
      <p:cxnSp>
        <p:nvCxnSpPr>
          <p:cNvPr id="956" name="Google Shape;956;p111"/>
          <p:cNvCxnSpPr/>
          <p:nvPr/>
        </p:nvCxnSpPr>
        <p:spPr>
          <a:xfrm>
            <a:off x="5719625" y="4901200"/>
            <a:ext cx="100500" cy="150600"/>
          </a:xfrm>
          <a:prstGeom prst="straightConnector1">
            <a:avLst/>
          </a:prstGeom>
          <a:noFill/>
          <a:ln w="9525" cap="flat" cmpd="sng">
            <a:solidFill>
              <a:schemeClr val="dk2"/>
            </a:solidFill>
            <a:prstDash val="solid"/>
            <a:round/>
            <a:headEnd type="none" w="med" len="med"/>
            <a:tailEnd type="none" w="med" len="med"/>
          </a:ln>
        </p:spPr>
      </p:cxnSp>
      <p:cxnSp>
        <p:nvCxnSpPr>
          <p:cNvPr id="957" name="Google Shape;957;p111"/>
          <p:cNvCxnSpPr/>
          <p:nvPr/>
        </p:nvCxnSpPr>
        <p:spPr>
          <a:xfrm>
            <a:off x="5957725" y="4901200"/>
            <a:ext cx="100500" cy="150600"/>
          </a:xfrm>
          <a:prstGeom prst="straightConnector1">
            <a:avLst/>
          </a:prstGeom>
          <a:noFill/>
          <a:ln w="9525" cap="flat" cmpd="sng">
            <a:solidFill>
              <a:schemeClr val="dk2"/>
            </a:solidFill>
            <a:prstDash val="solid"/>
            <a:round/>
            <a:headEnd type="none" w="med" len="med"/>
            <a:tailEnd type="none" w="med" len="med"/>
          </a:ln>
        </p:spPr>
      </p:cxnSp>
      <p:cxnSp>
        <p:nvCxnSpPr>
          <p:cNvPr id="958" name="Google Shape;958;p111"/>
          <p:cNvCxnSpPr/>
          <p:nvPr/>
        </p:nvCxnSpPr>
        <p:spPr>
          <a:xfrm>
            <a:off x="6195825" y="4901200"/>
            <a:ext cx="100500" cy="150600"/>
          </a:xfrm>
          <a:prstGeom prst="straightConnector1">
            <a:avLst/>
          </a:prstGeom>
          <a:noFill/>
          <a:ln w="9525" cap="flat" cmpd="sng">
            <a:solidFill>
              <a:schemeClr val="dk2"/>
            </a:solidFill>
            <a:prstDash val="solid"/>
            <a:round/>
            <a:headEnd type="none" w="med" len="med"/>
            <a:tailEnd type="none" w="med" len="med"/>
          </a:ln>
        </p:spPr>
      </p:cxnSp>
      <p:cxnSp>
        <p:nvCxnSpPr>
          <p:cNvPr id="959" name="Google Shape;959;p111"/>
          <p:cNvCxnSpPr/>
          <p:nvPr/>
        </p:nvCxnSpPr>
        <p:spPr>
          <a:xfrm>
            <a:off x="6433925" y="4901200"/>
            <a:ext cx="100500" cy="150600"/>
          </a:xfrm>
          <a:prstGeom prst="straightConnector1">
            <a:avLst/>
          </a:prstGeom>
          <a:noFill/>
          <a:ln w="9525" cap="flat" cmpd="sng">
            <a:solidFill>
              <a:schemeClr val="dk2"/>
            </a:solidFill>
            <a:prstDash val="solid"/>
            <a:round/>
            <a:headEnd type="none" w="med" len="med"/>
            <a:tailEnd type="none" w="med" len="med"/>
          </a:ln>
        </p:spPr>
      </p:cxnSp>
      <p:cxnSp>
        <p:nvCxnSpPr>
          <p:cNvPr id="960" name="Google Shape;960;p111"/>
          <p:cNvCxnSpPr/>
          <p:nvPr/>
        </p:nvCxnSpPr>
        <p:spPr>
          <a:xfrm>
            <a:off x="6672025" y="4901200"/>
            <a:ext cx="100500" cy="150600"/>
          </a:xfrm>
          <a:prstGeom prst="straightConnector1">
            <a:avLst/>
          </a:prstGeom>
          <a:noFill/>
          <a:ln w="9525" cap="flat" cmpd="sng">
            <a:solidFill>
              <a:schemeClr val="dk2"/>
            </a:solidFill>
            <a:prstDash val="solid"/>
            <a:round/>
            <a:headEnd type="none" w="med" len="med"/>
            <a:tailEnd type="none" w="med" len="med"/>
          </a:ln>
        </p:spPr>
      </p:cxnSp>
      <p:cxnSp>
        <p:nvCxnSpPr>
          <p:cNvPr id="961" name="Google Shape;961;p111"/>
          <p:cNvCxnSpPr/>
          <p:nvPr/>
        </p:nvCxnSpPr>
        <p:spPr>
          <a:xfrm>
            <a:off x="6910125" y="4901200"/>
            <a:ext cx="100500" cy="150600"/>
          </a:xfrm>
          <a:prstGeom prst="straightConnector1">
            <a:avLst/>
          </a:prstGeom>
          <a:noFill/>
          <a:ln w="9525" cap="flat" cmpd="sng">
            <a:solidFill>
              <a:schemeClr val="dk2"/>
            </a:solidFill>
            <a:prstDash val="solid"/>
            <a:round/>
            <a:headEnd type="none" w="med" len="med"/>
            <a:tailEnd type="none" w="med" len="med"/>
          </a:ln>
        </p:spPr>
      </p:cxnSp>
      <p:cxnSp>
        <p:nvCxnSpPr>
          <p:cNvPr id="962" name="Google Shape;962;p111"/>
          <p:cNvCxnSpPr/>
          <p:nvPr/>
        </p:nvCxnSpPr>
        <p:spPr>
          <a:xfrm>
            <a:off x="7148225" y="4901200"/>
            <a:ext cx="100500" cy="150600"/>
          </a:xfrm>
          <a:prstGeom prst="straightConnector1">
            <a:avLst/>
          </a:prstGeom>
          <a:noFill/>
          <a:ln w="9525" cap="flat" cmpd="sng">
            <a:solidFill>
              <a:schemeClr val="dk2"/>
            </a:solidFill>
            <a:prstDash val="solid"/>
            <a:round/>
            <a:headEnd type="none" w="med" len="med"/>
            <a:tailEnd type="none" w="med" len="med"/>
          </a:ln>
        </p:spPr>
      </p:cxnSp>
      <p:cxnSp>
        <p:nvCxnSpPr>
          <p:cNvPr id="963" name="Google Shape;963;p111"/>
          <p:cNvCxnSpPr/>
          <p:nvPr/>
        </p:nvCxnSpPr>
        <p:spPr>
          <a:xfrm>
            <a:off x="7386325" y="4901200"/>
            <a:ext cx="100500" cy="150600"/>
          </a:xfrm>
          <a:prstGeom prst="straightConnector1">
            <a:avLst/>
          </a:prstGeom>
          <a:noFill/>
          <a:ln w="9525" cap="flat" cmpd="sng">
            <a:solidFill>
              <a:schemeClr val="dk2"/>
            </a:solidFill>
            <a:prstDash val="solid"/>
            <a:round/>
            <a:headEnd type="none" w="med" len="med"/>
            <a:tailEnd type="none" w="med" len="med"/>
          </a:ln>
        </p:spPr>
      </p:cxnSp>
      <p:cxnSp>
        <p:nvCxnSpPr>
          <p:cNvPr id="964" name="Google Shape;964;p111"/>
          <p:cNvCxnSpPr/>
          <p:nvPr/>
        </p:nvCxnSpPr>
        <p:spPr>
          <a:xfrm>
            <a:off x="7624425" y="4901200"/>
            <a:ext cx="100500" cy="150600"/>
          </a:xfrm>
          <a:prstGeom prst="straightConnector1">
            <a:avLst/>
          </a:prstGeom>
          <a:noFill/>
          <a:ln w="9525" cap="flat" cmpd="sng">
            <a:solidFill>
              <a:schemeClr val="dk2"/>
            </a:solidFill>
            <a:prstDash val="solid"/>
            <a:round/>
            <a:headEnd type="none" w="med" len="med"/>
            <a:tailEnd type="none" w="med" len="med"/>
          </a:ln>
        </p:spPr>
      </p:cxnSp>
      <p:cxnSp>
        <p:nvCxnSpPr>
          <p:cNvPr id="965" name="Google Shape;965;p111"/>
          <p:cNvCxnSpPr/>
          <p:nvPr/>
        </p:nvCxnSpPr>
        <p:spPr>
          <a:xfrm>
            <a:off x="7862525" y="4901200"/>
            <a:ext cx="100500" cy="150600"/>
          </a:xfrm>
          <a:prstGeom prst="straightConnector1">
            <a:avLst/>
          </a:prstGeom>
          <a:noFill/>
          <a:ln w="9525" cap="flat" cmpd="sng">
            <a:solidFill>
              <a:schemeClr val="dk2"/>
            </a:solidFill>
            <a:prstDash val="solid"/>
            <a:round/>
            <a:headEnd type="none" w="med" len="med"/>
            <a:tailEnd type="none" w="med" len="med"/>
          </a:ln>
        </p:spPr>
      </p:cxnSp>
      <p:pic>
        <p:nvPicPr>
          <p:cNvPr id="966" name="Google Shape;966;p111"/>
          <p:cNvPicPr preferRelativeResize="0"/>
          <p:nvPr/>
        </p:nvPicPr>
        <p:blipFill>
          <a:blip r:embed="rId3">
            <a:alphaModFix/>
          </a:blip>
          <a:stretch>
            <a:fillRect/>
          </a:stretch>
        </p:blipFill>
        <p:spPr>
          <a:xfrm>
            <a:off x="6772527" y="4315839"/>
            <a:ext cx="784302" cy="665584"/>
          </a:xfrm>
          <a:prstGeom prst="rect">
            <a:avLst/>
          </a:prstGeom>
          <a:noFill/>
          <a:ln>
            <a:noFill/>
          </a:ln>
        </p:spPr>
      </p:pic>
      <p:pic>
        <p:nvPicPr>
          <p:cNvPr id="967" name="Google Shape;967;p111"/>
          <p:cNvPicPr preferRelativeResize="0"/>
          <p:nvPr/>
        </p:nvPicPr>
        <p:blipFill rotWithShape="1">
          <a:blip r:embed="rId4">
            <a:alphaModFix/>
          </a:blip>
          <a:srcRect b="4843"/>
          <a:stretch/>
        </p:blipFill>
        <p:spPr>
          <a:xfrm>
            <a:off x="5079925" y="4348075"/>
            <a:ext cx="665575" cy="633350"/>
          </a:xfrm>
          <a:prstGeom prst="rect">
            <a:avLst/>
          </a:prstGeom>
          <a:noFill/>
          <a:ln>
            <a:noFill/>
          </a:ln>
        </p:spPr>
      </p:pic>
      <p:pic>
        <p:nvPicPr>
          <p:cNvPr id="968" name="Google Shape;968;p111"/>
          <p:cNvPicPr preferRelativeResize="0"/>
          <p:nvPr/>
        </p:nvPicPr>
        <p:blipFill rotWithShape="1">
          <a:blip r:embed="rId5">
            <a:alphaModFix/>
          </a:blip>
          <a:srcRect b="4452"/>
          <a:stretch/>
        </p:blipFill>
        <p:spPr>
          <a:xfrm>
            <a:off x="4246600" y="4375188"/>
            <a:ext cx="665551" cy="606225"/>
          </a:xfrm>
          <a:prstGeom prst="rect">
            <a:avLst/>
          </a:prstGeom>
          <a:noFill/>
          <a:ln>
            <a:noFill/>
          </a:ln>
        </p:spPr>
      </p:pic>
      <p:pic>
        <p:nvPicPr>
          <p:cNvPr id="969" name="Google Shape;969;p111"/>
          <p:cNvPicPr preferRelativeResize="0"/>
          <p:nvPr/>
        </p:nvPicPr>
        <p:blipFill>
          <a:blip r:embed="rId6">
            <a:alphaModFix/>
          </a:blip>
          <a:stretch>
            <a:fillRect/>
          </a:stretch>
        </p:blipFill>
        <p:spPr>
          <a:xfrm flipH="1">
            <a:off x="1744325" y="4473525"/>
            <a:ext cx="742400" cy="507899"/>
          </a:xfrm>
          <a:prstGeom prst="rect">
            <a:avLst/>
          </a:prstGeom>
          <a:noFill/>
          <a:ln>
            <a:noFill/>
          </a:ln>
        </p:spPr>
      </p:pic>
      <p:sp>
        <p:nvSpPr>
          <p:cNvPr id="970" name="Google Shape;970;p111"/>
          <p:cNvSpPr txBox="1"/>
          <p:nvPr/>
        </p:nvSpPr>
        <p:spPr>
          <a:xfrm>
            <a:off x="301275" y="2920150"/>
            <a:ext cx="29835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a:latin typeface="Nunito"/>
                <a:ea typeface="Nunito"/>
                <a:cs typeface="Nunito"/>
                <a:sym typeface="Nunito"/>
              </a:rPr>
              <a:t>history | tail | head -n5</a:t>
            </a:r>
            <a:endParaRPr sz="2100">
              <a:latin typeface="Nunito"/>
              <a:ea typeface="Nunito"/>
              <a:cs typeface="Nunito"/>
              <a:sym typeface="Nunito"/>
            </a:endParaRPr>
          </a:p>
        </p:txBody>
      </p:sp>
      <p:sp>
        <p:nvSpPr>
          <p:cNvPr id="971" name="Google Shape;971;p111"/>
          <p:cNvSpPr txBox="1"/>
          <p:nvPr/>
        </p:nvSpPr>
        <p:spPr>
          <a:xfrm>
            <a:off x="3284775" y="2966350"/>
            <a:ext cx="5565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t>“connect the </a:t>
            </a:r>
            <a:r>
              <a:rPr lang="en" sz="1500" err="1"/>
              <a:t>stdout</a:t>
            </a:r>
            <a:r>
              <a:rPr lang="en" sz="1500"/>
              <a:t> of </a:t>
            </a:r>
            <a:r>
              <a:rPr lang="en" sz="1500">
                <a:latin typeface="Nunito"/>
                <a:ea typeface="Nunito"/>
                <a:cs typeface="Nunito"/>
                <a:sym typeface="Nunito"/>
              </a:rPr>
              <a:t>history</a:t>
            </a:r>
            <a:r>
              <a:rPr lang="en" sz="1500"/>
              <a:t> to the stdin of </a:t>
            </a:r>
            <a:r>
              <a:rPr lang="en" sz="1500">
                <a:latin typeface="Nunito"/>
                <a:ea typeface="Nunito"/>
                <a:cs typeface="Nunito"/>
                <a:sym typeface="Nunito"/>
              </a:rPr>
              <a:t>tail</a:t>
            </a:r>
            <a:r>
              <a:rPr lang="en" sz="1500"/>
              <a:t>”</a:t>
            </a:r>
            <a:endParaRPr sz="1500"/>
          </a:p>
          <a:p>
            <a:pPr marL="0" lvl="0" indent="0" algn="l" rtl="0">
              <a:spcBef>
                <a:spcPts val="0"/>
              </a:spcBef>
              <a:spcAft>
                <a:spcPts val="0"/>
              </a:spcAft>
              <a:buNone/>
            </a:pPr>
            <a:r>
              <a:rPr lang="en" sz="1500"/>
              <a:t>“and connect the </a:t>
            </a:r>
            <a:r>
              <a:rPr lang="en" sz="1500" err="1"/>
              <a:t>stdout</a:t>
            </a:r>
            <a:r>
              <a:rPr lang="en" sz="1500"/>
              <a:t> of </a:t>
            </a:r>
            <a:r>
              <a:rPr lang="en" sz="1500">
                <a:solidFill>
                  <a:schemeClr val="dk1"/>
                </a:solidFill>
                <a:latin typeface="Nunito"/>
                <a:ea typeface="Nunito"/>
                <a:cs typeface="Nunito"/>
                <a:sym typeface="Nunito"/>
              </a:rPr>
              <a:t>tail</a:t>
            </a:r>
            <a:r>
              <a:rPr lang="en" sz="1500">
                <a:solidFill>
                  <a:schemeClr val="dk1"/>
                </a:solidFill>
              </a:rPr>
              <a:t> to the stdin of </a:t>
            </a:r>
            <a:r>
              <a:rPr lang="en" sz="1500">
                <a:solidFill>
                  <a:schemeClr val="dk1"/>
                </a:solidFill>
                <a:latin typeface="Nunito"/>
                <a:ea typeface="Nunito"/>
                <a:cs typeface="Nunito"/>
                <a:sym typeface="Nunito"/>
              </a:rPr>
              <a:t>head</a:t>
            </a:r>
            <a:endParaRPr sz="15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4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4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4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4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4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5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5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5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5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5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5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5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5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5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5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96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96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96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6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96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6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6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96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6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9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4" grpId="0" animBg="1"/>
      <p:bldP spid="970" grpId="0"/>
      <p:bldP spid="971"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1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Variables</a:t>
            </a:r>
            <a:endParaRPr/>
          </a:p>
        </p:txBody>
      </p:sp>
      <p:sp>
        <p:nvSpPr>
          <p:cNvPr id="985" name="Google Shape;985;p113"/>
          <p:cNvSpPr txBox="1">
            <a:spLocks noGrp="1"/>
          </p:cNvSpPr>
          <p:nvPr>
            <p:ph type="body" idx="1"/>
          </p:nvPr>
        </p:nvSpPr>
        <p:spPr>
          <a:xfrm>
            <a:off x="311700" y="1423700"/>
            <a:ext cx="8520600" cy="312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tx1"/>
                </a:solidFill>
              </a:rPr>
              <a:t>To store the string “hello” inside a variable named </a:t>
            </a:r>
            <a:r>
              <a:rPr lang="en" err="1">
                <a:solidFill>
                  <a:schemeClr val="tx1"/>
                </a:solidFill>
                <a:latin typeface="Nunito"/>
                <a:ea typeface="Nunito"/>
                <a:cs typeface="Nunito"/>
                <a:sym typeface="Nunito"/>
              </a:rPr>
              <a:t>my_variable</a:t>
            </a:r>
            <a:r>
              <a:rPr lang="en">
                <a:solidFill>
                  <a:schemeClr val="tx1"/>
                </a:solidFill>
                <a:latin typeface="Nunito"/>
                <a:ea typeface="Nunito"/>
                <a:cs typeface="Nunito"/>
                <a:sym typeface="Nunito"/>
              </a:rPr>
              <a:t>:</a:t>
            </a:r>
            <a:endParaRPr>
              <a:solidFill>
                <a:schemeClr val="tx1"/>
              </a:solidFill>
            </a:endParaRPr>
          </a:p>
          <a:p>
            <a:pPr marL="0" lvl="0" indent="0" algn="l" rtl="0">
              <a:spcBef>
                <a:spcPts val="1200"/>
              </a:spcBef>
              <a:spcAft>
                <a:spcPts val="0"/>
              </a:spcAft>
              <a:buNone/>
            </a:pPr>
            <a:endParaRPr sz="1600">
              <a:solidFill>
                <a:schemeClr val="tx1"/>
              </a:solidFill>
              <a:latin typeface="Nunito"/>
              <a:ea typeface="Nunito"/>
              <a:cs typeface="Nunito"/>
              <a:sym typeface="Nunito"/>
            </a:endParaRPr>
          </a:p>
          <a:p>
            <a:pPr marL="0" lvl="0" indent="0" algn="l" rtl="0">
              <a:spcBef>
                <a:spcPts val="0"/>
              </a:spcBef>
              <a:spcAft>
                <a:spcPts val="0"/>
              </a:spcAft>
              <a:buNone/>
            </a:pPr>
            <a:endParaRPr sz="1600">
              <a:solidFill>
                <a:schemeClr val="tx1"/>
              </a:solidFill>
              <a:latin typeface="Nunito"/>
              <a:ea typeface="Nunito"/>
              <a:cs typeface="Nunito"/>
              <a:sym typeface="Nunito"/>
            </a:endParaRPr>
          </a:p>
          <a:p>
            <a:pPr marL="0" lvl="0" indent="0" algn="l" rtl="0">
              <a:spcBef>
                <a:spcPts val="0"/>
              </a:spcBef>
              <a:spcAft>
                <a:spcPts val="0"/>
              </a:spcAft>
              <a:buNone/>
            </a:pPr>
            <a:endParaRPr sz="2700">
              <a:solidFill>
                <a:schemeClr val="tx1"/>
              </a:solidFill>
            </a:endParaRPr>
          </a:p>
          <a:p>
            <a:pPr marL="0" lvl="0" indent="0" algn="l" rtl="0">
              <a:spcBef>
                <a:spcPts val="0"/>
              </a:spcBef>
              <a:spcAft>
                <a:spcPts val="0"/>
              </a:spcAft>
              <a:buNone/>
            </a:pPr>
            <a:r>
              <a:rPr lang="en">
                <a:solidFill>
                  <a:schemeClr val="tx1"/>
                </a:solidFill>
              </a:rPr>
              <a:t>Or, alternatively, let’s create two variables and join (aka concatenate) them:</a:t>
            </a:r>
            <a:endParaRPr>
              <a:solidFill>
                <a:schemeClr val="tx1"/>
              </a:solidFill>
            </a:endParaRPr>
          </a:p>
          <a:p>
            <a:pPr marL="0" lvl="0" indent="0" algn="l" rtl="0">
              <a:spcBef>
                <a:spcPts val="0"/>
              </a:spcBef>
              <a:spcAft>
                <a:spcPts val="0"/>
              </a:spcAft>
              <a:buNone/>
            </a:pPr>
            <a:endParaRPr>
              <a:solidFill>
                <a:schemeClr val="tx1"/>
              </a:solidFill>
            </a:endParaRPr>
          </a:p>
        </p:txBody>
      </p:sp>
      <p:sp>
        <p:nvSpPr>
          <p:cNvPr id="986" name="Google Shape;986;p113"/>
          <p:cNvSpPr txBox="1"/>
          <p:nvPr/>
        </p:nvSpPr>
        <p:spPr>
          <a:xfrm>
            <a:off x="311700" y="3465825"/>
            <a:ext cx="3467820" cy="1034099"/>
          </a:xfrm>
          <a:prstGeom prst="rect">
            <a:avLst/>
          </a:prstGeom>
          <a:solidFill>
            <a:schemeClr val="lt2"/>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err="1">
                <a:solidFill>
                  <a:schemeClr val="tx1"/>
                </a:solidFill>
                <a:latin typeface="Nunito"/>
                <a:ea typeface="Nunito"/>
                <a:cs typeface="Nunito"/>
                <a:sym typeface="Nunito"/>
              </a:rPr>
              <a:t>hello_var</a:t>
            </a:r>
            <a:r>
              <a:rPr lang="en" sz="1600">
                <a:solidFill>
                  <a:schemeClr val="tx1"/>
                </a:solidFill>
                <a:latin typeface="Nunito"/>
                <a:ea typeface="Nunito"/>
                <a:cs typeface="Nunito"/>
                <a:sym typeface="Nunito"/>
              </a:rPr>
              <a:t>=hello</a:t>
            </a:r>
            <a:endParaRPr sz="1600">
              <a:solidFill>
                <a:schemeClr val="tx1"/>
              </a:solidFill>
              <a:latin typeface="Nunito"/>
              <a:ea typeface="Nunito"/>
              <a:cs typeface="Nunito"/>
              <a:sym typeface="Nunito"/>
            </a:endParaRPr>
          </a:p>
          <a:p>
            <a:pPr marL="0" lvl="0" indent="0" algn="l" rtl="0">
              <a:lnSpc>
                <a:spcPct val="115000"/>
              </a:lnSpc>
              <a:spcBef>
                <a:spcPts val="0"/>
              </a:spcBef>
              <a:spcAft>
                <a:spcPts val="0"/>
              </a:spcAft>
              <a:buNone/>
            </a:pPr>
            <a:r>
              <a:rPr lang="en" sz="1600" err="1">
                <a:solidFill>
                  <a:schemeClr val="tx1"/>
                </a:solidFill>
                <a:latin typeface="Nunito"/>
                <a:ea typeface="Nunito"/>
                <a:cs typeface="Nunito"/>
                <a:sym typeface="Nunito"/>
              </a:rPr>
              <a:t>world_var</a:t>
            </a:r>
            <a:r>
              <a:rPr lang="en" sz="1600">
                <a:solidFill>
                  <a:schemeClr val="tx1"/>
                </a:solidFill>
                <a:latin typeface="Nunito"/>
                <a:ea typeface="Nunito"/>
                <a:cs typeface="Nunito"/>
                <a:sym typeface="Nunito"/>
              </a:rPr>
              <a:t>=world</a:t>
            </a:r>
            <a:endParaRPr sz="1600">
              <a:solidFill>
                <a:schemeClr val="tx1"/>
              </a:solidFill>
              <a:latin typeface="Nunito"/>
              <a:ea typeface="Nunito"/>
              <a:cs typeface="Nunito"/>
              <a:sym typeface="Nunito"/>
            </a:endParaRPr>
          </a:p>
          <a:p>
            <a:pPr marL="0" lvl="0" indent="0" algn="l" rtl="0">
              <a:lnSpc>
                <a:spcPct val="115000"/>
              </a:lnSpc>
              <a:spcBef>
                <a:spcPts val="0"/>
              </a:spcBef>
              <a:spcAft>
                <a:spcPts val="0"/>
              </a:spcAft>
              <a:buNone/>
            </a:pPr>
            <a:r>
              <a:rPr lang="en" sz="1600" err="1">
                <a:solidFill>
                  <a:schemeClr val="tx1"/>
                </a:solidFill>
                <a:latin typeface="Nunito"/>
                <a:ea typeface="Nunito"/>
                <a:cs typeface="Nunito"/>
                <a:sym typeface="Nunito"/>
              </a:rPr>
              <a:t>my_variable</a:t>
            </a:r>
            <a:r>
              <a:rPr lang="en" sz="1600">
                <a:solidFill>
                  <a:schemeClr val="tx1"/>
                </a:solidFill>
                <a:latin typeface="Nunito"/>
                <a:ea typeface="Nunito"/>
                <a:cs typeface="Nunito"/>
                <a:sym typeface="Nunito"/>
              </a:rPr>
              <a:t>=$</a:t>
            </a:r>
            <a:r>
              <a:rPr lang="en" sz="1600" err="1">
                <a:solidFill>
                  <a:schemeClr val="tx1"/>
                </a:solidFill>
                <a:latin typeface="Nunito"/>
                <a:ea typeface="Nunito"/>
                <a:cs typeface="Nunito"/>
                <a:sym typeface="Nunito"/>
              </a:rPr>
              <a:t>hello_var$world_var</a:t>
            </a:r>
            <a:endParaRPr>
              <a:solidFill>
                <a:schemeClr val="tx1"/>
              </a:solidFill>
            </a:endParaRPr>
          </a:p>
        </p:txBody>
      </p:sp>
      <p:sp>
        <p:nvSpPr>
          <p:cNvPr id="987" name="Google Shape;987;p113"/>
          <p:cNvSpPr txBox="1"/>
          <p:nvPr/>
        </p:nvSpPr>
        <p:spPr>
          <a:xfrm>
            <a:off x="311699" y="2019225"/>
            <a:ext cx="2509877" cy="750945"/>
          </a:xfrm>
          <a:prstGeom prst="rect">
            <a:avLst/>
          </a:prstGeom>
          <a:solidFill>
            <a:schemeClr val="lt2"/>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a:solidFill>
                  <a:schemeClr val="tx1"/>
                </a:solidFill>
                <a:latin typeface="Nunito"/>
                <a:ea typeface="Nunito"/>
                <a:cs typeface="Nunito"/>
                <a:sym typeface="Nunito"/>
              </a:rPr>
              <a:t>my_variable=hello</a:t>
            </a:r>
            <a:endParaRPr sz="1600">
              <a:solidFill>
                <a:schemeClr val="tx1"/>
              </a:solidFill>
              <a:latin typeface="Nunito"/>
              <a:ea typeface="Nunito"/>
              <a:cs typeface="Nunito"/>
              <a:sym typeface="Nunito"/>
            </a:endParaRPr>
          </a:p>
          <a:p>
            <a:pPr marL="0" lvl="0" indent="0" algn="l" rtl="0">
              <a:lnSpc>
                <a:spcPct val="115000"/>
              </a:lnSpc>
              <a:spcBef>
                <a:spcPts val="0"/>
              </a:spcBef>
              <a:spcAft>
                <a:spcPts val="0"/>
              </a:spcAft>
              <a:buNone/>
            </a:pPr>
            <a:r>
              <a:rPr lang="en" sz="1600">
                <a:solidFill>
                  <a:schemeClr val="tx1"/>
                </a:solidFill>
                <a:latin typeface="Nunito"/>
                <a:ea typeface="Nunito"/>
                <a:cs typeface="Nunito"/>
                <a:sym typeface="Nunito"/>
              </a:rPr>
              <a:t>echo $my_variable world</a:t>
            </a:r>
            <a:endParaRPr>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5">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1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Use quotes when there are spaces involved</a:t>
            </a:r>
            <a:endParaRPr/>
          </a:p>
        </p:txBody>
      </p:sp>
      <p:sp>
        <p:nvSpPr>
          <p:cNvPr id="993" name="Google Shape;993;p114"/>
          <p:cNvSpPr txBox="1"/>
          <p:nvPr/>
        </p:nvSpPr>
        <p:spPr>
          <a:xfrm>
            <a:off x="3469375" y="1185900"/>
            <a:ext cx="1995900" cy="65707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a:solidFill>
                  <a:schemeClr val="tx1"/>
                </a:solidFill>
              </a:rPr>
              <a:t>What about this?</a:t>
            </a:r>
            <a:endParaRPr>
              <a:solidFill>
                <a:schemeClr val="tx1"/>
              </a:solidFill>
            </a:endParaRPr>
          </a:p>
        </p:txBody>
      </p:sp>
      <p:sp>
        <p:nvSpPr>
          <p:cNvPr id="994" name="Google Shape;994;p114"/>
          <p:cNvSpPr txBox="1"/>
          <p:nvPr/>
        </p:nvSpPr>
        <p:spPr>
          <a:xfrm>
            <a:off x="3238675" y="1815775"/>
            <a:ext cx="2474148" cy="467790"/>
          </a:xfrm>
          <a:prstGeom prst="rect">
            <a:avLst/>
          </a:prstGeom>
          <a:solidFill>
            <a:schemeClr val="lt2"/>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a:solidFill>
                  <a:schemeClr val="tx1"/>
                </a:solidFill>
                <a:latin typeface="Nunito"/>
                <a:ea typeface="Nunito"/>
                <a:cs typeface="Nunito"/>
                <a:sym typeface="Nunito"/>
              </a:rPr>
              <a:t>my_variable=hello world</a:t>
            </a:r>
            <a:endParaRPr>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aleway"/>
                <a:ea typeface="Raleway"/>
                <a:cs typeface="Raleway"/>
                <a:sym typeface="Raleway"/>
              </a:rPr>
              <a:t>…why are you here in BNFO262?</a:t>
            </a:r>
            <a:endParaRPr b="1">
              <a:latin typeface="Raleway"/>
              <a:ea typeface="Raleway"/>
              <a:cs typeface="Raleway"/>
              <a:sym typeface="Raleway"/>
            </a:endParaRPr>
          </a:p>
        </p:txBody>
      </p:sp>
      <p:sp>
        <p:nvSpPr>
          <p:cNvPr id="163" name="Google Shape;163;p32"/>
          <p:cNvSpPr txBox="1">
            <a:spLocks noGrp="1"/>
          </p:cNvSpPr>
          <p:nvPr>
            <p:ph type="body" idx="1"/>
          </p:nvPr>
        </p:nvSpPr>
        <p:spPr>
          <a:xfrm>
            <a:off x="311700" y="1152475"/>
            <a:ext cx="8520600" cy="772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Raleway"/>
              <a:buChar char="●"/>
            </a:pPr>
            <a:r>
              <a:rPr lang="en">
                <a:solidFill>
                  <a:srgbClr val="000000"/>
                </a:solidFill>
                <a:latin typeface="Raleway"/>
                <a:ea typeface="Raleway"/>
                <a:cs typeface="Raleway"/>
                <a:sym typeface="Raleway"/>
              </a:rPr>
              <a:t>You’re going to generate a lot of data as part of your scientific career</a:t>
            </a:r>
            <a:endParaRPr>
              <a:solidFill>
                <a:srgbClr val="000000"/>
              </a:solidFill>
              <a:latin typeface="Raleway"/>
              <a:ea typeface="Raleway"/>
              <a:cs typeface="Raleway"/>
              <a:sym typeface="Raleway"/>
            </a:endParaRPr>
          </a:p>
          <a:p>
            <a:pPr marL="0" lvl="0" indent="0" algn="l" rtl="0">
              <a:spcBef>
                <a:spcPts val="1600"/>
              </a:spcBef>
              <a:spcAft>
                <a:spcPts val="0"/>
              </a:spcAft>
              <a:buNone/>
            </a:pPr>
            <a:endParaRPr>
              <a:solidFill>
                <a:srgbClr val="000000"/>
              </a:solidFill>
              <a:latin typeface="Raleway"/>
              <a:ea typeface="Raleway"/>
              <a:cs typeface="Raleway"/>
              <a:sym typeface="Raleway"/>
            </a:endParaRPr>
          </a:p>
          <a:p>
            <a:pPr marL="457200" lvl="0" indent="-342900" algn="l" rtl="0">
              <a:spcBef>
                <a:spcPts val="1600"/>
              </a:spcBef>
              <a:spcAft>
                <a:spcPts val="0"/>
              </a:spcAft>
              <a:buClr>
                <a:schemeClr val="dk1"/>
              </a:buClr>
              <a:buSzPts val="1800"/>
              <a:buFont typeface="Raleway"/>
              <a:buChar char="●"/>
            </a:pPr>
            <a:r>
              <a:rPr lang="en">
                <a:solidFill>
                  <a:schemeClr val="dk1"/>
                </a:solidFill>
                <a:latin typeface="Raleway"/>
                <a:ea typeface="Raleway"/>
                <a:cs typeface="Raleway"/>
                <a:sym typeface="Raleway"/>
              </a:rPr>
              <a:t>If you </a:t>
            </a:r>
            <a:r>
              <a:rPr lang="en" b="1">
                <a:solidFill>
                  <a:schemeClr val="dk1"/>
                </a:solidFill>
                <a:latin typeface="Raleway"/>
                <a:ea typeface="Raleway"/>
                <a:cs typeface="Raleway"/>
                <a:sym typeface="Raleway"/>
              </a:rPr>
              <a:t>outsource your bioinformatics you will have results</a:t>
            </a:r>
            <a:r>
              <a:rPr lang="en">
                <a:solidFill>
                  <a:schemeClr val="dk1"/>
                </a:solidFill>
                <a:latin typeface="Raleway"/>
                <a:ea typeface="Raleway"/>
                <a:cs typeface="Raleway"/>
                <a:sym typeface="Raleway"/>
              </a:rPr>
              <a:t> at some point when the bioinformatician is free and in a good mood and feels like helping you out, if you </a:t>
            </a:r>
            <a:r>
              <a:rPr lang="en" b="1">
                <a:solidFill>
                  <a:schemeClr val="dk1"/>
                </a:solidFill>
                <a:latin typeface="Raleway"/>
                <a:ea typeface="Raleway"/>
                <a:cs typeface="Raleway"/>
                <a:sym typeface="Raleway"/>
              </a:rPr>
              <a:t>learn bioinformatics</a:t>
            </a:r>
            <a:r>
              <a:rPr lang="en">
                <a:solidFill>
                  <a:schemeClr val="dk1"/>
                </a:solidFill>
                <a:latin typeface="Raleway"/>
                <a:ea typeface="Raleway"/>
                <a:cs typeface="Raleway"/>
                <a:sym typeface="Raleway"/>
              </a:rPr>
              <a:t> you have full control over how and when your data is processed</a:t>
            </a:r>
            <a:endParaRPr>
              <a:solidFill>
                <a:schemeClr val="dk1"/>
              </a:solidFill>
              <a:latin typeface="Raleway"/>
              <a:ea typeface="Raleway"/>
              <a:cs typeface="Raleway"/>
              <a:sym typeface="Raleway"/>
            </a:endParaRPr>
          </a:p>
          <a:p>
            <a:pPr marL="0" lvl="0" indent="0" algn="l" rtl="0">
              <a:spcBef>
                <a:spcPts val="1600"/>
              </a:spcBef>
              <a:spcAft>
                <a:spcPts val="0"/>
              </a:spcAft>
              <a:buNone/>
            </a:pPr>
            <a:endParaRPr>
              <a:solidFill>
                <a:schemeClr val="dk1"/>
              </a:solidFill>
              <a:latin typeface="Raleway"/>
              <a:ea typeface="Raleway"/>
              <a:cs typeface="Raleway"/>
              <a:sym typeface="Raleway"/>
            </a:endParaRPr>
          </a:p>
          <a:p>
            <a:pPr marL="0" lvl="0" indent="0" algn="l" rtl="0">
              <a:spcBef>
                <a:spcPts val="1600"/>
              </a:spcBef>
              <a:spcAft>
                <a:spcPts val="1600"/>
              </a:spcAft>
              <a:buNone/>
            </a:pPr>
            <a:endParaRPr>
              <a:solidFill>
                <a:srgbClr val="000000"/>
              </a:solidFill>
              <a:latin typeface="Raleway"/>
              <a:ea typeface="Raleway"/>
              <a:cs typeface="Raleway"/>
              <a:sym typeface="Raleway"/>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115"/>
          <p:cNvSpPr txBox="1">
            <a:spLocks noGrp="1"/>
          </p:cNvSpPr>
          <p:nvPr>
            <p:ph type="body" idx="1"/>
          </p:nvPr>
        </p:nvSpPr>
        <p:spPr>
          <a:xfrm>
            <a:off x="1238125" y="3680438"/>
            <a:ext cx="6458400" cy="495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200">
                <a:solidFill>
                  <a:schemeClr val="tx1"/>
                </a:solidFill>
              </a:rPr>
              <a:t>We need a way to denote that this is all part of a single string.</a:t>
            </a:r>
            <a:endParaRPr sz="1200">
              <a:solidFill>
                <a:schemeClr val="tx1"/>
              </a:solidFill>
            </a:endParaRPr>
          </a:p>
        </p:txBody>
      </p:sp>
      <p:sp>
        <p:nvSpPr>
          <p:cNvPr id="1000" name="Google Shape;1000;p115"/>
          <p:cNvSpPr txBox="1">
            <a:spLocks noGrp="1"/>
          </p:cNvSpPr>
          <p:nvPr>
            <p:ph type="body" idx="1"/>
          </p:nvPr>
        </p:nvSpPr>
        <p:spPr>
          <a:xfrm>
            <a:off x="5234675" y="4279550"/>
            <a:ext cx="2621100" cy="495000"/>
          </a:xfrm>
          <a:prstGeom prst="rect">
            <a:avLst/>
          </a:prstGeom>
          <a:solidFill>
            <a:schemeClr val="lt2"/>
          </a:solidFill>
        </p:spPr>
        <p:txBody>
          <a:bodyPr spcFirstLastPara="1" wrap="square" lIns="91425" tIns="91425" rIns="91425" bIns="91425" anchor="ctr" anchorCtr="0">
            <a:normAutofit fontScale="92500"/>
          </a:bodyPr>
          <a:lstStyle/>
          <a:p>
            <a:pPr marL="0" lvl="0" indent="0" algn="ctr" rtl="0">
              <a:spcBef>
                <a:spcPts val="0"/>
              </a:spcBef>
              <a:spcAft>
                <a:spcPts val="0"/>
              </a:spcAft>
              <a:buNone/>
            </a:pPr>
            <a:r>
              <a:rPr lang="en" sz="1600" err="1">
                <a:solidFill>
                  <a:schemeClr val="tx1"/>
                </a:solidFill>
                <a:latin typeface="Nunito"/>
                <a:ea typeface="Nunito"/>
                <a:cs typeface="Nunito"/>
                <a:sym typeface="Nunito"/>
              </a:rPr>
              <a:t>my_variable</a:t>
            </a:r>
            <a:r>
              <a:rPr lang="en" sz="1600">
                <a:solidFill>
                  <a:schemeClr val="tx1"/>
                </a:solidFill>
                <a:latin typeface="Nunito"/>
                <a:ea typeface="Nunito"/>
                <a:cs typeface="Nunito"/>
                <a:sym typeface="Nunito"/>
              </a:rPr>
              <a:t>=</a:t>
            </a:r>
            <a:r>
              <a:rPr lang="en" sz="1600" b="1">
                <a:solidFill>
                  <a:srgbClr val="C00000"/>
                </a:solidFill>
                <a:latin typeface="Nunito"/>
                <a:ea typeface="Nunito"/>
                <a:cs typeface="Nunito"/>
                <a:sym typeface="Nunito"/>
              </a:rPr>
              <a:t>“</a:t>
            </a:r>
            <a:r>
              <a:rPr lang="en" sz="1600">
                <a:solidFill>
                  <a:schemeClr val="tx1"/>
                </a:solidFill>
                <a:latin typeface="Nunito"/>
                <a:ea typeface="Nunito"/>
                <a:cs typeface="Nunito"/>
                <a:sym typeface="Nunito"/>
              </a:rPr>
              <a:t>hello world</a:t>
            </a:r>
            <a:r>
              <a:rPr lang="en" sz="1600" b="1">
                <a:solidFill>
                  <a:srgbClr val="C00000"/>
                </a:solidFill>
                <a:latin typeface="Nunito"/>
                <a:ea typeface="Nunito"/>
                <a:cs typeface="Nunito"/>
                <a:sym typeface="Nunito"/>
              </a:rPr>
              <a:t>”</a:t>
            </a:r>
            <a:endParaRPr>
              <a:solidFill>
                <a:srgbClr val="C00000"/>
              </a:solidFill>
            </a:endParaRPr>
          </a:p>
        </p:txBody>
      </p:sp>
      <p:sp>
        <p:nvSpPr>
          <p:cNvPr id="1001" name="Google Shape;1001;p115"/>
          <p:cNvSpPr txBox="1"/>
          <p:nvPr/>
        </p:nvSpPr>
        <p:spPr>
          <a:xfrm>
            <a:off x="4135825" y="4326938"/>
            <a:ext cx="6630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tx1"/>
                </a:solidFill>
              </a:rPr>
              <a:t>vs</a:t>
            </a:r>
            <a:endParaRPr sz="1800" b="1">
              <a:solidFill>
                <a:schemeClr val="tx1"/>
              </a:solidFill>
            </a:endParaRPr>
          </a:p>
        </p:txBody>
      </p:sp>
      <p:sp>
        <p:nvSpPr>
          <p:cNvPr id="1002" name="Google Shape;1002;p115"/>
          <p:cNvSpPr txBox="1">
            <a:spLocks noGrp="1"/>
          </p:cNvSpPr>
          <p:nvPr>
            <p:ph type="body" idx="1"/>
          </p:nvPr>
        </p:nvSpPr>
        <p:spPr>
          <a:xfrm>
            <a:off x="1242675" y="4279550"/>
            <a:ext cx="2457300" cy="495000"/>
          </a:xfrm>
          <a:prstGeom prst="rect">
            <a:avLst/>
          </a:prstGeom>
          <a:solidFill>
            <a:schemeClr val="lt2"/>
          </a:solidFill>
        </p:spPr>
        <p:txBody>
          <a:bodyPr spcFirstLastPara="1" wrap="square" lIns="91425" tIns="91425" rIns="91425" bIns="91425" anchor="ctr" anchorCtr="0">
            <a:normAutofit fontScale="92500"/>
          </a:bodyPr>
          <a:lstStyle/>
          <a:p>
            <a:pPr marL="0" lvl="0" indent="0" algn="ctr" rtl="0">
              <a:spcBef>
                <a:spcPts val="0"/>
              </a:spcBef>
              <a:spcAft>
                <a:spcPts val="0"/>
              </a:spcAft>
              <a:buNone/>
            </a:pPr>
            <a:r>
              <a:rPr lang="en" sz="1600">
                <a:solidFill>
                  <a:schemeClr val="tx1"/>
                </a:solidFill>
                <a:latin typeface="Nunito"/>
                <a:ea typeface="Nunito"/>
                <a:cs typeface="Nunito"/>
                <a:sym typeface="Nunito"/>
              </a:rPr>
              <a:t>my_variable=hello world</a:t>
            </a:r>
            <a:endParaRPr>
              <a:solidFill>
                <a:schemeClr val="tx1"/>
              </a:solidFill>
            </a:endParaRPr>
          </a:p>
        </p:txBody>
      </p:sp>
      <p:sp>
        <p:nvSpPr>
          <p:cNvPr id="1003" name="Google Shape;1003;p115"/>
          <p:cNvSpPr txBox="1"/>
          <p:nvPr/>
        </p:nvSpPr>
        <p:spPr>
          <a:xfrm>
            <a:off x="1893625" y="2504825"/>
            <a:ext cx="5147400" cy="82173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a:solidFill>
                  <a:schemeClr val="tx1"/>
                </a:solidFill>
              </a:rPr>
              <a:t>It doesn’t work! But why not?</a:t>
            </a:r>
            <a:endParaRPr sz="1800">
              <a:solidFill>
                <a:schemeClr val="tx1"/>
              </a:solidFill>
            </a:endParaRPr>
          </a:p>
          <a:p>
            <a:pPr marL="0" lvl="0" indent="0" algn="ctr" rtl="0">
              <a:lnSpc>
                <a:spcPct val="115000"/>
              </a:lnSpc>
              <a:spcBef>
                <a:spcPts val="0"/>
              </a:spcBef>
              <a:spcAft>
                <a:spcPts val="0"/>
              </a:spcAft>
              <a:buNone/>
            </a:pPr>
            <a:r>
              <a:rPr lang="en" sz="1800">
                <a:solidFill>
                  <a:schemeClr val="tx1"/>
                </a:solidFill>
              </a:rPr>
              <a:t>Spaces are important. They delineate strings.</a:t>
            </a:r>
            <a:endParaRPr>
              <a:solidFill>
                <a:schemeClr val="tx1"/>
              </a:solidFill>
            </a:endParaRPr>
          </a:p>
        </p:txBody>
      </p:sp>
      <p:sp>
        <p:nvSpPr>
          <p:cNvPr id="1004" name="Google Shape;1004;p115"/>
          <p:cNvSpPr txBox="1"/>
          <p:nvPr/>
        </p:nvSpPr>
        <p:spPr>
          <a:xfrm>
            <a:off x="3469375" y="1185900"/>
            <a:ext cx="1995900" cy="65707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a:solidFill>
                  <a:schemeClr val="tx1"/>
                </a:solidFill>
              </a:rPr>
              <a:t>What about this?</a:t>
            </a:r>
            <a:endParaRPr>
              <a:solidFill>
                <a:schemeClr val="tx1"/>
              </a:solidFill>
            </a:endParaRPr>
          </a:p>
        </p:txBody>
      </p:sp>
      <p:sp>
        <p:nvSpPr>
          <p:cNvPr id="1005" name="Google Shape;1005;p115"/>
          <p:cNvSpPr txBox="1"/>
          <p:nvPr/>
        </p:nvSpPr>
        <p:spPr>
          <a:xfrm>
            <a:off x="3238675" y="1815775"/>
            <a:ext cx="2474148" cy="467790"/>
          </a:xfrm>
          <a:prstGeom prst="rect">
            <a:avLst/>
          </a:prstGeom>
          <a:solidFill>
            <a:schemeClr val="lt2"/>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a:solidFill>
                  <a:schemeClr val="tx1"/>
                </a:solidFill>
                <a:latin typeface="Nunito"/>
                <a:ea typeface="Nunito"/>
                <a:cs typeface="Nunito"/>
                <a:sym typeface="Nunito"/>
              </a:rPr>
              <a:t>my_variable=hello world</a:t>
            </a:r>
            <a:endParaRPr>
              <a:solidFill>
                <a:schemeClr val="tx1"/>
              </a:solidFill>
            </a:endParaRPr>
          </a:p>
        </p:txBody>
      </p:sp>
      <p:sp>
        <p:nvSpPr>
          <p:cNvPr id="1006" name="Google Shape;1006;p1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Use quotes when there are spaces involved</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116"/>
          <p:cNvSpPr txBox="1"/>
          <p:nvPr/>
        </p:nvSpPr>
        <p:spPr>
          <a:xfrm>
            <a:off x="509700" y="2577938"/>
            <a:ext cx="3470150" cy="1034099"/>
          </a:xfrm>
          <a:prstGeom prst="rect">
            <a:avLst/>
          </a:prstGeom>
          <a:solidFill>
            <a:schemeClr val="lt2"/>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err="1">
                <a:solidFill>
                  <a:schemeClr val="tx1"/>
                </a:solidFill>
                <a:latin typeface="Nunito"/>
                <a:ea typeface="Nunito"/>
                <a:cs typeface="Nunito"/>
                <a:sym typeface="Nunito"/>
              </a:rPr>
              <a:t>hello_var</a:t>
            </a:r>
            <a:r>
              <a:rPr lang="en" sz="1600">
                <a:solidFill>
                  <a:schemeClr val="tx1"/>
                </a:solidFill>
                <a:latin typeface="Nunito"/>
                <a:ea typeface="Nunito"/>
                <a:cs typeface="Nunito"/>
                <a:sym typeface="Nunito"/>
              </a:rPr>
              <a:t>=hello</a:t>
            </a:r>
            <a:endParaRPr sz="1600">
              <a:solidFill>
                <a:schemeClr val="tx1"/>
              </a:solidFill>
              <a:latin typeface="Nunito"/>
              <a:ea typeface="Nunito"/>
              <a:cs typeface="Nunito"/>
              <a:sym typeface="Nunito"/>
            </a:endParaRPr>
          </a:p>
          <a:p>
            <a:pPr marL="0" lvl="0" indent="0" algn="l" rtl="0">
              <a:lnSpc>
                <a:spcPct val="115000"/>
              </a:lnSpc>
              <a:spcBef>
                <a:spcPts val="0"/>
              </a:spcBef>
              <a:spcAft>
                <a:spcPts val="0"/>
              </a:spcAft>
              <a:buNone/>
            </a:pPr>
            <a:r>
              <a:rPr lang="en" sz="1600" err="1">
                <a:solidFill>
                  <a:schemeClr val="tx1"/>
                </a:solidFill>
                <a:latin typeface="Nunito"/>
                <a:ea typeface="Nunito"/>
                <a:cs typeface="Nunito"/>
                <a:sym typeface="Nunito"/>
              </a:rPr>
              <a:t>world_var</a:t>
            </a:r>
            <a:r>
              <a:rPr lang="en" sz="1600">
                <a:solidFill>
                  <a:schemeClr val="tx1"/>
                </a:solidFill>
                <a:latin typeface="Nunito"/>
                <a:ea typeface="Nunito"/>
                <a:cs typeface="Nunito"/>
                <a:sym typeface="Nunito"/>
              </a:rPr>
              <a:t>=world</a:t>
            </a:r>
            <a:endParaRPr sz="1600">
              <a:solidFill>
                <a:schemeClr val="tx1"/>
              </a:solidFill>
              <a:latin typeface="Nunito"/>
              <a:ea typeface="Nunito"/>
              <a:cs typeface="Nunito"/>
              <a:sym typeface="Nunito"/>
            </a:endParaRPr>
          </a:p>
          <a:p>
            <a:pPr marL="0" lvl="0" indent="0" algn="l" rtl="0">
              <a:lnSpc>
                <a:spcPct val="115000"/>
              </a:lnSpc>
              <a:spcBef>
                <a:spcPts val="0"/>
              </a:spcBef>
              <a:spcAft>
                <a:spcPts val="0"/>
              </a:spcAft>
              <a:buNone/>
            </a:pPr>
            <a:r>
              <a:rPr lang="en" sz="1600" err="1">
                <a:solidFill>
                  <a:schemeClr val="tx1"/>
                </a:solidFill>
                <a:latin typeface="Nunito"/>
                <a:ea typeface="Nunito"/>
                <a:cs typeface="Nunito"/>
                <a:sym typeface="Nunito"/>
              </a:rPr>
              <a:t>my_variable</a:t>
            </a:r>
            <a:r>
              <a:rPr lang="en" sz="1600">
                <a:solidFill>
                  <a:schemeClr val="tx1"/>
                </a:solidFill>
                <a:latin typeface="Nunito"/>
                <a:ea typeface="Nunito"/>
                <a:cs typeface="Nunito"/>
                <a:sym typeface="Nunito"/>
              </a:rPr>
              <a:t>=$</a:t>
            </a:r>
            <a:r>
              <a:rPr lang="en" sz="1600" err="1">
                <a:solidFill>
                  <a:schemeClr val="tx1"/>
                </a:solidFill>
                <a:latin typeface="Nunito"/>
                <a:ea typeface="Nunito"/>
                <a:cs typeface="Nunito"/>
                <a:sym typeface="Nunito"/>
              </a:rPr>
              <a:t>hello_var$world_var</a:t>
            </a:r>
            <a:endParaRPr>
              <a:solidFill>
                <a:schemeClr val="tx1"/>
              </a:solidFill>
            </a:endParaRPr>
          </a:p>
        </p:txBody>
      </p:sp>
      <p:sp>
        <p:nvSpPr>
          <p:cNvPr id="1012" name="Google Shape;1012;p116"/>
          <p:cNvSpPr txBox="1"/>
          <p:nvPr/>
        </p:nvSpPr>
        <p:spPr>
          <a:xfrm>
            <a:off x="4240500" y="2918050"/>
            <a:ext cx="6630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tx1"/>
                </a:solidFill>
              </a:rPr>
              <a:t>vs</a:t>
            </a:r>
            <a:endParaRPr sz="1800" b="1">
              <a:solidFill>
                <a:schemeClr val="tx1"/>
              </a:solidFill>
            </a:endParaRPr>
          </a:p>
        </p:txBody>
      </p:sp>
      <p:sp>
        <p:nvSpPr>
          <p:cNvPr id="1013" name="Google Shape;1013;p116"/>
          <p:cNvSpPr txBox="1"/>
          <p:nvPr/>
        </p:nvSpPr>
        <p:spPr>
          <a:xfrm>
            <a:off x="5164149" y="2584657"/>
            <a:ext cx="3779553" cy="1034099"/>
          </a:xfrm>
          <a:prstGeom prst="rect">
            <a:avLst/>
          </a:prstGeom>
          <a:solidFill>
            <a:schemeClr val="lt2"/>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err="1">
                <a:solidFill>
                  <a:schemeClr val="tx1"/>
                </a:solidFill>
                <a:latin typeface="Nunito"/>
                <a:ea typeface="Nunito"/>
                <a:cs typeface="Nunito"/>
                <a:sym typeface="Nunito"/>
              </a:rPr>
              <a:t>hello_var</a:t>
            </a:r>
            <a:r>
              <a:rPr lang="en" sz="1600">
                <a:solidFill>
                  <a:schemeClr val="tx1"/>
                </a:solidFill>
                <a:latin typeface="Nunito"/>
                <a:ea typeface="Nunito"/>
                <a:cs typeface="Nunito"/>
                <a:sym typeface="Nunito"/>
              </a:rPr>
              <a:t>=hello</a:t>
            </a:r>
            <a:endParaRPr sz="1600">
              <a:solidFill>
                <a:schemeClr val="tx1"/>
              </a:solidFill>
              <a:latin typeface="Nunito"/>
              <a:ea typeface="Nunito"/>
              <a:cs typeface="Nunito"/>
              <a:sym typeface="Nunito"/>
            </a:endParaRPr>
          </a:p>
          <a:p>
            <a:pPr marL="0" lvl="0" indent="0" algn="l" rtl="0">
              <a:lnSpc>
                <a:spcPct val="115000"/>
              </a:lnSpc>
              <a:spcBef>
                <a:spcPts val="0"/>
              </a:spcBef>
              <a:spcAft>
                <a:spcPts val="0"/>
              </a:spcAft>
              <a:buNone/>
            </a:pPr>
            <a:r>
              <a:rPr lang="en" sz="1600" err="1">
                <a:solidFill>
                  <a:schemeClr val="tx1"/>
                </a:solidFill>
                <a:latin typeface="Nunito"/>
                <a:ea typeface="Nunito"/>
                <a:cs typeface="Nunito"/>
                <a:sym typeface="Nunito"/>
              </a:rPr>
              <a:t>world_var</a:t>
            </a:r>
            <a:r>
              <a:rPr lang="en" sz="1600">
                <a:solidFill>
                  <a:schemeClr val="tx1"/>
                </a:solidFill>
                <a:latin typeface="Nunito"/>
                <a:ea typeface="Nunito"/>
                <a:cs typeface="Nunito"/>
                <a:sym typeface="Nunito"/>
              </a:rPr>
              <a:t>=world</a:t>
            </a:r>
            <a:endParaRPr sz="1600">
              <a:solidFill>
                <a:schemeClr val="tx1"/>
              </a:solidFill>
              <a:latin typeface="Nunito"/>
              <a:ea typeface="Nunito"/>
              <a:cs typeface="Nunito"/>
              <a:sym typeface="Nunito"/>
            </a:endParaRPr>
          </a:p>
          <a:p>
            <a:pPr marL="0" lvl="0" indent="0" algn="l" rtl="0">
              <a:lnSpc>
                <a:spcPct val="115000"/>
              </a:lnSpc>
              <a:spcBef>
                <a:spcPts val="0"/>
              </a:spcBef>
              <a:spcAft>
                <a:spcPts val="0"/>
              </a:spcAft>
              <a:buNone/>
            </a:pPr>
            <a:r>
              <a:rPr lang="en" sz="1600" err="1">
                <a:solidFill>
                  <a:schemeClr val="tx1"/>
                </a:solidFill>
                <a:latin typeface="Nunito"/>
                <a:ea typeface="Nunito"/>
                <a:cs typeface="Nunito"/>
                <a:sym typeface="Nunito"/>
              </a:rPr>
              <a:t>my_variable</a:t>
            </a:r>
            <a:r>
              <a:rPr lang="en" sz="1600">
                <a:solidFill>
                  <a:schemeClr val="tx1"/>
                </a:solidFill>
                <a:latin typeface="Nunito"/>
                <a:ea typeface="Nunito"/>
                <a:cs typeface="Nunito"/>
                <a:sym typeface="Nunito"/>
              </a:rPr>
              <a:t>=</a:t>
            </a:r>
            <a:r>
              <a:rPr lang="en" sz="1600" b="1">
                <a:solidFill>
                  <a:srgbClr val="C00000"/>
                </a:solidFill>
                <a:latin typeface="Nunito"/>
                <a:ea typeface="Nunito"/>
                <a:cs typeface="Nunito"/>
                <a:sym typeface="Nunito"/>
              </a:rPr>
              <a:t>“</a:t>
            </a:r>
            <a:r>
              <a:rPr lang="en" sz="1600">
                <a:solidFill>
                  <a:schemeClr val="tx1"/>
                </a:solidFill>
                <a:latin typeface="Nunito"/>
                <a:ea typeface="Nunito"/>
                <a:cs typeface="Nunito"/>
                <a:sym typeface="Nunito"/>
              </a:rPr>
              <a:t>$</a:t>
            </a:r>
            <a:r>
              <a:rPr lang="en" sz="1600" err="1">
                <a:solidFill>
                  <a:schemeClr val="tx1"/>
                </a:solidFill>
                <a:latin typeface="Nunito"/>
                <a:ea typeface="Nunito"/>
                <a:cs typeface="Nunito"/>
                <a:sym typeface="Nunito"/>
              </a:rPr>
              <a:t>hello_var</a:t>
            </a:r>
            <a:r>
              <a:rPr lang="en" sz="1600">
                <a:solidFill>
                  <a:schemeClr val="tx1"/>
                </a:solidFill>
                <a:latin typeface="Nunito"/>
                <a:ea typeface="Nunito"/>
                <a:cs typeface="Nunito"/>
                <a:sym typeface="Nunito"/>
              </a:rPr>
              <a:t> $</a:t>
            </a:r>
            <a:r>
              <a:rPr lang="en" sz="1600" err="1">
                <a:solidFill>
                  <a:schemeClr val="tx1"/>
                </a:solidFill>
                <a:latin typeface="Nunito"/>
                <a:ea typeface="Nunito"/>
                <a:cs typeface="Nunito"/>
                <a:sym typeface="Nunito"/>
              </a:rPr>
              <a:t>world_var</a:t>
            </a:r>
            <a:r>
              <a:rPr lang="en" sz="1600" b="1">
                <a:solidFill>
                  <a:srgbClr val="C00000"/>
                </a:solidFill>
                <a:latin typeface="Nunito"/>
                <a:ea typeface="Nunito"/>
                <a:cs typeface="Nunito"/>
                <a:sym typeface="Nunito"/>
              </a:rPr>
              <a:t>”</a:t>
            </a:r>
            <a:endParaRPr>
              <a:solidFill>
                <a:srgbClr val="C00000"/>
              </a:solidFill>
            </a:endParaRPr>
          </a:p>
        </p:txBody>
      </p:sp>
      <p:sp>
        <p:nvSpPr>
          <p:cNvPr id="1014" name="Google Shape;1014;p116"/>
          <p:cNvSpPr txBox="1">
            <a:spLocks noGrp="1"/>
          </p:cNvSpPr>
          <p:nvPr>
            <p:ph type="body" idx="1"/>
          </p:nvPr>
        </p:nvSpPr>
        <p:spPr>
          <a:xfrm>
            <a:off x="1354175" y="2096375"/>
            <a:ext cx="6458400" cy="495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200">
                <a:solidFill>
                  <a:schemeClr val="tx1"/>
                </a:solidFill>
              </a:rPr>
              <a:t>Returning to our original example…</a:t>
            </a:r>
            <a:endParaRPr sz="1200">
              <a:solidFill>
                <a:schemeClr val="tx1"/>
              </a:solidFill>
            </a:endParaRPr>
          </a:p>
        </p:txBody>
      </p:sp>
      <p:sp>
        <p:nvSpPr>
          <p:cNvPr id="1015" name="Google Shape;1015;p1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Use quotes when there are spaces involved</a:t>
            </a:r>
            <a:endParaRPr/>
          </a:p>
        </p:txBody>
      </p:sp>
      <p:sp>
        <p:nvSpPr>
          <p:cNvPr id="1016" name="Google Shape;1016;p116"/>
          <p:cNvSpPr txBox="1"/>
          <p:nvPr/>
        </p:nvSpPr>
        <p:spPr>
          <a:xfrm>
            <a:off x="2233800" y="4308175"/>
            <a:ext cx="4676400" cy="615600"/>
          </a:xfrm>
          <a:prstGeom prst="rect">
            <a:avLst/>
          </a:prstGeom>
          <a:solidFill>
            <a:srgbClr val="F9CB9C"/>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tx1"/>
                </a:solidFill>
              </a:rPr>
              <a:t>Got a dollar-sign $ in your command somewhere? Wrap it in double quotes! It usually doesn’t hurt.</a:t>
            </a:r>
            <a:endParaRPr>
              <a:solidFill>
                <a:schemeClr val="tx1"/>
              </a:solidFill>
            </a:endParaRPr>
          </a:p>
        </p:txBody>
      </p:sp>
      <p:sp>
        <p:nvSpPr>
          <p:cNvPr id="1017" name="Google Shape;1017;p116"/>
          <p:cNvSpPr/>
          <p:nvPr/>
        </p:nvSpPr>
        <p:spPr>
          <a:xfrm>
            <a:off x="2233800" y="3907975"/>
            <a:ext cx="4676400" cy="400200"/>
          </a:xfrm>
          <a:prstGeom prst="rect">
            <a:avLst/>
          </a:prstGeom>
          <a:solidFill>
            <a:srgbClr val="F6B26B"/>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tx1"/>
                </a:solidFill>
              </a:rPr>
              <a:t>Quoting rule of thumb</a:t>
            </a:r>
            <a:endParaRPr>
              <a:solidFill>
                <a:schemeClr val="tx1"/>
              </a:solidFill>
            </a:endParaRPr>
          </a:p>
        </p:txBody>
      </p:sp>
      <p:sp>
        <p:nvSpPr>
          <p:cNvPr id="1018" name="Google Shape;1018;p116"/>
          <p:cNvSpPr txBox="1">
            <a:spLocks noGrp="1"/>
          </p:cNvSpPr>
          <p:nvPr>
            <p:ph type="body" idx="1"/>
          </p:nvPr>
        </p:nvSpPr>
        <p:spPr>
          <a:xfrm>
            <a:off x="5164149" y="1344412"/>
            <a:ext cx="2621100" cy="495000"/>
          </a:xfrm>
          <a:prstGeom prst="rect">
            <a:avLst/>
          </a:prstGeom>
          <a:solidFill>
            <a:schemeClr val="lt2"/>
          </a:solidFill>
        </p:spPr>
        <p:txBody>
          <a:bodyPr spcFirstLastPara="1" wrap="square" lIns="91425" tIns="91425" rIns="91425" bIns="91425" anchor="ctr" anchorCtr="0">
            <a:normAutofit fontScale="92500"/>
          </a:bodyPr>
          <a:lstStyle/>
          <a:p>
            <a:pPr marL="0" lvl="0" indent="0" algn="ctr" rtl="0">
              <a:spcBef>
                <a:spcPts val="0"/>
              </a:spcBef>
              <a:spcAft>
                <a:spcPts val="0"/>
              </a:spcAft>
              <a:buNone/>
            </a:pPr>
            <a:r>
              <a:rPr lang="en" sz="1600">
                <a:solidFill>
                  <a:schemeClr val="tx1"/>
                </a:solidFill>
                <a:latin typeface="Nunito"/>
                <a:ea typeface="Nunito"/>
                <a:cs typeface="Nunito"/>
                <a:sym typeface="Nunito"/>
              </a:rPr>
              <a:t>my_variable=</a:t>
            </a:r>
            <a:r>
              <a:rPr lang="en" sz="1600" b="1">
                <a:solidFill>
                  <a:schemeClr val="tx1"/>
                </a:solidFill>
                <a:latin typeface="Nunito"/>
                <a:ea typeface="Nunito"/>
                <a:cs typeface="Nunito"/>
                <a:sym typeface="Nunito"/>
              </a:rPr>
              <a:t>“</a:t>
            </a:r>
            <a:r>
              <a:rPr lang="en" sz="1600">
                <a:solidFill>
                  <a:schemeClr val="tx1"/>
                </a:solidFill>
                <a:latin typeface="Nunito"/>
                <a:ea typeface="Nunito"/>
                <a:cs typeface="Nunito"/>
                <a:sym typeface="Nunito"/>
              </a:rPr>
              <a:t>hello world</a:t>
            </a:r>
            <a:r>
              <a:rPr lang="en" sz="1600" b="1">
                <a:solidFill>
                  <a:schemeClr val="tx1"/>
                </a:solidFill>
                <a:latin typeface="Nunito"/>
                <a:ea typeface="Nunito"/>
                <a:cs typeface="Nunito"/>
                <a:sym typeface="Nunito"/>
              </a:rPr>
              <a:t>”</a:t>
            </a:r>
            <a:endParaRPr>
              <a:solidFill>
                <a:schemeClr val="tx1"/>
              </a:solidFill>
            </a:endParaRPr>
          </a:p>
        </p:txBody>
      </p:sp>
      <p:sp>
        <p:nvSpPr>
          <p:cNvPr id="1019" name="Google Shape;1019;p116"/>
          <p:cNvSpPr txBox="1"/>
          <p:nvPr/>
        </p:nvSpPr>
        <p:spPr>
          <a:xfrm>
            <a:off x="4240500" y="1369488"/>
            <a:ext cx="6630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tx1"/>
                </a:solidFill>
              </a:rPr>
              <a:t>vs</a:t>
            </a:r>
            <a:endParaRPr sz="1800" b="1">
              <a:solidFill>
                <a:schemeClr val="tx1"/>
              </a:solidFill>
            </a:endParaRPr>
          </a:p>
        </p:txBody>
      </p:sp>
      <p:sp>
        <p:nvSpPr>
          <p:cNvPr id="1020" name="Google Shape;1020;p116"/>
          <p:cNvSpPr txBox="1">
            <a:spLocks noGrp="1"/>
          </p:cNvSpPr>
          <p:nvPr>
            <p:ph type="body" idx="1"/>
          </p:nvPr>
        </p:nvSpPr>
        <p:spPr>
          <a:xfrm>
            <a:off x="1522550" y="1350225"/>
            <a:ext cx="2457300" cy="495000"/>
          </a:xfrm>
          <a:prstGeom prst="rect">
            <a:avLst/>
          </a:prstGeom>
          <a:solidFill>
            <a:schemeClr val="lt2"/>
          </a:solidFill>
        </p:spPr>
        <p:txBody>
          <a:bodyPr spcFirstLastPara="1" wrap="square" lIns="91425" tIns="91425" rIns="91425" bIns="91425" anchor="ctr" anchorCtr="0">
            <a:normAutofit fontScale="92500"/>
          </a:bodyPr>
          <a:lstStyle/>
          <a:p>
            <a:pPr marL="0" lvl="0" indent="0" algn="ctr" rtl="0">
              <a:spcBef>
                <a:spcPts val="0"/>
              </a:spcBef>
              <a:spcAft>
                <a:spcPts val="0"/>
              </a:spcAft>
              <a:buNone/>
            </a:pPr>
            <a:r>
              <a:rPr lang="en" sz="1600">
                <a:solidFill>
                  <a:schemeClr val="tx1"/>
                </a:solidFill>
                <a:latin typeface="Nunito"/>
                <a:ea typeface="Nunito"/>
                <a:cs typeface="Nunito"/>
                <a:sym typeface="Nunito"/>
              </a:rPr>
              <a:t>my_variable=hello world</a:t>
            </a:r>
            <a:endParaRPr>
              <a:solidFill>
                <a:schemeClr val="tx1"/>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1024"/>
        <p:cNvGrpSpPr/>
        <p:nvPr/>
      </p:nvGrpSpPr>
      <p:grpSpPr>
        <a:xfrm>
          <a:off x="0" y="0"/>
          <a:ext cx="0" cy="0"/>
          <a:chOff x="0" y="0"/>
          <a:chExt cx="0" cy="0"/>
        </a:xfrm>
      </p:grpSpPr>
      <p:sp>
        <p:nvSpPr>
          <p:cNvPr id="1025" name="Google Shape;1025;p117"/>
          <p:cNvSpPr txBox="1"/>
          <p:nvPr/>
        </p:nvSpPr>
        <p:spPr>
          <a:xfrm>
            <a:off x="2838749" y="1740450"/>
            <a:ext cx="3544633" cy="467790"/>
          </a:xfrm>
          <a:prstGeom prst="rect">
            <a:avLst/>
          </a:prstGeom>
          <a:solidFill>
            <a:schemeClr val="lt2"/>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a:solidFill>
                  <a:schemeClr val="tx1"/>
                </a:solidFill>
                <a:latin typeface="Nunito"/>
                <a:ea typeface="Nunito"/>
                <a:cs typeface="Nunito"/>
                <a:sym typeface="Nunito"/>
              </a:rPr>
              <a:t>my_variable=$hello_var_$world_var</a:t>
            </a:r>
            <a:endParaRPr>
              <a:solidFill>
                <a:schemeClr val="tx1"/>
              </a:solidFill>
            </a:endParaRPr>
          </a:p>
        </p:txBody>
      </p:sp>
      <p:sp>
        <p:nvSpPr>
          <p:cNvPr id="1026" name="Google Shape;1026;p117"/>
          <p:cNvSpPr txBox="1"/>
          <p:nvPr/>
        </p:nvSpPr>
        <p:spPr>
          <a:xfrm>
            <a:off x="1995625" y="1185900"/>
            <a:ext cx="4943400" cy="503184"/>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a:solidFill>
                  <a:schemeClr val="tx1"/>
                </a:solidFill>
              </a:rPr>
              <a:t>Can we get an underscore _ between the two?</a:t>
            </a:r>
            <a:endParaRPr>
              <a:solidFill>
                <a:schemeClr val="tx1"/>
              </a:solidFill>
            </a:endParaRPr>
          </a:p>
        </p:txBody>
      </p:sp>
      <p:sp>
        <p:nvSpPr>
          <p:cNvPr id="1027" name="Google Shape;1027;p1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Use braces to avoid ambiguity</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Shape 1031"/>
        <p:cNvGrpSpPr/>
        <p:nvPr/>
      </p:nvGrpSpPr>
      <p:grpSpPr>
        <a:xfrm>
          <a:off x="0" y="0"/>
          <a:ext cx="0" cy="0"/>
          <a:chOff x="0" y="0"/>
          <a:chExt cx="0" cy="0"/>
        </a:xfrm>
      </p:grpSpPr>
      <p:sp>
        <p:nvSpPr>
          <p:cNvPr id="1032" name="Google Shape;1032;p118"/>
          <p:cNvSpPr txBox="1"/>
          <p:nvPr/>
        </p:nvSpPr>
        <p:spPr>
          <a:xfrm>
            <a:off x="2838749" y="1740450"/>
            <a:ext cx="3544633" cy="467790"/>
          </a:xfrm>
          <a:prstGeom prst="rect">
            <a:avLst/>
          </a:prstGeom>
          <a:solidFill>
            <a:schemeClr val="lt2"/>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a:solidFill>
                  <a:schemeClr val="tx1"/>
                </a:solidFill>
                <a:latin typeface="Nunito"/>
                <a:ea typeface="Nunito"/>
                <a:cs typeface="Nunito"/>
                <a:sym typeface="Nunito"/>
              </a:rPr>
              <a:t>my_variable=$hello_var_$world_var</a:t>
            </a:r>
            <a:endParaRPr>
              <a:solidFill>
                <a:schemeClr val="tx1"/>
              </a:solidFill>
            </a:endParaRPr>
          </a:p>
        </p:txBody>
      </p:sp>
      <p:sp>
        <p:nvSpPr>
          <p:cNvPr id="1033" name="Google Shape;1033;p118"/>
          <p:cNvSpPr txBox="1"/>
          <p:nvPr/>
        </p:nvSpPr>
        <p:spPr>
          <a:xfrm>
            <a:off x="1995625" y="1185900"/>
            <a:ext cx="4943400" cy="503184"/>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a:solidFill>
                  <a:schemeClr val="tx1"/>
                </a:solidFill>
              </a:rPr>
              <a:t>Can we get an underscore _ between the two?</a:t>
            </a:r>
            <a:endParaRPr>
              <a:solidFill>
                <a:schemeClr val="tx1"/>
              </a:solidFill>
            </a:endParaRPr>
          </a:p>
        </p:txBody>
      </p:sp>
      <p:sp>
        <p:nvSpPr>
          <p:cNvPr id="1034" name="Google Shape;1034;p118"/>
          <p:cNvSpPr txBox="1"/>
          <p:nvPr/>
        </p:nvSpPr>
        <p:spPr>
          <a:xfrm>
            <a:off x="374469" y="3646171"/>
            <a:ext cx="3546231" cy="1034099"/>
          </a:xfrm>
          <a:prstGeom prst="rect">
            <a:avLst/>
          </a:prstGeom>
          <a:solidFill>
            <a:schemeClr val="lt2"/>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a:solidFill>
                  <a:schemeClr val="tx1"/>
                </a:solidFill>
                <a:latin typeface="Nunito"/>
                <a:ea typeface="Nunito"/>
                <a:cs typeface="Nunito"/>
                <a:sym typeface="Nunito"/>
              </a:rPr>
              <a:t>hello_var=hello</a:t>
            </a:r>
            <a:endParaRPr sz="1600">
              <a:solidFill>
                <a:schemeClr val="tx1"/>
              </a:solidFill>
              <a:latin typeface="Nunito"/>
              <a:ea typeface="Nunito"/>
              <a:cs typeface="Nunito"/>
              <a:sym typeface="Nunito"/>
            </a:endParaRPr>
          </a:p>
          <a:p>
            <a:pPr marL="0" lvl="0" indent="0" algn="l" rtl="0">
              <a:lnSpc>
                <a:spcPct val="115000"/>
              </a:lnSpc>
              <a:spcBef>
                <a:spcPts val="0"/>
              </a:spcBef>
              <a:spcAft>
                <a:spcPts val="0"/>
              </a:spcAft>
              <a:buNone/>
            </a:pPr>
            <a:r>
              <a:rPr lang="en" sz="1600">
                <a:solidFill>
                  <a:schemeClr val="tx1"/>
                </a:solidFill>
                <a:latin typeface="Nunito"/>
                <a:ea typeface="Nunito"/>
                <a:cs typeface="Nunito"/>
                <a:sym typeface="Nunito"/>
              </a:rPr>
              <a:t>world_var=world</a:t>
            </a:r>
            <a:endParaRPr sz="1600">
              <a:solidFill>
                <a:schemeClr val="tx1"/>
              </a:solidFill>
              <a:latin typeface="Nunito"/>
              <a:ea typeface="Nunito"/>
              <a:cs typeface="Nunito"/>
              <a:sym typeface="Nunito"/>
            </a:endParaRPr>
          </a:p>
          <a:p>
            <a:pPr marL="0" lvl="0" indent="0" algn="l" rtl="0">
              <a:lnSpc>
                <a:spcPct val="115000"/>
              </a:lnSpc>
              <a:spcBef>
                <a:spcPts val="0"/>
              </a:spcBef>
              <a:spcAft>
                <a:spcPts val="0"/>
              </a:spcAft>
              <a:buNone/>
            </a:pPr>
            <a:r>
              <a:rPr lang="en" sz="1600">
                <a:solidFill>
                  <a:schemeClr val="tx1"/>
                </a:solidFill>
                <a:latin typeface="Nunito"/>
                <a:ea typeface="Nunito"/>
                <a:cs typeface="Nunito"/>
                <a:sym typeface="Nunito"/>
              </a:rPr>
              <a:t>my_variable=$hello_var_$world_var</a:t>
            </a:r>
            <a:endParaRPr>
              <a:solidFill>
                <a:schemeClr val="tx1"/>
              </a:solidFill>
            </a:endParaRPr>
          </a:p>
        </p:txBody>
      </p:sp>
      <p:sp>
        <p:nvSpPr>
          <p:cNvPr id="1035" name="Google Shape;1035;p118"/>
          <p:cNvSpPr txBox="1"/>
          <p:nvPr/>
        </p:nvSpPr>
        <p:spPr>
          <a:xfrm>
            <a:off x="4135825" y="3963095"/>
            <a:ext cx="6630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tx1"/>
                </a:solidFill>
              </a:rPr>
              <a:t>vs</a:t>
            </a:r>
            <a:endParaRPr sz="1800" b="1">
              <a:solidFill>
                <a:schemeClr val="tx1"/>
              </a:solidFill>
            </a:endParaRPr>
          </a:p>
        </p:txBody>
      </p:sp>
      <p:sp>
        <p:nvSpPr>
          <p:cNvPr id="1036" name="Google Shape;1036;p118"/>
          <p:cNvSpPr txBox="1"/>
          <p:nvPr/>
        </p:nvSpPr>
        <p:spPr>
          <a:xfrm>
            <a:off x="5036700" y="3646146"/>
            <a:ext cx="3732831" cy="1034099"/>
          </a:xfrm>
          <a:prstGeom prst="rect">
            <a:avLst/>
          </a:prstGeom>
          <a:solidFill>
            <a:schemeClr val="lt2"/>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err="1">
                <a:solidFill>
                  <a:schemeClr val="tx1"/>
                </a:solidFill>
                <a:latin typeface="Nunito"/>
                <a:ea typeface="Nunito"/>
                <a:cs typeface="Nunito"/>
                <a:sym typeface="Nunito"/>
              </a:rPr>
              <a:t>hello_var</a:t>
            </a:r>
            <a:r>
              <a:rPr lang="en" sz="1600">
                <a:solidFill>
                  <a:schemeClr val="tx1"/>
                </a:solidFill>
                <a:latin typeface="Nunito"/>
                <a:ea typeface="Nunito"/>
                <a:cs typeface="Nunito"/>
                <a:sym typeface="Nunito"/>
              </a:rPr>
              <a:t>=hello</a:t>
            </a:r>
            <a:endParaRPr sz="1600">
              <a:solidFill>
                <a:schemeClr val="tx1"/>
              </a:solidFill>
              <a:latin typeface="Nunito"/>
              <a:ea typeface="Nunito"/>
              <a:cs typeface="Nunito"/>
              <a:sym typeface="Nunito"/>
            </a:endParaRPr>
          </a:p>
          <a:p>
            <a:pPr marL="0" lvl="0" indent="0" algn="l" rtl="0">
              <a:lnSpc>
                <a:spcPct val="115000"/>
              </a:lnSpc>
              <a:spcBef>
                <a:spcPts val="0"/>
              </a:spcBef>
              <a:spcAft>
                <a:spcPts val="0"/>
              </a:spcAft>
              <a:buNone/>
            </a:pPr>
            <a:r>
              <a:rPr lang="en" sz="1600" err="1">
                <a:solidFill>
                  <a:schemeClr val="tx1"/>
                </a:solidFill>
                <a:latin typeface="Nunito"/>
                <a:ea typeface="Nunito"/>
                <a:cs typeface="Nunito"/>
                <a:sym typeface="Nunito"/>
              </a:rPr>
              <a:t>world_var</a:t>
            </a:r>
            <a:r>
              <a:rPr lang="en" sz="1600">
                <a:solidFill>
                  <a:schemeClr val="tx1"/>
                </a:solidFill>
                <a:latin typeface="Nunito"/>
                <a:ea typeface="Nunito"/>
                <a:cs typeface="Nunito"/>
                <a:sym typeface="Nunito"/>
              </a:rPr>
              <a:t>=world</a:t>
            </a:r>
            <a:endParaRPr sz="1600">
              <a:solidFill>
                <a:schemeClr val="tx1"/>
              </a:solidFill>
              <a:latin typeface="Nunito"/>
              <a:ea typeface="Nunito"/>
              <a:cs typeface="Nunito"/>
              <a:sym typeface="Nunito"/>
            </a:endParaRPr>
          </a:p>
          <a:p>
            <a:pPr marL="0" lvl="0" indent="0" algn="l" rtl="0">
              <a:lnSpc>
                <a:spcPct val="115000"/>
              </a:lnSpc>
              <a:spcBef>
                <a:spcPts val="0"/>
              </a:spcBef>
              <a:spcAft>
                <a:spcPts val="0"/>
              </a:spcAft>
              <a:buNone/>
            </a:pPr>
            <a:r>
              <a:rPr lang="en" sz="1600" err="1">
                <a:solidFill>
                  <a:schemeClr val="tx1"/>
                </a:solidFill>
                <a:latin typeface="Nunito"/>
                <a:ea typeface="Nunito"/>
                <a:cs typeface="Nunito"/>
                <a:sym typeface="Nunito"/>
              </a:rPr>
              <a:t>my_variable</a:t>
            </a:r>
            <a:r>
              <a:rPr lang="en" sz="1600">
                <a:solidFill>
                  <a:schemeClr val="tx1"/>
                </a:solidFill>
                <a:latin typeface="Nunito"/>
                <a:ea typeface="Nunito"/>
                <a:cs typeface="Nunito"/>
                <a:sym typeface="Nunito"/>
              </a:rPr>
              <a:t>=$</a:t>
            </a:r>
            <a:r>
              <a:rPr lang="en" sz="1600" b="1">
                <a:solidFill>
                  <a:srgbClr val="C00000"/>
                </a:solidFill>
                <a:latin typeface="Nunito"/>
                <a:ea typeface="Nunito"/>
                <a:cs typeface="Nunito"/>
                <a:sym typeface="Nunito"/>
              </a:rPr>
              <a:t>{</a:t>
            </a:r>
            <a:r>
              <a:rPr lang="en" sz="1600" err="1">
                <a:solidFill>
                  <a:schemeClr val="tx1"/>
                </a:solidFill>
                <a:latin typeface="Nunito"/>
                <a:ea typeface="Nunito"/>
                <a:cs typeface="Nunito"/>
                <a:sym typeface="Nunito"/>
              </a:rPr>
              <a:t>hello_var</a:t>
            </a:r>
            <a:r>
              <a:rPr lang="en" sz="1600" b="1">
                <a:solidFill>
                  <a:srgbClr val="C00000"/>
                </a:solidFill>
                <a:latin typeface="Nunito"/>
                <a:ea typeface="Nunito"/>
                <a:cs typeface="Nunito"/>
                <a:sym typeface="Nunito"/>
              </a:rPr>
              <a:t>}</a:t>
            </a:r>
            <a:r>
              <a:rPr lang="en" sz="1600">
                <a:solidFill>
                  <a:schemeClr val="tx1"/>
                </a:solidFill>
                <a:latin typeface="Nunito"/>
                <a:ea typeface="Nunito"/>
                <a:cs typeface="Nunito"/>
                <a:sym typeface="Nunito"/>
              </a:rPr>
              <a:t>_$</a:t>
            </a:r>
            <a:r>
              <a:rPr lang="en" sz="1600" err="1">
                <a:solidFill>
                  <a:schemeClr val="tx1"/>
                </a:solidFill>
                <a:latin typeface="Nunito"/>
                <a:ea typeface="Nunito"/>
                <a:cs typeface="Nunito"/>
                <a:sym typeface="Nunito"/>
              </a:rPr>
              <a:t>world_var</a:t>
            </a:r>
            <a:endParaRPr>
              <a:solidFill>
                <a:schemeClr val="tx1"/>
              </a:solidFill>
            </a:endParaRPr>
          </a:p>
        </p:txBody>
      </p:sp>
      <p:sp>
        <p:nvSpPr>
          <p:cNvPr id="1037" name="Google Shape;1037;p118"/>
          <p:cNvSpPr txBox="1">
            <a:spLocks noGrp="1"/>
          </p:cNvSpPr>
          <p:nvPr>
            <p:ph type="body" idx="1"/>
          </p:nvPr>
        </p:nvSpPr>
        <p:spPr>
          <a:xfrm>
            <a:off x="1894200" y="3137550"/>
            <a:ext cx="5355600" cy="495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200">
                <a:solidFill>
                  <a:schemeClr val="tx1"/>
                </a:solidFill>
              </a:rPr>
              <a:t>We need a way to denote where the variable is.</a:t>
            </a:r>
            <a:endParaRPr sz="1200">
              <a:solidFill>
                <a:schemeClr val="tx1"/>
              </a:solidFill>
            </a:endParaRPr>
          </a:p>
        </p:txBody>
      </p:sp>
      <p:sp>
        <p:nvSpPr>
          <p:cNvPr id="1038" name="Google Shape;1038;p118"/>
          <p:cNvSpPr txBox="1"/>
          <p:nvPr/>
        </p:nvSpPr>
        <p:spPr>
          <a:xfrm>
            <a:off x="1617150" y="2369925"/>
            <a:ext cx="5909700" cy="82173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800">
                <a:solidFill>
                  <a:schemeClr val="tx1"/>
                </a:solidFill>
              </a:rPr>
              <a:t>It doesn’t work! But why not?</a:t>
            </a:r>
            <a:endParaRPr sz="1800">
              <a:solidFill>
                <a:schemeClr val="tx1"/>
              </a:solidFill>
            </a:endParaRPr>
          </a:p>
          <a:p>
            <a:pPr marL="0" lvl="0" indent="0" algn="ctr" rtl="0">
              <a:lnSpc>
                <a:spcPct val="115000"/>
              </a:lnSpc>
              <a:spcBef>
                <a:spcPts val="0"/>
              </a:spcBef>
              <a:spcAft>
                <a:spcPts val="0"/>
              </a:spcAft>
              <a:buNone/>
            </a:pPr>
            <a:r>
              <a:rPr lang="en" sz="1800">
                <a:solidFill>
                  <a:schemeClr val="tx1"/>
                </a:solidFill>
              </a:rPr>
              <a:t>We’re telling bash to look for a variable called </a:t>
            </a:r>
            <a:r>
              <a:rPr lang="en" sz="1800">
                <a:solidFill>
                  <a:schemeClr val="tx1"/>
                </a:solidFill>
                <a:highlight>
                  <a:schemeClr val="lt2"/>
                </a:highlight>
              </a:rPr>
              <a:t>hello_var_</a:t>
            </a:r>
            <a:endParaRPr>
              <a:solidFill>
                <a:schemeClr val="tx1"/>
              </a:solidFill>
              <a:highlight>
                <a:schemeClr val="lt2"/>
              </a:highlight>
            </a:endParaRPr>
          </a:p>
        </p:txBody>
      </p:sp>
      <p:sp>
        <p:nvSpPr>
          <p:cNvPr id="1039" name="Google Shape;1039;p1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Use braces to avoid ambiguity</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Shape 1043"/>
        <p:cNvGrpSpPr/>
        <p:nvPr/>
      </p:nvGrpSpPr>
      <p:grpSpPr>
        <a:xfrm>
          <a:off x="0" y="0"/>
          <a:ext cx="0" cy="0"/>
          <a:chOff x="0" y="0"/>
          <a:chExt cx="0" cy="0"/>
        </a:xfrm>
      </p:grpSpPr>
      <p:sp>
        <p:nvSpPr>
          <p:cNvPr id="1044" name="Google Shape;1044;p1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Double vs single quotes</a:t>
            </a:r>
            <a:endParaRPr/>
          </a:p>
        </p:txBody>
      </p:sp>
      <p:sp>
        <p:nvSpPr>
          <p:cNvPr id="1045" name="Google Shape;1045;p119"/>
          <p:cNvSpPr txBox="1">
            <a:spLocks noGrp="1"/>
          </p:cNvSpPr>
          <p:nvPr>
            <p:ph type="body" idx="1"/>
          </p:nvPr>
        </p:nvSpPr>
        <p:spPr>
          <a:xfrm>
            <a:off x="1184366" y="1422800"/>
            <a:ext cx="6096634" cy="4803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a:solidFill>
                  <a:schemeClr val="tx1"/>
                </a:solidFill>
              </a:rPr>
              <a:t>Single quotes force things to be interpreted </a:t>
            </a:r>
            <a:r>
              <a:rPr lang="en" i="1">
                <a:solidFill>
                  <a:schemeClr val="tx1"/>
                </a:solidFill>
              </a:rPr>
              <a:t>literally</a:t>
            </a:r>
            <a:r>
              <a:rPr lang="en">
                <a:solidFill>
                  <a:schemeClr val="tx1"/>
                </a:solidFill>
              </a:rPr>
              <a:t>.</a:t>
            </a:r>
            <a:endParaRPr>
              <a:solidFill>
                <a:schemeClr val="tx1"/>
              </a:solidFill>
            </a:endParaRPr>
          </a:p>
        </p:txBody>
      </p:sp>
      <p:sp>
        <p:nvSpPr>
          <p:cNvPr id="1046" name="Google Shape;1046;p119"/>
          <p:cNvSpPr txBox="1"/>
          <p:nvPr/>
        </p:nvSpPr>
        <p:spPr>
          <a:xfrm>
            <a:off x="311725" y="2371375"/>
            <a:ext cx="3668092" cy="1317253"/>
          </a:xfrm>
          <a:prstGeom prst="rect">
            <a:avLst/>
          </a:prstGeom>
          <a:solidFill>
            <a:schemeClr val="lt2"/>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err="1">
                <a:solidFill>
                  <a:schemeClr val="tx1"/>
                </a:solidFill>
                <a:latin typeface="Nunito"/>
                <a:ea typeface="Nunito"/>
                <a:cs typeface="Nunito"/>
                <a:sym typeface="Nunito"/>
              </a:rPr>
              <a:t>hello_var</a:t>
            </a:r>
            <a:r>
              <a:rPr lang="en" sz="1600">
                <a:solidFill>
                  <a:schemeClr val="tx1"/>
                </a:solidFill>
                <a:latin typeface="Nunito"/>
                <a:ea typeface="Nunito"/>
                <a:cs typeface="Nunito"/>
                <a:sym typeface="Nunito"/>
              </a:rPr>
              <a:t>=hello</a:t>
            </a:r>
            <a:endParaRPr sz="1600">
              <a:solidFill>
                <a:schemeClr val="tx1"/>
              </a:solidFill>
              <a:latin typeface="Nunito"/>
              <a:ea typeface="Nunito"/>
              <a:cs typeface="Nunito"/>
              <a:sym typeface="Nunito"/>
            </a:endParaRPr>
          </a:p>
          <a:p>
            <a:pPr marL="0" lvl="0" indent="0" algn="l" rtl="0">
              <a:lnSpc>
                <a:spcPct val="115000"/>
              </a:lnSpc>
              <a:spcBef>
                <a:spcPts val="0"/>
              </a:spcBef>
              <a:spcAft>
                <a:spcPts val="0"/>
              </a:spcAft>
              <a:buNone/>
            </a:pPr>
            <a:r>
              <a:rPr lang="en" sz="1600" err="1">
                <a:solidFill>
                  <a:schemeClr val="tx1"/>
                </a:solidFill>
                <a:latin typeface="Nunito"/>
                <a:ea typeface="Nunito"/>
                <a:cs typeface="Nunito"/>
                <a:sym typeface="Nunito"/>
              </a:rPr>
              <a:t>world_var</a:t>
            </a:r>
            <a:r>
              <a:rPr lang="en" sz="1600">
                <a:solidFill>
                  <a:schemeClr val="tx1"/>
                </a:solidFill>
                <a:latin typeface="Nunito"/>
                <a:ea typeface="Nunito"/>
                <a:cs typeface="Nunito"/>
                <a:sym typeface="Nunito"/>
              </a:rPr>
              <a:t>=world</a:t>
            </a:r>
            <a:endParaRPr sz="1600">
              <a:solidFill>
                <a:schemeClr val="tx1"/>
              </a:solidFill>
              <a:latin typeface="Nunito"/>
              <a:ea typeface="Nunito"/>
              <a:cs typeface="Nunito"/>
              <a:sym typeface="Nunito"/>
            </a:endParaRPr>
          </a:p>
          <a:p>
            <a:pPr marL="0" lvl="0" indent="0" algn="l" rtl="0">
              <a:lnSpc>
                <a:spcPct val="115000"/>
              </a:lnSpc>
              <a:spcBef>
                <a:spcPts val="0"/>
              </a:spcBef>
              <a:spcAft>
                <a:spcPts val="0"/>
              </a:spcAft>
              <a:buNone/>
            </a:pPr>
            <a:r>
              <a:rPr lang="en" sz="1600" err="1">
                <a:solidFill>
                  <a:schemeClr val="tx1"/>
                </a:solidFill>
                <a:latin typeface="Nunito"/>
                <a:ea typeface="Nunito"/>
                <a:cs typeface="Nunito"/>
                <a:sym typeface="Nunito"/>
              </a:rPr>
              <a:t>my_variable</a:t>
            </a:r>
            <a:r>
              <a:rPr lang="en" sz="1600">
                <a:solidFill>
                  <a:schemeClr val="tx1"/>
                </a:solidFill>
                <a:latin typeface="Nunito"/>
                <a:ea typeface="Nunito"/>
                <a:cs typeface="Nunito"/>
                <a:sym typeface="Nunito"/>
              </a:rPr>
              <a:t>=</a:t>
            </a:r>
            <a:r>
              <a:rPr lang="en" sz="1600" b="1">
                <a:solidFill>
                  <a:srgbClr val="C00000"/>
                </a:solidFill>
                <a:latin typeface="Nunito"/>
                <a:ea typeface="Nunito"/>
                <a:cs typeface="Nunito"/>
                <a:sym typeface="Nunito"/>
              </a:rPr>
              <a:t>“</a:t>
            </a:r>
            <a:r>
              <a:rPr lang="en" sz="1600">
                <a:solidFill>
                  <a:schemeClr val="tx1"/>
                </a:solidFill>
                <a:latin typeface="Nunito"/>
                <a:ea typeface="Nunito"/>
                <a:cs typeface="Nunito"/>
                <a:sym typeface="Nunito"/>
              </a:rPr>
              <a:t>$</a:t>
            </a:r>
            <a:r>
              <a:rPr lang="en" sz="1600" err="1">
                <a:solidFill>
                  <a:schemeClr val="tx1"/>
                </a:solidFill>
                <a:latin typeface="Nunito"/>
                <a:ea typeface="Nunito"/>
                <a:cs typeface="Nunito"/>
                <a:sym typeface="Nunito"/>
              </a:rPr>
              <a:t>hello_var</a:t>
            </a:r>
            <a:r>
              <a:rPr lang="en" sz="1600">
                <a:solidFill>
                  <a:schemeClr val="tx1"/>
                </a:solidFill>
                <a:latin typeface="Nunito"/>
                <a:ea typeface="Nunito"/>
                <a:cs typeface="Nunito"/>
                <a:sym typeface="Nunito"/>
              </a:rPr>
              <a:t> $</a:t>
            </a:r>
            <a:r>
              <a:rPr lang="en" sz="1600" err="1">
                <a:solidFill>
                  <a:schemeClr val="tx1"/>
                </a:solidFill>
                <a:latin typeface="Nunito"/>
                <a:ea typeface="Nunito"/>
                <a:cs typeface="Nunito"/>
                <a:sym typeface="Nunito"/>
              </a:rPr>
              <a:t>world_var</a:t>
            </a:r>
            <a:r>
              <a:rPr lang="en" sz="1600" b="1">
                <a:solidFill>
                  <a:srgbClr val="C00000"/>
                </a:solidFill>
                <a:latin typeface="Nunito"/>
                <a:ea typeface="Nunito"/>
                <a:cs typeface="Nunito"/>
                <a:sym typeface="Nunito"/>
              </a:rPr>
              <a:t>”</a:t>
            </a:r>
            <a:endParaRPr sz="1600">
              <a:solidFill>
                <a:srgbClr val="C00000"/>
              </a:solidFill>
              <a:latin typeface="Nunito"/>
              <a:ea typeface="Nunito"/>
              <a:cs typeface="Nunito"/>
              <a:sym typeface="Nunito"/>
            </a:endParaRPr>
          </a:p>
          <a:p>
            <a:pPr marL="0" lvl="0" indent="0" algn="l" rtl="0">
              <a:lnSpc>
                <a:spcPct val="115000"/>
              </a:lnSpc>
              <a:spcBef>
                <a:spcPts val="0"/>
              </a:spcBef>
              <a:spcAft>
                <a:spcPts val="0"/>
              </a:spcAft>
              <a:buNone/>
            </a:pPr>
            <a:r>
              <a:rPr lang="en" sz="1600">
                <a:solidFill>
                  <a:schemeClr val="tx1"/>
                </a:solidFill>
                <a:latin typeface="Nunito"/>
                <a:ea typeface="Nunito"/>
                <a:cs typeface="Nunito"/>
                <a:sym typeface="Nunito"/>
              </a:rPr>
              <a:t>echo $</a:t>
            </a:r>
            <a:r>
              <a:rPr lang="en" sz="1600" err="1">
                <a:solidFill>
                  <a:schemeClr val="tx1"/>
                </a:solidFill>
                <a:latin typeface="Nunito"/>
                <a:ea typeface="Nunito"/>
                <a:cs typeface="Nunito"/>
                <a:sym typeface="Nunito"/>
              </a:rPr>
              <a:t>my_variable</a:t>
            </a:r>
            <a:endParaRPr>
              <a:solidFill>
                <a:schemeClr val="tx1"/>
              </a:solidFill>
            </a:endParaRPr>
          </a:p>
        </p:txBody>
      </p:sp>
      <p:sp>
        <p:nvSpPr>
          <p:cNvPr id="1047" name="Google Shape;1047;p119"/>
          <p:cNvSpPr txBox="1"/>
          <p:nvPr/>
        </p:nvSpPr>
        <p:spPr>
          <a:xfrm>
            <a:off x="5164183" y="2371375"/>
            <a:ext cx="3668092" cy="1317253"/>
          </a:xfrm>
          <a:prstGeom prst="rect">
            <a:avLst/>
          </a:prstGeom>
          <a:solidFill>
            <a:schemeClr val="lt2"/>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err="1">
                <a:solidFill>
                  <a:schemeClr val="tx1"/>
                </a:solidFill>
                <a:latin typeface="Nunito"/>
                <a:ea typeface="Nunito"/>
                <a:cs typeface="Nunito"/>
                <a:sym typeface="Nunito"/>
              </a:rPr>
              <a:t>hello_var</a:t>
            </a:r>
            <a:r>
              <a:rPr lang="en" sz="1600">
                <a:solidFill>
                  <a:schemeClr val="tx1"/>
                </a:solidFill>
                <a:latin typeface="Nunito"/>
                <a:ea typeface="Nunito"/>
                <a:cs typeface="Nunito"/>
                <a:sym typeface="Nunito"/>
              </a:rPr>
              <a:t>=hello</a:t>
            </a:r>
            <a:endParaRPr sz="1600">
              <a:solidFill>
                <a:schemeClr val="tx1"/>
              </a:solidFill>
              <a:latin typeface="Nunito"/>
              <a:ea typeface="Nunito"/>
              <a:cs typeface="Nunito"/>
              <a:sym typeface="Nunito"/>
            </a:endParaRPr>
          </a:p>
          <a:p>
            <a:pPr marL="0" lvl="0" indent="0" algn="l" rtl="0">
              <a:lnSpc>
                <a:spcPct val="115000"/>
              </a:lnSpc>
              <a:spcBef>
                <a:spcPts val="0"/>
              </a:spcBef>
              <a:spcAft>
                <a:spcPts val="0"/>
              </a:spcAft>
              <a:buNone/>
            </a:pPr>
            <a:r>
              <a:rPr lang="en" sz="1600" err="1">
                <a:solidFill>
                  <a:schemeClr val="tx1"/>
                </a:solidFill>
                <a:latin typeface="Nunito"/>
                <a:ea typeface="Nunito"/>
                <a:cs typeface="Nunito"/>
                <a:sym typeface="Nunito"/>
              </a:rPr>
              <a:t>world_var</a:t>
            </a:r>
            <a:r>
              <a:rPr lang="en" sz="1600">
                <a:solidFill>
                  <a:schemeClr val="tx1"/>
                </a:solidFill>
                <a:latin typeface="Nunito"/>
                <a:ea typeface="Nunito"/>
                <a:cs typeface="Nunito"/>
                <a:sym typeface="Nunito"/>
              </a:rPr>
              <a:t>=world</a:t>
            </a:r>
            <a:endParaRPr sz="1600">
              <a:solidFill>
                <a:schemeClr val="tx1"/>
              </a:solidFill>
              <a:latin typeface="Nunito"/>
              <a:ea typeface="Nunito"/>
              <a:cs typeface="Nunito"/>
              <a:sym typeface="Nunito"/>
            </a:endParaRPr>
          </a:p>
          <a:p>
            <a:pPr marL="0" lvl="0" indent="0" algn="l" rtl="0">
              <a:lnSpc>
                <a:spcPct val="115000"/>
              </a:lnSpc>
              <a:spcBef>
                <a:spcPts val="0"/>
              </a:spcBef>
              <a:spcAft>
                <a:spcPts val="0"/>
              </a:spcAft>
              <a:buNone/>
            </a:pPr>
            <a:r>
              <a:rPr lang="en" sz="1600" err="1">
                <a:solidFill>
                  <a:schemeClr val="tx1"/>
                </a:solidFill>
                <a:latin typeface="Nunito"/>
                <a:ea typeface="Nunito"/>
                <a:cs typeface="Nunito"/>
                <a:sym typeface="Nunito"/>
              </a:rPr>
              <a:t>my_variable</a:t>
            </a:r>
            <a:r>
              <a:rPr lang="en" sz="1600">
                <a:solidFill>
                  <a:schemeClr val="tx1"/>
                </a:solidFill>
                <a:latin typeface="Nunito"/>
                <a:ea typeface="Nunito"/>
                <a:cs typeface="Nunito"/>
                <a:sym typeface="Nunito"/>
              </a:rPr>
              <a:t>=</a:t>
            </a:r>
            <a:r>
              <a:rPr lang="en" sz="1600" b="1">
                <a:solidFill>
                  <a:srgbClr val="C00000"/>
                </a:solidFill>
                <a:latin typeface="Nunito"/>
                <a:ea typeface="Nunito"/>
                <a:cs typeface="Nunito"/>
                <a:sym typeface="Nunito"/>
              </a:rPr>
              <a:t>‘</a:t>
            </a:r>
            <a:r>
              <a:rPr lang="en" sz="1600">
                <a:solidFill>
                  <a:schemeClr val="tx1"/>
                </a:solidFill>
                <a:latin typeface="Nunito"/>
                <a:ea typeface="Nunito"/>
                <a:cs typeface="Nunito"/>
                <a:sym typeface="Nunito"/>
              </a:rPr>
              <a:t>$</a:t>
            </a:r>
            <a:r>
              <a:rPr lang="en" sz="1600" err="1">
                <a:solidFill>
                  <a:schemeClr val="tx1"/>
                </a:solidFill>
                <a:latin typeface="Nunito"/>
                <a:ea typeface="Nunito"/>
                <a:cs typeface="Nunito"/>
                <a:sym typeface="Nunito"/>
              </a:rPr>
              <a:t>hello_var</a:t>
            </a:r>
            <a:r>
              <a:rPr lang="en" sz="1600">
                <a:solidFill>
                  <a:schemeClr val="tx1"/>
                </a:solidFill>
                <a:latin typeface="Nunito"/>
                <a:ea typeface="Nunito"/>
                <a:cs typeface="Nunito"/>
                <a:sym typeface="Nunito"/>
              </a:rPr>
              <a:t> $</a:t>
            </a:r>
            <a:r>
              <a:rPr lang="en" sz="1600" err="1">
                <a:solidFill>
                  <a:schemeClr val="tx1"/>
                </a:solidFill>
                <a:latin typeface="Nunito"/>
                <a:ea typeface="Nunito"/>
                <a:cs typeface="Nunito"/>
                <a:sym typeface="Nunito"/>
              </a:rPr>
              <a:t>world_var</a:t>
            </a:r>
            <a:r>
              <a:rPr lang="en" sz="1600" b="1">
                <a:solidFill>
                  <a:srgbClr val="C00000"/>
                </a:solidFill>
                <a:latin typeface="Nunito"/>
                <a:ea typeface="Nunito"/>
                <a:cs typeface="Nunito"/>
                <a:sym typeface="Nunito"/>
              </a:rPr>
              <a:t>’</a:t>
            </a:r>
            <a:endParaRPr sz="1600" b="1">
              <a:solidFill>
                <a:srgbClr val="C00000"/>
              </a:solidFill>
              <a:latin typeface="Nunito"/>
              <a:ea typeface="Nunito"/>
              <a:cs typeface="Nunito"/>
              <a:sym typeface="Nunito"/>
            </a:endParaRPr>
          </a:p>
          <a:p>
            <a:pPr marL="0" lvl="0" indent="0" algn="l" rtl="0">
              <a:lnSpc>
                <a:spcPct val="115000"/>
              </a:lnSpc>
              <a:spcBef>
                <a:spcPts val="0"/>
              </a:spcBef>
              <a:spcAft>
                <a:spcPts val="0"/>
              </a:spcAft>
              <a:buNone/>
            </a:pPr>
            <a:r>
              <a:rPr lang="en" sz="1600">
                <a:solidFill>
                  <a:schemeClr val="tx1"/>
                </a:solidFill>
                <a:latin typeface="Nunito"/>
                <a:ea typeface="Nunito"/>
                <a:cs typeface="Nunito"/>
                <a:sym typeface="Nunito"/>
              </a:rPr>
              <a:t>echo $</a:t>
            </a:r>
            <a:r>
              <a:rPr lang="en" sz="1600" err="1">
                <a:solidFill>
                  <a:schemeClr val="tx1"/>
                </a:solidFill>
                <a:latin typeface="Nunito"/>
                <a:ea typeface="Nunito"/>
                <a:cs typeface="Nunito"/>
                <a:sym typeface="Nunito"/>
              </a:rPr>
              <a:t>my_variable</a:t>
            </a:r>
            <a:endParaRPr>
              <a:solidFill>
                <a:schemeClr val="tx1"/>
              </a:solidFill>
            </a:endParaRPr>
          </a:p>
        </p:txBody>
      </p:sp>
      <p:sp>
        <p:nvSpPr>
          <p:cNvPr id="1048" name="Google Shape;1048;p119"/>
          <p:cNvSpPr txBox="1"/>
          <p:nvPr/>
        </p:nvSpPr>
        <p:spPr>
          <a:xfrm>
            <a:off x="4240500" y="2811600"/>
            <a:ext cx="6630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tx1"/>
                </a:solidFill>
              </a:rPr>
              <a:t>vs</a:t>
            </a:r>
            <a:endParaRPr sz="1800" b="1">
              <a:solidFill>
                <a:schemeClr val="tx1"/>
              </a:solidFill>
            </a:endParaRPr>
          </a:p>
        </p:txBody>
      </p:sp>
      <p:sp>
        <p:nvSpPr>
          <p:cNvPr id="1049" name="Google Shape;1049;p119"/>
          <p:cNvSpPr txBox="1">
            <a:spLocks noGrp="1"/>
          </p:cNvSpPr>
          <p:nvPr>
            <p:ph type="body" idx="1"/>
          </p:nvPr>
        </p:nvSpPr>
        <p:spPr>
          <a:xfrm>
            <a:off x="734400" y="4120375"/>
            <a:ext cx="7675200" cy="480300"/>
          </a:xfrm>
          <a:prstGeom prst="rect">
            <a:avLst/>
          </a:prstGeom>
          <a:ln w="9525" cap="flat" cmpd="sng">
            <a:solidFill>
              <a:srgbClr val="FF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1200"/>
              </a:spcAft>
              <a:buNone/>
            </a:pPr>
            <a:r>
              <a:rPr lang="en">
                <a:solidFill>
                  <a:schemeClr val="tx1"/>
                </a:solidFill>
              </a:rPr>
              <a:t>Within double quotes, expressions with $ are resolved prior to execution.</a:t>
            </a:r>
            <a:endParaRPr>
              <a:solidFill>
                <a:schemeClr val="tx1"/>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1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Storing the stdout of a command in a variable</a:t>
            </a:r>
            <a:endParaRPr/>
          </a:p>
        </p:txBody>
      </p:sp>
      <p:sp>
        <p:nvSpPr>
          <p:cNvPr id="1055" name="Google Shape;1055;p120"/>
          <p:cNvSpPr/>
          <p:nvPr/>
        </p:nvSpPr>
        <p:spPr>
          <a:xfrm>
            <a:off x="2601115" y="2928271"/>
            <a:ext cx="4087067" cy="8841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600">
                <a:solidFill>
                  <a:schemeClr val="tx1"/>
                </a:solidFill>
                <a:latin typeface="Nunito"/>
                <a:ea typeface="Nunito"/>
                <a:cs typeface="Nunito"/>
                <a:sym typeface="Nunito"/>
              </a:rPr>
              <a:t>my_variable=$(head -n1 sequences.txt)</a:t>
            </a:r>
            <a:endParaRPr sz="1600">
              <a:solidFill>
                <a:schemeClr val="tx1"/>
              </a:solidFill>
              <a:latin typeface="Nunito"/>
              <a:ea typeface="Nunito"/>
              <a:cs typeface="Nunito"/>
              <a:sym typeface="Nunito"/>
            </a:endParaRPr>
          </a:p>
          <a:p>
            <a:pPr marL="0" lvl="0" indent="0" algn="l" rtl="0">
              <a:lnSpc>
                <a:spcPct val="115000"/>
              </a:lnSpc>
              <a:spcBef>
                <a:spcPts val="0"/>
              </a:spcBef>
              <a:spcAft>
                <a:spcPts val="0"/>
              </a:spcAft>
              <a:buNone/>
            </a:pPr>
            <a:r>
              <a:rPr lang="en" sz="1600">
                <a:solidFill>
                  <a:schemeClr val="tx1"/>
                </a:solidFill>
                <a:latin typeface="Nunito"/>
                <a:ea typeface="Nunito"/>
                <a:cs typeface="Nunito"/>
                <a:sym typeface="Nunito"/>
              </a:rPr>
              <a:t>echo $my_variable</a:t>
            </a:r>
            <a:endParaRPr>
              <a:solidFill>
                <a:schemeClr val="tx1"/>
              </a:solidFill>
            </a:endParaRPr>
          </a:p>
        </p:txBody>
      </p:sp>
      <p:sp>
        <p:nvSpPr>
          <p:cNvPr id="1056" name="Google Shape;1056;p120"/>
          <p:cNvSpPr/>
          <p:nvPr/>
        </p:nvSpPr>
        <p:spPr>
          <a:xfrm>
            <a:off x="3193200" y="1775925"/>
            <a:ext cx="2476080" cy="740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err="1">
                <a:latin typeface="Nunito"/>
                <a:ea typeface="Nunito"/>
                <a:cs typeface="Nunito"/>
                <a:sym typeface="Nunito"/>
              </a:rPr>
              <a:t>my_variable</a:t>
            </a:r>
            <a:r>
              <a:rPr lang="en" sz="1600">
                <a:latin typeface="Nunito"/>
                <a:ea typeface="Nunito"/>
                <a:cs typeface="Nunito"/>
                <a:sym typeface="Nunito"/>
              </a:rPr>
              <a:t>=</a:t>
            </a:r>
            <a:r>
              <a:rPr lang="en" sz="1600" b="1">
                <a:solidFill>
                  <a:srgbClr val="FF0000"/>
                </a:solidFill>
                <a:latin typeface="Nunito"/>
                <a:ea typeface="Nunito"/>
                <a:cs typeface="Nunito"/>
                <a:sym typeface="Nunito"/>
              </a:rPr>
              <a:t>“</a:t>
            </a:r>
            <a:r>
              <a:rPr lang="en" sz="1600">
                <a:latin typeface="Nunito"/>
                <a:ea typeface="Nunito"/>
                <a:cs typeface="Nunito"/>
                <a:sym typeface="Nunito"/>
              </a:rPr>
              <a:t>$(</a:t>
            </a:r>
            <a:r>
              <a:rPr lang="en" sz="1600" err="1">
                <a:latin typeface="Nunito"/>
                <a:ea typeface="Nunito"/>
                <a:cs typeface="Nunito"/>
                <a:sym typeface="Nunito"/>
              </a:rPr>
              <a:t>cmd</a:t>
            </a:r>
            <a:r>
              <a:rPr lang="en" sz="1600">
                <a:latin typeface="Nunito"/>
                <a:ea typeface="Nunito"/>
                <a:cs typeface="Nunito"/>
                <a:sym typeface="Nunito"/>
              </a:rPr>
              <a:t>)</a:t>
            </a:r>
            <a:r>
              <a:rPr lang="en" sz="1600" b="1">
                <a:solidFill>
                  <a:srgbClr val="FF0000"/>
                </a:solidFill>
                <a:latin typeface="Nunito"/>
                <a:ea typeface="Nunito"/>
                <a:cs typeface="Nunito"/>
                <a:sym typeface="Nunito"/>
              </a:rPr>
              <a:t>”</a:t>
            </a:r>
            <a:endParaRPr sz="1600" b="1">
              <a:solidFill>
                <a:srgbClr val="FF0000"/>
              </a:solidFill>
              <a:latin typeface="Nunito"/>
              <a:ea typeface="Nunito"/>
              <a:cs typeface="Nunito"/>
              <a:sym typeface="Nunito"/>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121"/>
          <p:cNvSpPr txBox="1">
            <a:spLocks noGrp="1"/>
          </p:cNvSpPr>
          <p:nvPr>
            <p:ph type="title"/>
          </p:nvPr>
        </p:nvSpPr>
        <p:spPr>
          <a:xfrm>
            <a:off x="311700" y="445025"/>
            <a:ext cx="4260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Working with files</a:t>
            </a:r>
            <a:endParaRPr/>
          </a:p>
        </p:txBody>
      </p:sp>
      <p:sp>
        <p:nvSpPr>
          <p:cNvPr id="1062" name="Google Shape;1062;p121"/>
          <p:cNvSpPr txBox="1">
            <a:spLocks noGrp="1"/>
          </p:cNvSpPr>
          <p:nvPr>
            <p:ph type="body" idx="1"/>
          </p:nvPr>
        </p:nvSpPr>
        <p:spPr>
          <a:xfrm>
            <a:off x="311700" y="1017725"/>
            <a:ext cx="4260300" cy="40152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0"/>
              </a:spcAft>
              <a:buNone/>
            </a:pPr>
            <a:r>
              <a:rPr lang="en" sz="2200" b="1">
                <a:solidFill>
                  <a:schemeClr val="tx1"/>
                </a:solidFill>
                <a:latin typeface="Nunito"/>
                <a:ea typeface="Nunito"/>
                <a:cs typeface="Nunito"/>
                <a:sym typeface="Nunito"/>
              </a:rPr>
              <a:t>cut</a:t>
            </a:r>
            <a:r>
              <a:rPr lang="en" sz="2200">
                <a:solidFill>
                  <a:schemeClr val="tx1"/>
                </a:solidFill>
              </a:rPr>
              <a:t>: extract specific columns from a file</a:t>
            </a:r>
            <a:endParaRPr sz="2200">
              <a:solidFill>
                <a:schemeClr val="tx1"/>
              </a:solidFill>
            </a:endParaRPr>
          </a:p>
          <a:p>
            <a:pPr marL="0" lvl="0" indent="0" algn="l" rtl="0">
              <a:spcBef>
                <a:spcPts val="1200"/>
              </a:spcBef>
              <a:spcAft>
                <a:spcPts val="0"/>
              </a:spcAft>
              <a:buNone/>
            </a:pPr>
            <a:r>
              <a:rPr lang="en" sz="2200" b="1">
                <a:solidFill>
                  <a:schemeClr val="tx1"/>
                </a:solidFill>
                <a:latin typeface="Nunito"/>
                <a:ea typeface="Nunito"/>
                <a:cs typeface="Nunito"/>
                <a:sym typeface="Nunito"/>
              </a:rPr>
              <a:t>tr</a:t>
            </a:r>
            <a:r>
              <a:rPr lang="en" sz="2200">
                <a:solidFill>
                  <a:schemeClr val="tx1"/>
                </a:solidFill>
              </a:rPr>
              <a:t>: substitution of characters in a file</a:t>
            </a:r>
            <a:endParaRPr sz="2200">
              <a:solidFill>
                <a:schemeClr val="tx1"/>
              </a:solidFill>
            </a:endParaRPr>
          </a:p>
          <a:p>
            <a:pPr marL="0" lvl="0" indent="0" algn="l" rtl="0">
              <a:spcBef>
                <a:spcPts val="1200"/>
              </a:spcBef>
              <a:spcAft>
                <a:spcPts val="0"/>
              </a:spcAft>
              <a:buNone/>
            </a:pPr>
            <a:r>
              <a:rPr lang="en" sz="2200" b="1">
                <a:solidFill>
                  <a:schemeClr val="tx1"/>
                </a:solidFill>
                <a:latin typeface="Nunito"/>
                <a:ea typeface="Nunito"/>
                <a:cs typeface="Nunito"/>
                <a:sym typeface="Nunito"/>
              </a:rPr>
              <a:t>rev</a:t>
            </a:r>
            <a:r>
              <a:rPr lang="en" sz="2200">
                <a:solidFill>
                  <a:schemeClr val="tx1"/>
                </a:solidFill>
              </a:rPr>
              <a:t>: reverse text in a file</a:t>
            </a:r>
            <a:endParaRPr sz="2200">
              <a:solidFill>
                <a:schemeClr val="tx1"/>
              </a:solidFill>
            </a:endParaRPr>
          </a:p>
          <a:p>
            <a:pPr marL="0" lvl="0" indent="0" algn="l" rtl="0">
              <a:spcBef>
                <a:spcPts val="1200"/>
              </a:spcBef>
              <a:spcAft>
                <a:spcPts val="0"/>
              </a:spcAft>
              <a:buNone/>
            </a:pPr>
            <a:r>
              <a:rPr lang="en" sz="2200" b="1">
                <a:solidFill>
                  <a:schemeClr val="tx1"/>
                </a:solidFill>
                <a:latin typeface="Nunito"/>
                <a:ea typeface="Nunito"/>
                <a:cs typeface="Nunito"/>
                <a:sym typeface="Nunito"/>
              </a:rPr>
              <a:t>paste</a:t>
            </a:r>
            <a:r>
              <a:rPr lang="en" sz="2200">
                <a:solidFill>
                  <a:schemeClr val="tx1"/>
                </a:solidFill>
              </a:rPr>
              <a:t>: merge files horizontally</a:t>
            </a:r>
            <a:endParaRPr sz="2200">
              <a:solidFill>
                <a:schemeClr val="tx1"/>
              </a:solidFill>
            </a:endParaRPr>
          </a:p>
          <a:p>
            <a:pPr marL="0" lvl="0" indent="0" algn="l" rtl="0">
              <a:spcBef>
                <a:spcPts val="1200"/>
              </a:spcBef>
              <a:spcAft>
                <a:spcPts val="0"/>
              </a:spcAft>
              <a:buNone/>
            </a:pPr>
            <a:r>
              <a:rPr lang="en" sz="2200" b="1">
                <a:solidFill>
                  <a:schemeClr val="tx1"/>
                </a:solidFill>
                <a:latin typeface="Nunito"/>
                <a:ea typeface="Nunito"/>
                <a:cs typeface="Nunito"/>
                <a:sym typeface="Nunito"/>
              </a:rPr>
              <a:t>sort</a:t>
            </a:r>
            <a:r>
              <a:rPr lang="en" sz="2200">
                <a:solidFill>
                  <a:schemeClr val="tx1"/>
                </a:solidFill>
              </a:rPr>
              <a:t>: sort the lines in a file</a:t>
            </a:r>
            <a:endParaRPr sz="2200">
              <a:solidFill>
                <a:schemeClr val="tx1"/>
              </a:solidFill>
            </a:endParaRPr>
          </a:p>
          <a:p>
            <a:pPr marL="0" lvl="0" indent="0" algn="l" rtl="0">
              <a:spcBef>
                <a:spcPts val="1200"/>
              </a:spcBef>
              <a:spcAft>
                <a:spcPts val="0"/>
              </a:spcAft>
              <a:buNone/>
            </a:pPr>
            <a:r>
              <a:rPr lang="en" sz="2200" b="1" err="1">
                <a:solidFill>
                  <a:schemeClr val="tx1"/>
                </a:solidFill>
                <a:latin typeface="Nunito"/>
                <a:ea typeface="Nunito"/>
                <a:cs typeface="Nunito"/>
                <a:sym typeface="Nunito"/>
              </a:rPr>
              <a:t>uniq</a:t>
            </a:r>
            <a:r>
              <a:rPr lang="en" sz="2200">
                <a:solidFill>
                  <a:schemeClr val="tx1"/>
                </a:solidFill>
              </a:rPr>
              <a:t>: filter out duplicate lines in a file</a:t>
            </a:r>
            <a:endParaRPr sz="2200">
              <a:solidFill>
                <a:schemeClr val="tx1"/>
              </a:solidFill>
            </a:endParaRPr>
          </a:p>
          <a:p>
            <a:pPr marL="0" lvl="0" indent="0" algn="l" rtl="0">
              <a:spcBef>
                <a:spcPts val="1200"/>
              </a:spcBef>
              <a:spcAft>
                <a:spcPts val="0"/>
              </a:spcAft>
              <a:buClr>
                <a:schemeClr val="dk1"/>
              </a:buClr>
              <a:buSzPct val="50000"/>
              <a:buFont typeface="Arial"/>
              <a:buNone/>
            </a:pPr>
            <a:r>
              <a:rPr lang="en" sz="2200" b="1">
                <a:solidFill>
                  <a:schemeClr val="tx1"/>
                </a:solidFill>
                <a:latin typeface="Nunito"/>
                <a:ea typeface="Nunito"/>
                <a:cs typeface="Nunito"/>
                <a:sym typeface="Nunito"/>
              </a:rPr>
              <a:t>grep</a:t>
            </a:r>
            <a:r>
              <a:rPr lang="en" sz="2200">
                <a:solidFill>
                  <a:schemeClr val="tx1"/>
                </a:solidFill>
              </a:rPr>
              <a:t>: search for lines containing a keyword</a:t>
            </a:r>
            <a:endParaRPr sz="2200">
              <a:solidFill>
                <a:schemeClr val="tx1"/>
              </a:solidFill>
            </a:endParaRPr>
          </a:p>
          <a:p>
            <a:pPr marL="0" lvl="0" indent="0" algn="l" rtl="0">
              <a:spcBef>
                <a:spcPts val="1200"/>
              </a:spcBef>
              <a:spcAft>
                <a:spcPts val="0"/>
              </a:spcAft>
              <a:buNone/>
            </a:pPr>
            <a:r>
              <a:rPr lang="en" sz="2200" b="1">
                <a:solidFill>
                  <a:schemeClr val="tx1"/>
                </a:solidFill>
                <a:latin typeface="Nunito"/>
                <a:ea typeface="Nunito"/>
                <a:cs typeface="Nunito"/>
                <a:sym typeface="Nunito"/>
              </a:rPr>
              <a:t>sed</a:t>
            </a:r>
            <a:r>
              <a:rPr lang="en" sz="2200">
                <a:solidFill>
                  <a:schemeClr val="tx1"/>
                </a:solidFill>
              </a:rPr>
              <a:t>: scan through a file and make edits</a:t>
            </a:r>
            <a:endParaRPr sz="2200">
              <a:solidFill>
                <a:schemeClr val="tx1"/>
              </a:solidFill>
            </a:endParaRPr>
          </a:p>
          <a:p>
            <a:pPr marL="0" lvl="0" indent="0" algn="l" rtl="0">
              <a:spcBef>
                <a:spcPts val="1200"/>
              </a:spcBef>
              <a:spcAft>
                <a:spcPts val="0"/>
              </a:spcAft>
              <a:buNone/>
            </a:pPr>
            <a:r>
              <a:rPr lang="en" sz="2200" b="1">
                <a:solidFill>
                  <a:schemeClr val="tx1"/>
                </a:solidFill>
                <a:latin typeface="Nunito"/>
                <a:ea typeface="Nunito"/>
                <a:cs typeface="Nunito"/>
                <a:sym typeface="Nunito"/>
              </a:rPr>
              <a:t>awk</a:t>
            </a:r>
            <a:r>
              <a:rPr lang="en" sz="2200">
                <a:solidFill>
                  <a:schemeClr val="tx1"/>
                </a:solidFill>
              </a:rPr>
              <a:t>: scan through a file and extract text</a:t>
            </a:r>
            <a:endParaRPr sz="2200">
              <a:solidFill>
                <a:schemeClr val="tx1"/>
              </a:solidFill>
            </a:endParaRPr>
          </a:p>
          <a:p>
            <a:pPr marL="0" lvl="0" indent="0" algn="l" rtl="0">
              <a:spcBef>
                <a:spcPts val="1200"/>
              </a:spcBef>
              <a:spcAft>
                <a:spcPts val="1200"/>
              </a:spcAft>
              <a:buClr>
                <a:schemeClr val="dk1"/>
              </a:buClr>
              <a:buSzPct val="50000"/>
              <a:buFont typeface="Arial"/>
              <a:buNone/>
            </a:pPr>
            <a:r>
              <a:rPr lang="en" sz="2200" b="1">
                <a:solidFill>
                  <a:schemeClr val="tx1"/>
                </a:solidFill>
                <a:latin typeface="Nunito"/>
                <a:ea typeface="Nunito"/>
                <a:cs typeface="Nunito"/>
                <a:sym typeface="Nunito"/>
              </a:rPr>
              <a:t>vim</a:t>
            </a:r>
            <a:r>
              <a:rPr lang="en" sz="2200">
                <a:solidFill>
                  <a:schemeClr val="tx1"/>
                </a:solidFill>
              </a:rPr>
              <a:t>: terminal-based text editor (</a:t>
            </a:r>
            <a:r>
              <a:rPr lang="en" sz="2200" u="sng">
                <a:solidFill>
                  <a:schemeClr val="tx1"/>
                </a:solidFill>
                <a:hlinkClick r:id="rId3">
                  <a:extLst>
                    <a:ext uri="{A12FA001-AC4F-418D-AE19-62706E023703}">
                      <ahyp:hlinkClr xmlns:ahyp="http://schemas.microsoft.com/office/drawing/2018/hyperlinkcolor" val="tx"/>
                    </a:ext>
                  </a:extLst>
                </a:hlinkClick>
              </a:rPr>
              <a:t>openvim.com</a:t>
            </a:r>
            <a:r>
              <a:rPr lang="en" sz="2200">
                <a:solidFill>
                  <a:schemeClr val="tx1"/>
                </a:solidFill>
              </a:rPr>
              <a:t>)</a:t>
            </a:r>
            <a:endParaRPr sz="2200">
              <a:solidFill>
                <a:schemeClr val="tx1"/>
              </a:solidFill>
            </a:endParaRPr>
          </a:p>
        </p:txBody>
      </p:sp>
      <p:sp>
        <p:nvSpPr>
          <p:cNvPr id="1063" name="Google Shape;1063;p121"/>
          <p:cNvSpPr txBox="1">
            <a:spLocks noGrp="1"/>
          </p:cNvSpPr>
          <p:nvPr>
            <p:ph type="body" idx="1"/>
          </p:nvPr>
        </p:nvSpPr>
        <p:spPr>
          <a:xfrm>
            <a:off x="4736350" y="1017725"/>
            <a:ext cx="4260300" cy="4015200"/>
          </a:xfrm>
          <a:prstGeom prst="rect">
            <a:avLst/>
          </a:prstGeom>
          <a:solidFill>
            <a:schemeClr val="lt2"/>
          </a:solidFill>
        </p:spPr>
        <p:txBody>
          <a:bodyPr spcFirstLastPara="1" wrap="square" lIns="91425" tIns="91425" rIns="91425" bIns="91425" anchor="t" anchorCtr="0">
            <a:normAutofit fontScale="70000" lnSpcReduction="20000"/>
          </a:bodyPr>
          <a:lstStyle/>
          <a:p>
            <a:pPr marL="0" lvl="0" indent="0" algn="l" rtl="0">
              <a:spcBef>
                <a:spcPts val="0"/>
              </a:spcBef>
              <a:spcAft>
                <a:spcPts val="0"/>
              </a:spcAft>
              <a:buClr>
                <a:schemeClr val="dk1"/>
              </a:buClr>
              <a:buSzPct val="50000"/>
              <a:buFont typeface="Arial"/>
              <a:buNone/>
            </a:pPr>
            <a:r>
              <a:rPr lang="en" sz="2200">
                <a:latin typeface="Nunito"/>
                <a:ea typeface="Nunito"/>
                <a:cs typeface="Nunito"/>
                <a:sym typeface="Nunito"/>
              </a:rPr>
              <a:t>cut [</a:t>
            </a:r>
            <a:r>
              <a:rPr lang="en" sz="2200" err="1">
                <a:latin typeface="Nunito"/>
                <a:ea typeface="Nunito"/>
                <a:cs typeface="Nunito"/>
                <a:sym typeface="Nunito"/>
              </a:rPr>
              <a:t>path_to_file</a:t>
            </a:r>
            <a:r>
              <a:rPr lang="en" sz="2200">
                <a:latin typeface="Nunito"/>
                <a:ea typeface="Nunito"/>
                <a:cs typeface="Nunito"/>
                <a:sym typeface="Nunito"/>
              </a:rPr>
              <a:t>]...</a:t>
            </a:r>
            <a:endParaRPr sz="2200">
              <a:latin typeface="Nunito"/>
              <a:ea typeface="Nunito"/>
              <a:cs typeface="Nunito"/>
              <a:sym typeface="Nunito"/>
            </a:endParaRPr>
          </a:p>
          <a:p>
            <a:pPr marL="0" lvl="0" indent="0" algn="l" rtl="0">
              <a:spcBef>
                <a:spcPts val="1200"/>
              </a:spcBef>
              <a:spcAft>
                <a:spcPts val="0"/>
              </a:spcAft>
              <a:buClr>
                <a:schemeClr val="dk1"/>
              </a:buClr>
              <a:buSzPct val="50000"/>
              <a:buFont typeface="Arial"/>
              <a:buNone/>
            </a:pPr>
            <a:r>
              <a:rPr lang="en" sz="2200">
                <a:latin typeface="Nunito"/>
                <a:ea typeface="Nunito"/>
                <a:cs typeface="Nunito"/>
                <a:sym typeface="Nunito"/>
              </a:rPr>
              <a:t>tr character_set1 character_set2</a:t>
            </a:r>
            <a:endParaRPr sz="2200">
              <a:latin typeface="Nunito"/>
              <a:ea typeface="Nunito"/>
              <a:cs typeface="Nunito"/>
              <a:sym typeface="Nunito"/>
            </a:endParaRPr>
          </a:p>
          <a:p>
            <a:pPr marL="0" lvl="0" indent="0" algn="l" rtl="0">
              <a:spcBef>
                <a:spcPts val="1200"/>
              </a:spcBef>
              <a:spcAft>
                <a:spcPts val="0"/>
              </a:spcAft>
              <a:buClr>
                <a:schemeClr val="dk1"/>
              </a:buClr>
              <a:buSzPct val="50000"/>
              <a:buFont typeface="Arial"/>
              <a:buNone/>
            </a:pPr>
            <a:r>
              <a:rPr lang="en" sz="2200">
                <a:latin typeface="Nunito"/>
                <a:ea typeface="Nunito"/>
                <a:cs typeface="Nunito"/>
                <a:sym typeface="Nunito"/>
              </a:rPr>
              <a:t>rev [</a:t>
            </a:r>
            <a:r>
              <a:rPr lang="en" sz="2200" err="1">
                <a:latin typeface="Nunito"/>
                <a:ea typeface="Nunito"/>
                <a:cs typeface="Nunito"/>
                <a:sym typeface="Nunito"/>
              </a:rPr>
              <a:t>path_to_file</a:t>
            </a:r>
            <a:r>
              <a:rPr lang="en" sz="2200">
                <a:latin typeface="Nunito"/>
                <a:ea typeface="Nunito"/>
                <a:cs typeface="Nunito"/>
                <a:sym typeface="Nunito"/>
              </a:rPr>
              <a:t>]...</a:t>
            </a:r>
            <a:endParaRPr sz="2200">
              <a:latin typeface="Nunito"/>
              <a:ea typeface="Nunito"/>
              <a:cs typeface="Nunito"/>
              <a:sym typeface="Nunito"/>
            </a:endParaRPr>
          </a:p>
          <a:p>
            <a:pPr marL="0" lvl="0" indent="0" algn="l" rtl="0">
              <a:spcBef>
                <a:spcPts val="1200"/>
              </a:spcBef>
              <a:spcAft>
                <a:spcPts val="0"/>
              </a:spcAft>
              <a:buClr>
                <a:schemeClr val="dk1"/>
              </a:buClr>
              <a:buSzPct val="50000"/>
              <a:buFont typeface="Arial"/>
              <a:buNone/>
            </a:pPr>
            <a:r>
              <a:rPr lang="en" sz="2200">
                <a:latin typeface="Nunito"/>
                <a:ea typeface="Nunito"/>
                <a:cs typeface="Nunito"/>
                <a:sym typeface="Nunito"/>
              </a:rPr>
              <a:t>paste [</a:t>
            </a:r>
            <a:r>
              <a:rPr lang="en" sz="2200" err="1">
                <a:latin typeface="Nunito"/>
                <a:ea typeface="Nunito"/>
                <a:cs typeface="Nunito"/>
                <a:sym typeface="Nunito"/>
              </a:rPr>
              <a:t>path_to_file</a:t>
            </a:r>
            <a:r>
              <a:rPr lang="en" sz="2200">
                <a:latin typeface="Nunito"/>
                <a:ea typeface="Nunito"/>
                <a:cs typeface="Nunito"/>
                <a:sym typeface="Nunito"/>
              </a:rPr>
              <a:t>]...</a:t>
            </a:r>
            <a:endParaRPr sz="2200">
              <a:latin typeface="Nunito"/>
              <a:ea typeface="Nunito"/>
              <a:cs typeface="Nunito"/>
              <a:sym typeface="Nunito"/>
            </a:endParaRPr>
          </a:p>
          <a:p>
            <a:pPr marL="0" lvl="0" indent="0" algn="l" rtl="0">
              <a:spcBef>
                <a:spcPts val="1200"/>
              </a:spcBef>
              <a:spcAft>
                <a:spcPts val="0"/>
              </a:spcAft>
              <a:buClr>
                <a:schemeClr val="dk1"/>
              </a:buClr>
              <a:buSzPct val="50000"/>
              <a:buFont typeface="Arial"/>
              <a:buNone/>
            </a:pPr>
            <a:r>
              <a:rPr lang="en" sz="2200">
                <a:latin typeface="Nunito"/>
                <a:ea typeface="Nunito"/>
                <a:cs typeface="Nunito"/>
                <a:sym typeface="Nunito"/>
              </a:rPr>
              <a:t>sort [</a:t>
            </a:r>
            <a:r>
              <a:rPr lang="en" sz="2200" err="1">
                <a:latin typeface="Nunito"/>
                <a:ea typeface="Nunito"/>
                <a:cs typeface="Nunito"/>
                <a:sym typeface="Nunito"/>
              </a:rPr>
              <a:t>path_to_file</a:t>
            </a:r>
            <a:r>
              <a:rPr lang="en" sz="2200">
                <a:latin typeface="Nunito"/>
                <a:ea typeface="Nunito"/>
                <a:cs typeface="Nunito"/>
                <a:sym typeface="Nunito"/>
              </a:rPr>
              <a:t>]...</a:t>
            </a:r>
            <a:endParaRPr sz="2200">
              <a:latin typeface="Nunito"/>
              <a:ea typeface="Nunito"/>
              <a:cs typeface="Nunito"/>
              <a:sym typeface="Nunito"/>
            </a:endParaRPr>
          </a:p>
          <a:p>
            <a:pPr marL="0" lvl="0" indent="0" algn="l" rtl="0">
              <a:spcBef>
                <a:spcPts val="1200"/>
              </a:spcBef>
              <a:spcAft>
                <a:spcPts val="0"/>
              </a:spcAft>
              <a:buClr>
                <a:schemeClr val="dk1"/>
              </a:buClr>
              <a:buSzPct val="50000"/>
              <a:buFont typeface="Arial"/>
              <a:buNone/>
            </a:pPr>
            <a:r>
              <a:rPr lang="en" sz="2200" err="1">
                <a:latin typeface="Nunito"/>
                <a:ea typeface="Nunito"/>
                <a:cs typeface="Nunito"/>
                <a:sym typeface="Nunito"/>
              </a:rPr>
              <a:t>uniq</a:t>
            </a:r>
            <a:r>
              <a:rPr lang="en" sz="2200">
                <a:latin typeface="Nunito"/>
                <a:ea typeface="Nunito"/>
                <a:cs typeface="Nunito"/>
                <a:sym typeface="Nunito"/>
              </a:rPr>
              <a:t> [</a:t>
            </a:r>
            <a:r>
              <a:rPr lang="en" sz="2200" err="1">
                <a:latin typeface="Nunito"/>
                <a:ea typeface="Nunito"/>
                <a:cs typeface="Nunito"/>
                <a:sym typeface="Nunito"/>
              </a:rPr>
              <a:t>path_to_file_input</a:t>
            </a:r>
            <a:r>
              <a:rPr lang="en" sz="2200">
                <a:latin typeface="Nunito"/>
                <a:ea typeface="Nunito"/>
                <a:cs typeface="Nunito"/>
                <a:sym typeface="Nunito"/>
              </a:rPr>
              <a:t> [</a:t>
            </a:r>
            <a:r>
              <a:rPr lang="en" sz="2200" err="1">
                <a:latin typeface="Nunito"/>
                <a:ea typeface="Nunito"/>
                <a:cs typeface="Nunito"/>
                <a:sym typeface="Nunito"/>
              </a:rPr>
              <a:t>path_to_file_output</a:t>
            </a:r>
            <a:r>
              <a:rPr lang="en" sz="2200">
                <a:latin typeface="Nunito"/>
                <a:ea typeface="Nunito"/>
                <a:cs typeface="Nunito"/>
                <a:sym typeface="Nunito"/>
              </a:rPr>
              <a:t>]]</a:t>
            </a:r>
            <a:endParaRPr sz="2200">
              <a:latin typeface="Nunito"/>
              <a:ea typeface="Nunito"/>
              <a:cs typeface="Nunito"/>
              <a:sym typeface="Nunito"/>
            </a:endParaRPr>
          </a:p>
          <a:p>
            <a:pPr marL="0" lvl="0" indent="0" algn="l" rtl="0">
              <a:spcBef>
                <a:spcPts val="1200"/>
              </a:spcBef>
              <a:spcAft>
                <a:spcPts val="0"/>
              </a:spcAft>
              <a:buClr>
                <a:schemeClr val="dk1"/>
              </a:buClr>
              <a:buSzPct val="50000"/>
              <a:buFont typeface="Arial"/>
              <a:buNone/>
            </a:pPr>
            <a:r>
              <a:rPr lang="en" sz="2200">
                <a:latin typeface="Nunito"/>
                <a:ea typeface="Nunito"/>
                <a:cs typeface="Nunito"/>
                <a:sym typeface="Nunito"/>
              </a:rPr>
              <a:t>grep pattern [</a:t>
            </a:r>
            <a:r>
              <a:rPr lang="en" sz="2200" err="1">
                <a:latin typeface="Nunito"/>
                <a:ea typeface="Nunito"/>
                <a:cs typeface="Nunito"/>
                <a:sym typeface="Nunito"/>
              </a:rPr>
              <a:t>path_to_file</a:t>
            </a:r>
            <a:r>
              <a:rPr lang="en" sz="2200">
                <a:latin typeface="Nunito"/>
                <a:ea typeface="Nunito"/>
                <a:cs typeface="Nunito"/>
                <a:sym typeface="Nunito"/>
              </a:rPr>
              <a:t>]...</a:t>
            </a:r>
            <a:endParaRPr sz="2200">
              <a:latin typeface="Nunito"/>
              <a:ea typeface="Nunito"/>
              <a:cs typeface="Nunito"/>
              <a:sym typeface="Nunito"/>
            </a:endParaRPr>
          </a:p>
          <a:p>
            <a:pPr marL="0" lvl="0" indent="0" algn="l" rtl="0">
              <a:spcBef>
                <a:spcPts val="1200"/>
              </a:spcBef>
              <a:spcAft>
                <a:spcPts val="0"/>
              </a:spcAft>
              <a:buClr>
                <a:schemeClr val="dk1"/>
              </a:buClr>
              <a:buSzPct val="50000"/>
              <a:buFont typeface="Arial"/>
              <a:buNone/>
            </a:pPr>
            <a:r>
              <a:rPr lang="en" sz="2200">
                <a:latin typeface="Nunito"/>
                <a:ea typeface="Nunito"/>
                <a:cs typeface="Nunito"/>
                <a:sym typeface="Nunito"/>
              </a:rPr>
              <a:t>sed </a:t>
            </a:r>
            <a:r>
              <a:rPr lang="en" sz="2200" err="1">
                <a:latin typeface="Nunito"/>
                <a:ea typeface="Nunito"/>
                <a:cs typeface="Nunito"/>
                <a:sym typeface="Nunito"/>
              </a:rPr>
              <a:t>script_pattern</a:t>
            </a:r>
            <a:r>
              <a:rPr lang="en" sz="2200">
                <a:latin typeface="Nunito"/>
                <a:ea typeface="Nunito"/>
                <a:cs typeface="Nunito"/>
                <a:sym typeface="Nunito"/>
              </a:rPr>
              <a:t> [</a:t>
            </a:r>
            <a:r>
              <a:rPr lang="en" sz="2200" err="1">
                <a:latin typeface="Nunito"/>
                <a:ea typeface="Nunito"/>
                <a:cs typeface="Nunito"/>
                <a:sym typeface="Nunito"/>
              </a:rPr>
              <a:t>path_to_file</a:t>
            </a:r>
            <a:r>
              <a:rPr lang="en" sz="2200">
                <a:latin typeface="Nunito"/>
                <a:ea typeface="Nunito"/>
                <a:cs typeface="Nunito"/>
                <a:sym typeface="Nunito"/>
              </a:rPr>
              <a:t>]...</a:t>
            </a:r>
            <a:endParaRPr sz="2200">
              <a:latin typeface="Nunito"/>
              <a:ea typeface="Nunito"/>
              <a:cs typeface="Nunito"/>
              <a:sym typeface="Nunito"/>
            </a:endParaRPr>
          </a:p>
          <a:p>
            <a:pPr marL="0" lvl="0" indent="0" algn="l" rtl="0">
              <a:spcBef>
                <a:spcPts val="1200"/>
              </a:spcBef>
              <a:spcAft>
                <a:spcPts val="0"/>
              </a:spcAft>
              <a:buClr>
                <a:schemeClr val="dk1"/>
              </a:buClr>
              <a:buSzPct val="50000"/>
              <a:buFont typeface="Arial"/>
              <a:buNone/>
            </a:pPr>
            <a:r>
              <a:rPr lang="en" sz="2200">
                <a:latin typeface="Nunito"/>
                <a:ea typeface="Nunito"/>
                <a:cs typeface="Nunito"/>
                <a:sym typeface="Nunito"/>
              </a:rPr>
              <a:t>awk program-text [</a:t>
            </a:r>
            <a:r>
              <a:rPr lang="en" sz="2200" err="1">
                <a:latin typeface="Nunito"/>
                <a:ea typeface="Nunito"/>
                <a:cs typeface="Nunito"/>
                <a:sym typeface="Nunito"/>
              </a:rPr>
              <a:t>path_to_file</a:t>
            </a:r>
            <a:r>
              <a:rPr lang="en" sz="2200">
                <a:latin typeface="Nunito"/>
                <a:ea typeface="Nunito"/>
                <a:cs typeface="Nunito"/>
                <a:sym typeface="Nunito"/>
              </a:rPr>
              <a:t>]...</a:t>
            </a:r>
            <a:endParaRPr sz="2200">
              <a:latin typeface="Nunito"/>
              <a:ea typeface="Nunito"/>
              <a:cs typeface="Nunito"/>
              <a:sym typeface="Nunito"/>
            </a:endParaRPr>
          </a:p>
          <a:p>
            <a:pPr marL="0" lvl="0" indent="0" algn="l" rtl="0">
              <a:spcBef>
                <a:spcPts val="1200"/>
              </a:spcBef>
              <a:spcAft>
                <a:spcPts val="1200"/>
              </a:spcAft>
              <a:buNone/>
            </a:pPr>
            <a:r>
              <a:rPr lang="en" sz="2200">
                <a:latin typeface="Nunito"/>
                <a:ea typeface="Nunito"/>
                <a:cs typeface="Nunito"/>
                <a:sym typeface="Nunito"/>
              </a:rPr>
              <a:t>vim [</a:t>
            </a:r>
            <a:r>
              <a:rPr lang="en" sz="2200" err="1">
                <a:latin typeface="Nunito"/>
                <a:ea typeface="Nunito"/>
                <a:cs typeface="Nunito"/>
                <a:sym typeface="Nunito"/>
              </a:rPr>
              <a:t>path_to_file</a:t>
            </a:r>
            <a:r>
              <a:rPr lang="en" sz="2200">
                <a:latin typeface="Nunito"/>
                <a:ea typeface="Nunito"/>
                <a:cs typeface="Nunito"/>
                <a:sym typeface="Nunito"/>
              </a:rPr>
              <a:t>]...</a:t>
            </a:r>
            <a:endParaRPr sz="2200">
              <a:latin typeface="Nunito"/>
              <a:ea typeface="Nunito"/>
              <a:cs typeface="Nunito"/>
              <a:sym typeface="Nunito"/>
            </a:endParaRPr>
          </a:p>
        </p:txBody>
      </p:sp>
      <p:sp>
        <p:nvSpPr>
          <p:cNvPr id="1064" name="Google Shape;1064;p121"/>
          <p:cNvSpPr txBox="1"/>
          <p:nvPr/>
        </p:nvSpPr>
        <p:spPr>
          <a:xfrm>
            <a:off x="4736350" y="586625"/>
            <a:ext cx="4260300" cy="431100"/>
          </a:xfrm>
          <a:prstGeom prst="rect">
            <a:avLst/>
          </a:prstGeom>
          <a:solidFill>
            <a:srgbClr val="D9D9D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Usage</a:t>
            </a:r>
            <a:endParaRPr sz="16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1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a:t>
            </a:r>
            <a:r>
              <a:rPr lang="en">
                <a:latin typeface="Nunito"/>
                <a:ea typeface="Nunito"/>
                <a:cs typeface="Nunito"/>
                <a:sym typeface="Nunito"/>
              </a:rPr>
              <a:t>less</a:t>
            </a:r>
            <a:r>
              <a:rPr lang="en"/>
              <a:t> command</a:t>
            </a:r>
            <a:endParaRPr/>
          </a:p>
        </p:txBody>
      </p:sp>
      <p:sp>
        <p:nvSpPr>
          <p:cNvPr id="1087" name="Google Shape;1087;p124"/>
          <p:cNvSpPr txBox="1">
            <a:spLocks noGrp="1"/>
          </p:cNvSpPr>
          <p:nvPr>
            <p:ph type="body" idx="1"/>
          </p:nvPr>
        </p:nvSpPr>
        <p:spPr>
          <a:xfrm>
            <a:off x="4572000" y="1907904"/>
            <a:ext cx="4388400" cy="264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tx1"/>
              </a:buClr>
              <a:buNone/>
            </a:pPr>
            <a:r>
              <a:rPr lang="en">
                <a:solidFill>
                  <a:schemeClr val="tx1"/>
                </a:solidFill>
              </a:rPr>
              <a:t>Search down through a file within </a:t>
            </a:r>
            <a:r>
              <a:rPr lang="en">
                <a:solidFill>
                  <a:schemeClr val="tx1"/>
                </a:solidFill>
                <a:latin typeface="Nunito"/>
                <a:ea typeface="Nunito"/>
                <a:cs typeface="Nunito"/>
                <a:sym typeface="Nunito"/>
              </a:rPr>
              <a:t>less</a:t>
            </a:r>
            <a:r>
              <a:rPr lang="en">
                <a:solidFill>
                  <a:schemeClr val="tx1"/>
                </a:solidFill>
              </a:rPr>
              <a:t>:</a:t>
            </a:r>
            <a:endParaRPr>
              <a:solidFill>
                <a:schemeClr val="tx1"/>
              </a:solidFill>
            </a:endParaRPr>
          </a:p>
          <a:p>
            <a:pPr marL="457200" lvl="0" indent="-342900" algn="l" rtl="0">
              <a:spcBef>
                <a:spcPts val="1200"/>
              </a:spcBef>
              <a:spcAft>
                <a:spcPts val="0"/>
              </a:spcAft>
              <a:buClr>
                <a:schemeClr val="tx1"/>
              </a:buClr>
              <a:buSzPts val="1800"/>
              <a:buAutoNum type="arabicPeriod"/>
            </a:pPr>
            <a:r>
              <a:rPr lang="en">
                <a:solidFill>
                  <a:schemeClr val="tx1"/>
                </a:solidFill>
              </a:rPr>
              <a:t>Press the forward-slash /</a:t>
            </a:r>
            <a:endParaRPr>
              <a:solidFill>
                <a:schemeClr val="tx1"/>
              </a:solidFill>
            </a:endParaRPr>
          </a:p>
          <a:p>
            <a:pPr marL="457200" lvl="0" indent="-342900" algn="l" rtl="0">
              <a:spcBef>
                <a:spcPts val="0"/>
              </a:spcBef>
              <a:spcAft>
                <a:spcPts val="0"/>
              </a:spcAft>
              <a:buClr>
                <a:schemeClr val="tx1"/>
              </a:buClr>
              <a:buSzPts val="1800"/>
              <a:buAutoNum type="arabicPeriod"/>
            </a:pPr>
            <a:r>
              <a:rPr lang="en">
                <a:solidFill>
                  <a:schemeClr val="tx1"/>
                </a:solidFill>
              </a:rPr>
              <a:t>Type your search keyword</a:t>
            </a:r>
            <a:endParaRPr>
              <a:solidFill>
                <a:schemeClr val="tx1"/>
              </a:solidFill>
            </a:endParaRPr>
          </a:p>
          <a:p>
            <a:pPr marL="457200" lvl="0" indent="-342900" algn="l" rtl="0">
              <a:spcBef>
                <a:spcPts val="0"/>
              </a:spcBef>
              <a:spcAft>
                <a:spcPts val="0"/>
              </a:spcAft>
              <a:buClr>
                <a:schemeClr val="tx1"/>
              </a:buClr>
              <a:buSzPts val="1800"/>
              <a:buAutoNum type="arabicPeriod"/>
            </a:pPr>
            <a:r>
              <a:rPr lang="en">
                <a:solidFill>
                  <a:schemeClr val="tx1"/>
                </a:solidFill>
              </a:rPr>
              <a:t>Press </a:t>
            </a:r>
            <a:r>
              <a:rPr lang="en" i="1">
                <a:solidFill>
                  <a:schemeClr val="tx1"/>
                </a:solidFill>
              </a:rPr>
              <a:t>enter</a:t>
            </a:r>
            <a:endParaRPr i="1">
              <a:solidFill>
                <a:schemeClr val="tx1"/>
              </a:solidFill>
            </a:endParaRPr>
          </a:p>
          <a:p>
            <a:pPr marL="0" lvl="0" indent="0" algn="l" rtl="0">
              <a:spcBef>
                <a:spcPts val="1200"/>
              </a:spcBef>
              <a:spcAft>
                <a:spcPts val="1200"/>
              </a:spcAft>
              <a:buClr>
                <a:schemeClr val="tx1"/>
              </a:buClr>
              <a:buNone/>
            </a:pPr>
            <a:r>
              <a:rPr lang="en">
                <a:solidFill>
                  <a:schemeClr val="tx1"/>
                </a:solidFill>
              </a:rPr>
              <a:t>To search up from your current position, use a question-mark ? instead of a forward-slash /</a:t>
            </a:r>
            <a:endParaRPr>
              <a:solidFill>
                <a:schemeClr val="tx1"/>
              </a:solidFill>
            </a:endParaRPr>
          </a:p>
        </p:txBody>
      </p:sp>
      <p:sp>
        <p:nvSpPr>
          <p:cNvPr id="10" name="Google Shape;1076;p123">
            <a:extLst>
              <a:ext uri="{FF2B5EF4-FFF2-40B4-BE49-F238E27FC236}">
                <a16:creationId xmlns:a16="http://schemas.microsoft.com/office/drawing/2014/main" id="{B74F4789-35C3-8B18-E07F-23C30FBFF97C}"/>
              </a:ext>
            </a:extLst>
          </p:cNvPr>
          <p:cNvSpPr txBox="1">
            <a:spLocks/>
          </p:cNvSpPr>
          <p:nvPr/>
        </p:nvSpPr>
        <p:spPr>
          <a:xfrm>
            <a:off x="311700" y="1220350"/>
            <a:ext cx="4654500" cy="49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spcAft>
                <a:spcPts val="1200"/>
              </a:spcAft>
              <a:buFont typeface="Arial"/>
              <a:buNone/>
            </a:pPr>
            <a:r>
              <a:rPr lang="en-US">
                <a:solidFill>
                  <a:schemeClr val="tx1"/>
                </a:solidFill>
              </a:rPr>
              <a:t>View large files and text one page at a time.</a:t>
            </a:r>
          </a:p>
        </p:txBody>
      </p:sp>
      <p:sp>
        <p:nvSpPr>
          <p:cNvPr id="11" name="Google Shape;1077;p123">
            <a:extLst>
              <a:ext uri="{FF2B5EF4-FFF2-40B4-BE49-F238E27FC236}">
                <a16:creationId xmlns:a16="http://schemas.microsoft.com/office/drawing/2014/main" id="{B2625A73-6D17-4A9D-3A41-A3C7199E03C6}"/>
              </a:ext>
            </a:extLst>
          </p:cNvPr>
          <p:cNvSpPr txBox="1">
            <a:spLocks/>
          </p:cNvSpPr>
          <p:nvPr/>
        </p:nvSpPr>
        <p:spPr>
          <a:xfrm>
            <a:off x="1264425" y="2008400"/>
            <a:ext cx="2327100" cy="414000"/>
          </a:xfrm>
          <a:prstGeom prst="rect">
            <a:avLst/>
          </a:prstGeom>
          <a:solidFill>
            <a:srgbClr val="CCCCCC"/>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95000"/>
              </a:lnSpc>
              <a:spcAft>
                <a:spcPts val="1200"/>
              </a:spcAft>
              <a:buSzPts val="935"/>
              <a:buFont typeface="Arial"/>
              <a:buNone/>
            </a:pPr>
            <a:r>
              <a:rPr lang="en-US" sz="1729">
                <a:solidFill>
                  <a:schemeClr val="tx1"/>
                </a:solidFill>
              </a:rPr>
              <a:t>Example usage</a:t>
            </a:r>
          </a:p>
        </p:txBody>
      </p:sp>
      <p:sp>
        <p:nvSpPr>
          <p:cNvPr id="12" name="Google Shape;1078;p123">
            <a:extLst>
              <a:ext uri="{FF2B5EF4-FFF2-40B4-BE49-F238E27FC236}">
                <a16:creationId xmlns:a16="http://schemas.microsoft.com/office/drawing/2014/main" id="{83C62785-079D-10F8-2DB1-FB8622942376}"/>
              </a:ext>
            </a:extLst>
          </p:cNvPr>
          <p:cNvSpPr txBox="1">
            <a:spLocks/>
          </p:cNvSpPr>
          <p:nvPr/>
        </p:nvSpPr>
        <p:spPr>
          <a:xfrm>
            <a:off x="1264425" y="2422404"/>
            <a:ext cx="2327100" cy="809400"/>
          </a:xfrm>
          <a:prstGeom prst="rect">
            <a:avLst/>
          </a:prstGeom>
          <a:solidFill>
            <a:schemeClr val="lt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95000"/>
              </a:lnSpc>
              <a:buFont typeface="Arial"/>
              <a:buNone/>
            </a:pPr>
            <a:r>
              <a:rPr lang="en-US" sz="1700">
                <a:solidFill>
                  <a:schemeClr val="tx1"/>
                </a:solidFill>
                <a:latin typeface="Nunito"/>
                <a:ea typeface="Nunito"/>
                <a:cs typeface="Nunito"/>
                <a:sym typeface="Nunito"/>
              </a:rPr>
              <a:t>less sequences.txt</a:t>
            </a:r>
          </a:p>
          <a:p>
            <a:pPr marL="0" indent="0">
              <a:lnSpc>
                <a:spcPct val="95000"/>
              </a:lnSpc>
              <a:spcBef>
                <a:spcPts val="1200"/>
              </a:spcBef>
              <a:spcAft>
                <a:spcPts val="1200"/>
              </a:spcAft>
              <a:buFont typeface="Arial"/>
              <a:buNone/>
            </a:pPr>
            <a:r>
              <a:rPr lang="en-US" sz="1700">
                <a:solidFill>
                  <a:schemeClr val="tx1"/>
                </a:solidFill>
                <a:latin typeface="Nunito"/>
                <a:ea typeface="Nunito"/>
                <a:cs typeface="Nunito"/>
                <a:sym typeface="Nunito"/>
              </a:rPr>
              <a:t>history | less</a:t>
            </a:r>
          </a:p>
        </p:txBody>
      </p:sp>
      <p:sp>
        <p:nvSpPr>
          <p:cNvPr id="13" name="Google Shape;1079;p123">
            <a:extLst>
              <a:ext uri="{FF2B5EF4-FFF2-40B4-BE49-F238E27FC236}">
                <a16:creationId xmlns:a16="http://schemas.microsoft.com/office/drawing/2014/main" id="{05CD92A7-FAC1-9EF9-C6E1-0BAE13BC078E}"/>
              </a:ext>
            </a:extLst>
          </p:cNvPr>
          <p:cNvSpPr txBox="1">
            <a:spLocks/>
          </p:cNvSpPr>
          <p:nvPr/>
        </p:nvSpPr>
        <p:spPr>
          <a:xfrm>
            <a:off x="715275" y="3518450"/>
            <a:ext cx="3425400" cy="80940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a:buClr>
                <a:schemeClr val="tx1"/>
              </a:buClr>
              <a:buFont typeface="Arial"/>
              <a:buChar char="-"/>
            </a:pPr>
            <a:r>
              <a:rPr lang="en-US">
                <a:solidFill>
                  <a:schemeClr val="tx1"/>
                </a:solidFill>
              </a:rPr>
              <a:t>Quit out by pressing </a:t>
            </a:r>
            <a:r>
              <a:rPr lang="en-US" b="1">
                <a:solidFill>
                  <a:schemeClr val="tx1"/>
                </a:solidFill>
                <a:latin typeface="Nunito"/>
                <a:ea typeface="Nunito"/>
                <a:cs typeface="Nunito"/>
                <a:sym typeface="Nunito"/>
              </a:rPr>
              <a:t>q</a:t>
            </a:r>
          </a:p>
          <a:p>
            <a:pPr>
              <a:buClr>
                <a:schemeClr val="tx1"/>
              </a:buClr>
              <a:buFont typeface="Arial"/>
              <a:buChar char="-"/>
            </a:pPr>
            <a:r>
              <a:rPr lang="en-US">
                <a:solidFill>
                  <a:schemeClr val="tx1"/>
                </a:solidFill>
              </a:rPr>
              <a:t>Scroll with the arrow keys.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8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8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8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8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8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7" grpId="0" build="p"/>
      <p:bldP spid="1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0" name="Google Shape;1100;p1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Exercise 2</a:t>
            </a:r>
            <a:endParaRPr/>
          </a:p>
        </p:txBody>
      </p:sp>
      <p:sp>
        <p:nvSpPr>
          <p:cNvPr id="1101" name="Google Shape;1101;p126"/>
          <p:cNvSpPr txBox="1">
            <a:spLocks noGrp="1"/>
          </p:cNvSpPr>
          <p:nvPr>
            <p:ph type="body" idx="1"/>
          </p:nvPr>
        </p:nvSpPr>
        <p:spPr>
          <a:xfrm>
            <a:off x="311699" y="1152475"/>
            <a:ext cx="4728387" cy="25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tx1"/>
                </a:solidFill>
              </a:rPr>
              <a:t>Try this on your own:</a:t>
            </a:r>
            <a:endParaRPr sz="2000">
              <a:solidFill>
                <a:schemeClr val="tx1"/>
              </a:solidFill>
            </a:endParaRPr>
          </a:p>
          <a:p>
            <a:pPr marL="0" lvl="0" indent="0" algn="l" rtl="0">
              <a:spcBef>
                <a:spcPts val="1200"/>
              </a:spcBef>
              <a:spcAft>
                <a:spcPts val="1200"/>
              </a:spcAft>
              <a:buNone/>
            </a:pPr>
            <a:r>
              <a:rPr lang="en" sz="2000">
                <a:solidFill>
                  <a:schemeClr val="tx1"/>
                </a:solidFill>
              </a:rPr>
              <a:t>Retrieve just the second column of the third line (seq C) from the </a:t>
            </a:r>
            <a:r>
              <a:rPr lang="en" sz="2000" err="1">
                <a:solidFill>
                  <a:schemeClr val="tx1"/>
                </a:solidFill>
              </a:rPr>
              <a:t>sequences.txt</a:t>
            </a:r>
            <a:r>
              <a:rPr lang="en" sz="2000">
                <a:solidFill>
                  <a:schemeClr val="tx1"/>
                </a:solidFill>
              </a:rPr>
              <a:t> file using a combination of tail, head, and cut. Use pipes!</a:t>
            </a:r>
            <a:endParaRPr sz="2000">
              <a:solidFill>
                <a:schemeClr val="tx1"/>
              </a:solidFill>
            </a:endParaRPr>
          </a:p>
        </p:txBody>
      </p:sp>
      <p:sp>
        <p:nvSpPr>
          <p:cNvPr id="1102" name="Google Shape;1102;p126"/>
          <p:cNvSpPr txBox="1">
            <a:spLocks noGrp="1"/>
          </p:cNvSpPr>
          <p:nvPr>
            <p:ph type="title"/>
          </p:nvPr>
        </p:nvSpPr>
        <p:spPr>
          <a:xfrm>
            <a:off x="5595575" y="1647600"/>
            <a:ext cx="2932500" cy="14265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latin typeface="Raleway"/>
                <a:ea typeface="Raleway"/>
                <a:cs typeface="Raleway"/>
                <a:sym typeface="Raleway"/>
              </a:rPr>
              <a:t>break for questions/water/stretching</a:t>
            </a:r>
            <a:endParaRPr b="1">
              <a:latin typeface="Raleway"/>
              <a:ea typeface="Raleway"/>
              <a:cs typeface="Raleway"/>
              <a:sym typeface="Ralew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sp>
        <p:nvSpPr>
          <p:cNvPr id="1107" name="Google Shape;1107;p1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Exercise 2</a:t>
            </a:r>
            <a:endParaRPr/>
          </a:p>
        </p:txBody>
      </p:sp>
      <p:sp>
        <p:nvSpPr>
          <p:cNvPr id="1108" name="Google Shape;1108;p127"/>
          <p:cNvSpPr txBox="1">
            <a:spLocks noGrp="1"/>
          </p:cNvSpPr>
          <p:nvPr>
            <p:ph type="body" idx="1"/>
          </p:nvPr>
        </p:nvSpPr>
        <p:spPr>
          <a:xfrm>
            <a:off x="311700" y="1152475"/>
            <a:ext cx="4717500" cy="25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tx1"/>
                </a:solidFill>
              </a:rPr>
              <a:t>Try this on your own:</a:t>
            </a:r>
            <a:endParaRPr sz="2000">
              <a:solidFill>
                <a:schemeClr val="tx1"/>
              </a:solidFill>
            </a:endParaRPr>
          </a:p>
          <a:p>
            <a:pPr marL="0" lvl="0" indent="0" algn="l" rtl="0">
              <a:spcBef>
                <a:spcPts val="1200"/>
              </a:spcBef>
              <a:spcAft>
                <a:spcPts val="1200"/>
              </a:spcAft>
              <a:buNone/>
            </a:pPr>
            <a:r>
              <a:rPr lang="en" sz="2000">
                <a:solidFill>
                  <a:schemeClr val="tx1"/>
                </a:solidFill>
              </a:rPr>
              <a:t>Retrieve just the second column of the third line (seq C) from the </a:t>
            </a:r>
            <a:r>
              <a:rPr lang="en" sz="2000" err="1">
                <a:solidFill>
                  <a:schemeClr val="tx1"/>
                </a:solidFill>
              </a:rPr>
              <a:t>sequences.txt</a:t>
            </a:r>
            <a:r>
              <a:rPr lang="en" sz="2000">
                <a:solidFill>
                  <a:schemeClr val="tx1"/>
                </a:solidFill>
              </a:rPr>
              <a:t> file using a combination of tail, head, and cut. Use pipes!</a:t>
            </a:r>
            <a:endParaRPr sz="2000">
              <a:solidFill>
                <a:schemeClr val="tx1"/>
              </a:solidFill>
            </a:endParaRPr>
          </a:p>
        </p:txBody>
      </p:sp>
      <p:graphicFrame>
        <p:nvGraphicFramePr>
          <p:cNvPr id="1109" name="Google Shape;1109;p127"/>
          <p:cNvGraphicFramePr/>
          <p:nvPr>
            <p:extLst>
              <p:ext uri="{D42A27DB-BD31-4B8C-83A1-F6EECF244321}">
                <p14:modId xmlns:p14="http://schemas.microsoft.com/office/powerpoint/2010/main" val="911067939"/>
              </p:ext>
            </p:extLst>
          </p:nvPr>
        </p:nvGraphicFramePr>
        <p:xfrm>
          <a:off x="1911925" y="4093800"/>
          <a:ext cx="5320150" cy="572700"/>
        </p:xfrm>
        <a:graphic>
          <a:graphicData uri="http://schemas.openxmlformats.org/drawingml/2006/table">
            <a:tbl>
              <a:tblPr>
                <a:noFill/>
                <a:tableStyleId>{16F0508E-C67E-4730-AC50-F4131CCD3D26}</a:tableStyleId>
              </a:tblPr>
              <a:tblGrid>
                <a:gridCol w="5320150">
                  <a:extLst>
                    <a:ext uri="{9D8B030D-6E8A-4147-A177-3AD203B41FA5}">
                      <a16:colId xmlns:a16="http://schemas.microsoft.com/office/drawing/2014/main" val="20000"/>
                    </a:ext>
                  </a:extLst>
                </a:gridCol>
              </a:tblGrid>
              <a:tr h="572700">
                <a:tc>
                  <a:txBody>
                    <a:bodyPr/>
                    <a:lstStyle/>
                    <a:p>
                      <a:pPr marL="0" lvl="0" indent="0" algn="ctr" rtl="0">
                        <a:lnSpc>
                          <a:spcPct val="115000"/>
                        </a:lnSpc>
                        <a:spcBef>
                          <a:spcPts val="0"/>
                        </a:spcBef>
                        <a:spcAft>
                          <a:spcPts val="1200"/>
                        </a:spcAft>
                        <a:buNone/>
                      </a:pPr>
                      <a:r>
                        <a:rPr lang="en" sz="1800">
                          <a:solidFill>
                            <a:schemeClr val="tx1"/>
                          </a:solidFill>
                          <a:latin typeface="Nunito"/>
                          <a:ea typeface="Nunito"/>
                          <a:cs typeface="Nunito"/>
                          <a:sym typeface="Nunito"/>
                        </a:rPr>
                        <a:t>head -n 3 </a:t>
                      </a:r>
                      <a:r>
                        <a:rPr lang="en" sz="1800" err="1">
                          <a:solidFill>
                            <a:schemeClr val="tx1"/>
                          </a:solidFill>
                          <a:latin typeface="Nunito"/>
                          <a:ea typeface="Nunito"/>
                          <a:cs typeface="Nunito"/>
                          <a:sym typeface="Nunito"/>
                        </a:rPr>
                        <a:t>sequences.txt</a:t>
                      </a:r>
                      <a:r>
                        <a:rPr lang="en" sz="1800">
                          <a:solidFill>
                            <a:schemeClr val="tx1"/>
                          </a:solidFill>
                          <a:latin typeface="Nunito"/>
                          <a:ea typeface="Nunito"/>
                          <a:cs typeface="Nunito"/>
                          <a:sym typeface="Nunito"/>
                        </a:rPr>
                        <a:t> | tail -n 1 | cut -f 2</a:t>
                      </a:r>
                      <a:endParaRPr>
                        <a:solidFill>
                          <a:schemeClr val="tx1"/>
                        </a:solidFill>
                        <a:latin typeface="Nunito"/>
                        <a:ea typeface="Nunito"/>
                        <a:cs typeface="Nunito"/>
                        <a:sym typeface="Nuni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00"/>
                  </a:ext>
                </a:extLst>
              </a:tr>
            </a:tbl>
          </a:graphicData>
        </a:graphic>
      </p:graphicFrame>
      <p:sp>
        <p:nvSpPr>
          <p:cNvPr id="1110" name="Google Shape;1110;p127"/>
          <p:cNvSpPr txBox="1">
            <a:spLocks noGrp="1"/>
          </p:cNvSpPr>
          <p:nvPr>
            <p:ph type="title"/>
          </p:nvPr>
        </p:nvSpPr>
        <p:spPr>
          <a:xfrm>
            <a:off x="5595575" y="1647600"/>
            <a:ext cx="2932500" cy="14265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latin typeface="Raleway"/>
                <a:ea typeface="Raleway"/>
                <a:cs typeface="Raleway"/>
                <a:sym typeface="Raleway"/>
              </a:rPr>
              <a:t>break for questions/water/stretching</a:t>
            </a:r>
            <a:endParaRPr b="1">
              <a:latin typeface="Raleway"/>
              <a:ea typeface="Raleway"/>
              <a:cs typeface="Raleway"/>
              <a:sym typeface="Raleway"/>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3"/>
          <p:cNvSpPr txBox="1">
            <a:spLocks noGrp="1"/>
          </p:cNvSpPr>
          <p:nvPr>
            <p:ph type="title"/>
          </p:nvPr>
        </p:nvSpPr>
        <p:spPr>
          <a:xfrm>
            <a:off x="-25" y="2150850"/>
            <a:ext cx="9144000" cy="841800"/>
          </a:xfrm>
          <a:prstGeom prst="rect">
            <a:avLst/>
          </a:prstGeom>
          <a:solidFill>
            <a:srgbClr val="FFFFFF"/>
          </a:solidFill>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Raleway"/>
                <a:ea typeface="Raleway"/>
                <a:cs typeface="Raleway"/>
                <a:sym typeface="Raleway"/>
              </a:rPr>
              <a:t>Course Logistics</a:t>
            </a:r>
            <a:endParaRPr b="1">
              <a:latin typeface="Raleway"/>
              <a:ea typeface="Raleway"/>
              <a:cs typeface="Raleway"/>
              <a:sym typeface="Raleway"/>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53">
          <a:extLst>
            <a:ext uri="{FF2B5EF4-FFF2-40B4-BE49-F238E27FC236}">
              <a16:creationId xmlns:a16="http://schemas.microsoft.com/office/drawing/2014/main" id="{3DAE8404-ED1D-26C1-ED39-B51DF297CB15}"/>
            </a:ext>
          </a:extLst>
        </p:cNvPr>
        <p:cNvGrpSpPr/>
        <p:nvPr/>
      </p:nvGrpSpPr>
      <p:grpSpPr>
        <a:xfrm>
          <a:off x="0" y="0"/>
          <a:ext cx="0" cy="0"/>
          <a:chOff x="0" y="0"/>
          <a:chExt cx="0" cy="0"/>
        </a:xfrm>
      </p:grpSpPr>
      <p:sp>
        <p:nvSpPr>
          <p:cNvPr id="454" name="Google Shape;454;p65">
            <a:extLst>
              <a:ext uri="{FF2B5EF4-FFF2-40B4-BE49-F238E27FC236}">
                <a16:creationId xmlns:a16="http://schemas.microsoft.com/office/drawing/2014/main" id="{2C474B3D-0ED8-3A65-6223-98BEDABC057E}"/>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Outline</a:t>
            </a:r>
            <a:endParaRPr/>
          </a:p>
        </p:txBody>
      </p:sp>
      <p:sp>
        <p:nvSpPr>
          <p:cNvPr id="455" name="Google Shape;455;p65">
            <a:extLst>
              <a:ext uri="{FF2B5EF4-FFF2-40B4-BE49-F238E27FC236}">
                <a16:creationId xmlns:a16="http://schemas.microsoft.com/office/drawing/2014/main" id="{C8FFEB51-3F3C-A322-7CF0-8D55EF0A7964}"/>
              </a:ext>
            </a:extLst>
          </p:cNvPr>
          <p:cNvSpPr txBox="1">
            <a:spLocks noGrp="1"/>
          </p:cNvSpPr>
          <p:nvPr>
            <p:ph type="body" idx="1"/>
          </p:nvPr>
        </p:nvSpPr>
        <p:spPr>
          <a:xfrm>
            <a:off x="311699" y="1017725"/>
            <a:ext cx="8520599" cy="3928744"/>
          </a:xfrm>
          <a:prstGeom prst="rect">
            <a:avLst/>
          </a:prstGeom>
        </p:spPr>
        <p:txBody>
          <a:bodyPr spcFirstLastPara="1" wrap="square" lIns="91425" tIns="91425" rIns="91425" bIns="91425" anchor="t" anchorCtr="0">
            <a:noAutofit/>
          </a:bodyPr>
          <a:lstStyle/>
          <a:p>
            <a:pPr marL="342900">
              <a:lnSpc>
                <a:spcPct val="150000"/>
              </a:lnSpc>
              <a:buClr>
                <a:schemeClr val="bg2"/>
              </a:buClr>
              <a:buSzPct val="75000"/>
            </a:pPr>
            <a:r>
              <a:rPr lang="en" sz="2400">
                <a:solidFill>
                  <a:schemeClr val="bg2"/>
                </a:solidFill>
              </a:rPr>
              <a:t>Intro to the file system</a:t>
            </a:r>
          </a:p>
          <a:p>
            <a:pPr marL="800100" lvl="1">
              <a:lnSpc>
                <a:spcPct val="150000"/>
              </a:lnSpc>
              <a:buClr>
                <a:schemeClr val="bg2"/>
              </a:buClr>
              <a:buSzPct val="75000"/>
            </a:pPr>
            <a:r>
              <a:rPr lang="en-US" sz="2000">
                <a:solidFill>
                  <a:schemeClr val="bg2"/>
                </a:solidFill>
              </a:rPr>
              <a:t>Exercise 1 &amp; break! </a:t>
            </a:r>
            <a:r>
              <a:rPr lang="en" sz="2000" i="1">
                <a:solidFill>
                  <a:schemeClr val="bg2"/>
                </a:solidFill>
              </a:rPr>
              <a:t>(also time for any questions)</a:t>
            </a:r>
          </a:p>
          <a:p>
            <a:pPr marL="342900">
              <a:lnSpc>
                <a:spcPct val="150000"/>
              </a:lnSpc>
              <a:buClr>
                <a:schemeClr val="bg2"/>
              </a:buClr>
              <a:buSzPct val="75000"/>
            </a:pPr>
            <a:r>
              <a:rPr lang="en-US" sz="2400">
                <a:solidFill>
                  <a:schemeClr val="bg2"/>
                </a:solidFill>
              </a:rPr>
              <a:t>Manipulating files</a:t>
            </a:r>
            <a:endParaRPr lang="en-US" sz="2400" b="1">
              <a:solidFill>
                <a:schemeClr val="bg2"/>
              </a:solidFill>
            </a:endParaRPr>
          </a:p>
          <a:p>
            <a:pPr marL="800100" lvl="1">
              <a:lnSpc>
                <a:spcPct val="150000"/>
              </a:lnSpc>
              <a:buClr>
                <a:schemeClr val="bg2"/>
              </a:buClr>
              <a:buSzPct val="75000"/>
            </a:pPr>
            <a:r>
              <a:rPr lang="en-US" sz="2000">
                <a:solidFill>
                  <a:schemeClr val="bg2"/>
                </a:solidFill>
              </a:rPr>
              <a:t>Exercise 2 &amp; break! </a:t>
            </a:r>
            <a:r>
              <a:rPr lang="en" sz="2000" i="1">
                <a:solidFill>
                  <a:schemeClr val="bg2"/>
                </a:solidFill>
              </a:rPr>
              <a:t>(also time for any questions)</a:t>
            </a:r>
          </a:p>
          <a:p>
            <a:pPr marL="342900">
              <a:lnSpc>
                <a:spcPct val="150000"/>
              </a:lnSpc>
              <a:buClr>
                <a:schemeClr val="tx1"/>
              </a:buClr>
              <a:buSzPct val="75000"/>
            </a:pPr>
            <a:r>
              <a:rPr lang="en-US" sz="2400">
                <a:solidFill>
                  <a:schemeClr val="tx1"/>
                </a:solidFill>
              </a:rPr>
              <a:t>Automating your work</a:t>
            </a:r>
          </a:p>
        </p:txBody>
      </p:sp>
    </p:spTree>
    <p:extLst>
      <p:ext uri="{BB962C8B-B14F-4D97-AF65-F5344CB8AC3E}">
        <p14:creationId xmlns:p14="http://schemas.microsoft.com/office/powerpoint/2010/main" val="3324963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Google Shape;1134;p1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Got long-running commands? Use job control.</a:t>
            </a:r>
            <a:endParaRPr/>
          </a:p>
        </p:txBody>
      </p:sp>
      <p:sp>
        <p:nvSpPr>
          <p:cNvPr id="1135" name="Google Shape;1135;p131"/>
          <p:cNvSpPr txBox="1">
            <a:spLocks noGrp="1"/>
          </p:cNvSpPr>
          <p:nvPr>
            <p:ph type="body" idx="1"/>
          </p:nvPr>
        </p:nvSpPr>
        <p:spPr>
          <a:xfrm>
            <a:off x="572900" y="1569525"/>
            <a:ext cx="4520400" cy="16701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sz="1900" b="1">
                <a:solidFill>
                  <a:schemeClr val="tx1"/>
                </a:solidFill>
              </a:rPr>
              <a:t>Scenario:</a:t>
            </a:r>
            <a:r>
              <a:rPr lang="en" sz="1900">
                <a:solidFill>
                  <a:schemeClr val="tx1"/>
                </a:solidFill>
              </a:rPr>
              <a:t> You’re about to execute a command that will take several minutes.</a:t>
            </a:r>
            <a:endParaRPr sz="1900">
              <a:solidFill>
                <a:schemeClr val="tx1"/>
              </a:solidFill>
            </a:endParaRPr>
          </a:p>
          <a:p>
            <a:pPr marL="0" lvl="0" indent="0" algn="l" rtl="0">
              <a:spcBef>
                <a:spcPts val="1200"/>
              </a:spcBef>
              <a:spcAft>
                <a:spcPts val="1200"/>
              </a:spcAft>
              <a:buNone/>
            </a:pPr>
            <a:r>
              <a:rPr lang="en" sz="1900" b="1">
                <a:solidFill>
                  <a:schemeClr val="tx1"/>
                </a:solidFill>
              </a:rPr>
              <a:t>Solution:</a:t>
            </a:r>
            <a:r>
              <a:rPr lang="en" sz="1900">
                <a:solidFill>
                  <a:schemeClr val="tx1"/>
                </a:solidFill>
              </a:rPr>
              <a:t> Send it to the background. Keep working while it runs.</a:t>
            </a:r>
            <a:endParaRPr sz="1900">
              <a:solidFill>
                <a:schemeClr val="tx1"/>
              </a:solidFill>
            </a:endParaRPr>
          </a:p>
        </p:txBody>
      </p:sp>
      <p:sp>
        <p:nvSpPr>
          <p:cNvPr id="1136" name="Google Shape;1136;p131"/>
          <p:cNvSpPr/>
          <p:nvPr/>
        </p:nvSpPr>
        <p:spPr>
          <a:xfrm>
            <a:off x="1875990" y="3477450"/>
            <a:ext cx="1833300" cy="5727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tx1"/>
                </a:solidFill>
                <a:latin typeface="Nunito"/>
                <a:ea typeface="Nunito"/>
                <a:cs typeface="Nunito"/>
                <a:sym typeface="Nunito"/>
              </a:rPr>
              <a:t>cmd &amp;</a:t>
            </a:r>
            <a:endParaRPr sz="1600">
              <a:solidFill>
                <a:schemeClr val="tx1"/>
              </a:solidFill>
              <a:latin typeface="Nunito"/>
              <a:ea typeface="Nunito"/>
              <a:cs typeface="Nunito"/>
              <a:sym typeface="Nunito"/>
            </a:endParaRPr>
          </a:p>
        </p:txBody>
      </p:sp>
      <p:sp>
        <p:nvSpPr>
          <p:cNvPr id="1137" name="Google Shape;1137;p131"/>
          <p:cNvSpPr txBox="1"/>
          <p:nvPr/>
        </p:nvSpPr>
        <p:spPr>
          <a:xfrm>
            <a:off x="6351338" y="2061588"/>
            <a:ext cx="1596900" cy="4002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tx1"/>
                </a:solidFill>
                <a:latin typeface="Nunito"/>
                <a:ea typeface="Nunito"/>
                <a:cs typeface="Nunito"/>
                <a:sym typeface="Nunito"/>
              </a:rPr>
              <a:t>sleep 7 &amp;</a:t>
            </a:r>
            <a:endParaRPr sz="1600">
              <a:solidFill>
                <a:schemeClr val="tx1"/>
              </a:solidFill>
              <a:latin typeface="Nunito"/>
              <a:ea typeface="Nunito"/>
              <a:cs typeface="Nunito"/>
              <a:sym typeface="Nunito"/>
            </a:endParaRPr>
          </a:p>
        </p:txBody>
      </p:sp>
      <p:sp>
        <p:nvSpPr>
          <p:cNvPr id="1138" name="Google Shape;1138;p131"/>
          <p:cNvSpPr txBox="1">
            <a:spLocks noGrp="1"/>
          </p:cNvSpPr>
          <p:nvPr>
            <p:ph type="body" idx="1"/>
          </p:nvPr>
        </p:nvSpPr>
        <p:spPr>
          <a:xfrm>
            <a:off x="6351338" y="1647588"/>
            <a:ext cx="1596900" cy="414000"/>
          </a:xfrm>
          <a:prstGeom prst="rect">
            <a:avLst/>
          </a:prstGeom>
          <a:solidFill>
            <a:srgbClr val="CCCCCC"/>
          </a:solidFill>
        </p:spPr>
        <p:txBody>
          <a:bodyPr spcFirstLastPara="1" wrap="square" lIns="91425" tIns="91425" rIns="91425" bIns="91425" anchor="t" anchorCtr="0">
            <a:noAutofit/>
          </a:bodyPr>
          <a:lstStyle/>
          <a:p>
            <a:pPr marL="0" lvl="0" indent="0" algn="l" rtl="0">
              <a:lnSpc>
                <a:spcPct val="95000"/>
              </a:lnSpc>
              <a:spcBef>
                <a:spcPts val="0"/>
              </a:spcBef>
              <a:spcAft>
                <a:spcPts val="1200"/>
              </a:spcAft>
              <a:buSzPts val="935"/>
              <a:buNone/>
            </a:pPr>
            <a:r>
              <a:rPr lang="en" sz="1600">
                <a:solidFill>
                  <a:schemeClr val="tx1"/>
                </a:solidFill>
              </a:rPr>
              <a:t>Example usage</a:t>
            </a:r>
            <a:endParaRPr sz="1600">
              <a:solidFill>
                <a:schemeClr val="tx1"/>
              </a:solidFill>
            </a:endParaRPr>
          </a:p>
        </p:txBody>
      </p:sp>
      <p:sp>
        <p:nvSpPr>
          <p:cNvPr id="1139" name="Google Shape;1139;p131"/>
          <p:cNvSpPr/>
          <p:nvPr/>
        </p:nvSpPr>
        <p:spPr>
          <a:xfrm>
            <a:off x="6351337" y="2962500"/>
            <a:ext cx="1596900" cy="400200"/>
          </a:xfrm>
          <a:prstGeom prst="round2SameRect">
            <a:avLst>
              <a:gd name="adj1" fmla="val 50000"/>
              <a:gd name="adj2" fmla="val 0"/>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tx1"/>
                </a:solidFill>
                <a:latin typeface="Nunito"/>
                <a:ea typeface="Nunito"/>
                <a:cs typeface="Nunito"/>
                <a:sym typeface="Nunito"/>
              </a:rPr>
              <a:t>sleep n</a:t>
            </a:r>
            <a:endParaRPr>
              <a:solidFill>
                <a:schemeClr val="tx1"/>
              </a:solidFill>
            </a:endParaRPr>
          </a:p>
        </p:txBody>
      </p:sp>
      <p:sp>
        <p:nvSpPr>
          <p:cNvPr id="1140" name="Google Shape;1140;p131"/>
          <p:cNvSpPr txBox="1"/>
          <p:nvPr/>
        </p:nvSpPr>
        <p:spPr>
          <a:xfrm>
            <a:off x="6351361" y="3371250"/>
            <a:ext cx="1596900" cy="785100"/>
          </a:xfrm>
          <a:prstGeom prst="rect">
            <a:avLst/>
          </a:prstGeom>
          <a:noFill/>
          <a:ln w="9525" cap="flat" cmpd="sng">
            <a:solidFill>
              <a:srgbClr val="181818"/>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chemeClr val="tx1"/>
                </a:solidFill>
              </a:rPr>
              <a:t>This command will take n seconds to finish running</a:t>
            </a:r>
            <a:endParaRPr sz="130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38">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38">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 grpId="0" animBg="1"/>
      <p:bldP spid="1137" grpId="0" animBg="1"/>
      <p:bldP spid="1138" grpId="0" build="p" animBg="1"/>
      <p:bldP spid="1139" grpId="0" animBg="1"/>
      <p:bldP spid="1140"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1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Backgrounding a job while it is running</a:t>
            </a:r>
            <a:endParaRPr/>
          </a:p>
        </p:txBody>
      </p:sp>
      <p:sp>
        <p:nvSpPr>
          <p:cNvPr id="1146" name="Google Shape;1146;p132"/>
          <p:cNvSpPr txBox="1">
            <a:spLocks noGrp="1"/>
          </p:cNvSpPr>
          <p:nvPr>
            <p:ph type="body" idx="1"/>
          </p:nvPr>
        </p:nvSpPr>
        <p:spPr>
          <a:xfrm>
            <a:off x="572900" y="1569525"/>
            <a:ext cx="6228300" cy="2755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tx1"/>
              </a:buClr>
              <a:buNone/>
            </a:pPr>
            <a:r>
              <a:rPr lang="en" b="1">
                <a:solidFill>
                  <a:schemeClr val="tx1"/>
                </a:solidFill>
              </a:rPr>
              <a:t>Scenario:</a:t>
            </a:r>
            <a:r>
              <a:rPr lang="en">
                <a:solidFill>
                  <a:schemeClr val="tx1"/>
                </a:solidFill>
              </a:rPr>
              <a:t> You execute a command but then realize (a little too late!) that it will take a long time to finish.</a:t>
            </a:r>
            <a:endParaRPr>
              <a:solidFill>
                <a:schemeClr val="tx1"/>
              </a:solidFill>
            </a:endParaRPr>
          </a:p>
          <a:p>
            <a:pPr marL="0" lvl="0" indent="0" algn="l" rtl="0">
              <a:spcBef>
                <a:spcPts val="1200"/>
              </a:spcBef>
              <a:spcAft>
                <a:spcPts val="0"/>
              </a:spcAft>
              <a:buClr>
                <a:schemeClr val="tx1"/>
              </a:buClr>
              <a:buNone/>
            </a:pPr>
            <a:r>
              <a:rPr lang="en" b="1">
                <a:solidFill>
                  <a:schemeClr val="tx1"/>
                </a:solidFill>
              </a:rPr>
              <a:t>Solution:</a:t>
            </a:r>
            <a:endParaRPr>
              <a:solidFill>
                <a:schemeClr val="tx1"/>
              </a:solidFill>
            </a:endParaRPr>
          </a:p>
          <a:p>
            <a:pPr marL="457200" lvl="0" indent="-349250" algn="l" rtl="0">
              <a:spcBef>
                <a:spcPts val="1200"/>
              </a:spcBef>
              <a:spcAft>
                <a:spcPts val="0"/>
              </a:spcAft>
              <a:buClr>
                <a:schemeClr val="tx1"/>
              </a:buClr>
              <a:buSzPts val="1900"/>
              <a:buAutoNum type="arabicPeriod"/>
            </a:pPr>
            <a:r>
              <a:rPr lang="en">
                <a:solidFill>
                  <a:schemeClr val="tx1"/>
                </a:solidFill>
              </a:rPr>
              <a:t>Press </a:t>
            </a:r>
            <a:r>
              <a:rPr lang="en" i="1" err="1">
                <a:solidFill>
                  <a:schemeClr val="tx1"/>
                </a:solidFill>
              </a:rPr>
              <a:t>ctrl+z</a:t>
            </a:r>
            <a:r>
              <a:rPr lang="en">
                <a:solidFill>
                  <a:schemeClr val="tx1"/>
                </a:solidFill>
              </a:rPr>
              <a:t> to temporarily pause the command</a:t>
            </a:r>
            <a:endParaRPr>
              <a:solidFill>
                <a:schemeClr val="tx1"/>
              </a:solidFill>
            </a:endParaRPr>
          </a:p>
          <a:p>
            <a:pPr marL="457200" lvl="0" indent="-349250" algn="l" rtl="0">
              <a:spcBef>
                <a:spcPts val="0"/>
              </a:spcBef>
              <a:spcAft>
                <a:spcPts val="0"/>
              </a:spcAft>
              <a:buClr>
                <a:schemeClr val="tx1"/>
              </a:buClr>
              <a:buSzPts val="1900"/>
              <a:buAutoNum type="arabicPeriod"/>
            </a:pPr>
            <a:r>
              <a:rPr lang="en">
                <a:solidFill>
                  <a:schemeClr val="tx1"/>
                </a:solidFill>
              </a:rPr>
              <a:t>Send it to the background using the </a:t>
            </a:r>
            <a:r>
              <a:rPr lang="en" err="1">
                <a:solidFill>
                  <a:schemeClr val="tx1"/>
                </a:solidFill>
                <a:latin typeface="Nunito"/>
                <a:ea typeface="Nunito"/>
                <a:cs typeface="Nunito"/>
                <a:sym typeface="Nunito"/>
              </a:rPr>
              <a:t>bg</a:t>
            </a:r>
            <a:r>
              <a:rPr lang="en">
                <a:solidFill>
                  <a:schemeClr val="tx1"/>
                </a:solidFill>
              </a:rPr>
              <a:t> command</a:t>
            </a:r>
            <a:endParaRPr>
              <a:solidFill>
                <a:schemeClr val="tx1"/>
              </a:solidFill>
            </a:endParaRPr>
          </a:p>
          <a:p>
            <a:pPr marL="0" lvl="0" indent="0" algn="l" rtl="0">
              <a:spcBef>
                <a:spcPts val="1200"/>
              </a:spcBef>
              <a:spcAft>
                <a:spcPts val="1200"/>
              </a:spcAft>
              <a:buClr>
                <a:schemeClr val="tx1"/>
              </a:buClr>
              <a:buNone/>
            </a:pPr>
            <a:r>
              <a:rPr lang="en">
                <a:solidFill>
                  <a:schemeClr val="tx1"/>
                </a:solidFill>
              </a:rPr>
              <a:t>To bring it back to the foreground, use the </a:t>
            </a:r>
            <a:r>
              <a:rPr lang="en" err="1">
                <a:solidFill>
                  <a:schemeClr val="tx1"/>
                </a:solidFill>
                <a:latin typeface="Nunito"/>
                <a:ea typeface="Nunito"/>
                <a:cs typeface="Nunito"/>
                <a:sym typeface="Nunito"/>
              </a:rPr>
              <a:t>fg</a:t>
            </a:r>
            <a:r>
              <a:rPr lang="en">
                <a:solidFill>
                  <a:schemeClr val="tx1"/>
                </a:solidFill>
              </a:rPr>
              <a:t> command.</a:t>
            </a:r>
            <a:endParaRPr>
              <a:solidFill>
                <a:schemeClr val="tx1"/>
              </a:solidFill>
            </a:endParaRPr>
          </a:p>
        </p:txBody>
      </p:sp>
      <p:sp>
        <p:nvSpPr>
          <p:cNvPr id="1147" name="Google Shape;1147;p132"/>
          <p:cNvSpPr txBox="1"/>
          <p:nvPr/>
        </p:nvSpPr>
        <p:spPr>
          <a:xfrm>
            <a:off x="7175125" y="2523700"/>
            <a:ext cx="1596900" cy="10125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tx1"/>
              </a:buClr>
              <a:buNone/>
            </a:pPr>
            <a:r>
              <a:rPr lang="en" sz="1600">
                <a:solidFill>
                  <a:schemeClr val="tx1"/>
                </a:solidFill>
                <a:latin typeface="Nunito"/>
                <a:ea typeface="Nunito"/>
                <a:cs typeface="Nunito"/>
                <a:sym typeface="Nunito"/>
              </a:rPr>
              <a:t>sleep 120</a:t>
            </a:r>
            <a:endParaRPr sz="1600">
              <a:solidFill>
                <a:schemeClr val="tx1"/>
              </a:solidFill>
              <a:latin typeface="Nunito"/>
              <a:ea typeface="Nunito"/>
              <a:cs typeface="Nunito"/>
              <a:sym typeface="Nunito"/>
            </a:endParaRPr>
          </a:p>
          <a:p>
            <a:pPr marL="0" lvl="0" indent="0" algn="ctr" rtl="0">
              <a:spcBef>
                <a:spcPts val="0"/>
              </a:spcBef>
              <a:spcAft>
                <a:spcPts val="0"/>
              </a:spcAft>
              <a:buClr>
                <a:schemeClr val="tx1"/>
              </a:buClr>
              <a:buNone/>
            </a:pPr>
            <a:r>
              <a:rPr lang="en" sz="1600" i="1">
                <a:solidFill>
                  <a:schemeClr val="tx1"/>
                </a:solidFill>
                <a:latin typeface="Nunito"/>
                <a:ea typeface="Nunito"/>
                <a:cs typeface="Nunito"/>
                <a:sym typeface="Nunito"/>
              </a:rPr>
              <a:t>ctrl+z</a:t>
            </a:r>
            <a:endParaRPr sz="1600">
              <a:solidFill>
                <a:schemeClr val="tx1"/>
              </a:solidFill>
              <a:latin typeface="Nunito"/>
              <a:ea typeface="Nunito"/>
              <a:cs typeface="Nunito"/>
              <a:sym typeface="Nunito"/>
            </a:endParaRPr>
          </a:p>
          <a:p>
            <a:pPr marL="0" lvl="0" indent="0" algn="ctr" rtl="0">
              <a:spcBef>
                <a:spcPts val="0"/>
              </a:spcBef>
              <a:spcAft>
                <a:spcPts val="0"/>
              </a:spcAft>
              <a:buClr>
                <a:schemeClr val="tx1"/>
              </a:buClr>
              <a:buNone/>
            </a:pPr>
            <a:r>
              <a:rPr lang="en" sz="1600">
                <a:solidFill>
                  <a:schemeClr val="tx1"/>
                </a:solidFill>
                <a:latin typeface="Nunito"/>
                <a:ea typeface="Nunito"/>
                <a:cs typeface="Nunito"/>
                <a:sym typeface="Nunito"/>
              </a:rPr>
              <a:t>bg</a:t>
            </a:r>
            <a:endParaRPr sz="1600">
              <a:solidFill>
                <a:schemeClr val="tx1"/>
              </a:solidFill>
              <a:latin typeface="Nunito"/>
              <a:ea typeface="Nunito"/>
              <a:cs typeface="Nunito"/>
              <a:sym typeface="Nunito"/>
            </a:endParaRPr>
          </a:p>
        </p:txBody>
      </p:sp>
      <p:sp>
        <p:nvSpPr>
          <p:cNvPr id="1148" name="Google Shape;1148;p132"/>
          <p:cNvSpPr txBox="1">
            <a:spLocks noGrp="1"/>
          </p:cNvSpPr>
          <p:nvPr>
            <p:ph type="body" idx="1"/>
          </p:nvPr>
        </p:nvSpPr>
        <p:spPr>
          <a:xfrm>
            <a:off x="7175113" y="2109688"/>
            <a:ext cx="1596900" cy="414000"/>
          </a:xfrm>
          <a:prstGeom prst="rect">
            <a:avLst/>
          </a:prstGeom>
          <a:solidFill>
            <a:srgbClr val="CCCCCC"/>
          </a:solidFill>
        </p:spPr>
        <p:txBody>
          <a:bodyPr spcFirstLastPara="1" wrap="square" lIns="91425" tIns="91425" rIns="91425" bIns="91425" anchor="t" anchorCtr="0">
            <a:noAutofit/>
          </a:bodyPr>
          <a:lstStyle/>
          <a:p>
            <a:pPr marL="0" lvl="0" indent="0" algn="l" rtl="0">
              <a:lnSpc>
                <a:spcPct val="95000"/>
              </a:lnSpc>
              <a:spcBef>
                <a:spcPts val="0"/>
              </a:spcBef>
              <a:spcAft>
                <a:spcPts val="1200"/>
              </a:spcAft>
              <a:buClr>
                <a:schemeClr val="tx1"/>
              </a:buClr>
              <a:buSzPts val="935"/>
              <a:buNone/>
            </a:pPr>
            <a:r>
              <a:rPr lang="en" sz="1600">
                <a:solidFill>
                  <a:schemeClr val="tx1"/>
                </a:solidFill>
              </a:rPr>
              <a:t>Example usage</a:t>
            </a:r>
            <a:endParaRPr sz="1600">
              <a:solidFill>
                <a:schemeClr val="tx1"/>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1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Ending a command prematurely</a:t>
            </a:r>
            <a:endParaRPr/>
          </a:p>
        </p:txBody>
      </p:sp>
      <p:sp>
        <p:nvSpPr>
          <p:cNvPr id="1160" name="Google Shape;1160;p134"/>
          <p:cNvSpPr txBox="1"/>
          <p:nvPr/>
        </p:nvSpPr>
        <p:spPr>
          <a:xfrm>
            <a:off x="1422600" y="1017725"/>
            <a:ext cx="62988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t>If your command isn’t backgrounded, you can usually kill it by pressing </a:t>
            </a:r>
            <a:r>
              <a:rPr lang="en" sz="1700" i="1"/>
              <a:t>ctrl+c</a:t>
            </a:r>
            <a:r>
              <a:rPr lang="en" sz="1700"/>
              <a:t>. </a:t>
            </a:r>
            <a:r>
              <a:rPr lang="en" sz="1700">
                <a:solidFill>
                  <a:schemeClr val="dk1"/>
                </a:solidFill>
              </a:rPr>
              <a:t>Otherwise, you’ll have to use the </a:t>
            </a:r>
            <a:r>
              <a:rPr lang="en" sz="1700">
                <a:solidFill>
                  <a:schemeClr val="dk1"/>
                </a:solidFill>
                <a:latin typeface="Nunito"/>
                <a:ea typeface="Nunito"/>
                <a:cs typeface="Nunito"/>
                <a:sym typeface="Nunito"/>
              </a:rPr>
              <a:t>kill</a:t>
            </a:r>
            <a:r>
              <a:rPr lang="en" sz="1700">
                <a:solidFill>
                  <a:schemeClr val="dk1"/>
                </a:solidFill>
              </a:rPr>
              <a:t> command.</a:t>
            </a:r>
            <a:endParaRPr sz="1700"/>
          </a:p>
        </p:txBody>
      </p:sp>
      <p:sp>
        <p:nvSpPr>
          <p:cNvPr id="1161" name="Google Shape;1161;p134"/>
          <p:cNvSpPr txBox="1"/>
          <p:nvPr/>
        </p:nvSpPr>
        <p:spPr>
          <a:xfrm>
            <a:off x="311700" y="3214300"/>
            <a:ext cx="4260300" cy="969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t>Every running command has a </a:t>
            </a:r>
            <a:r>
              <a:rPr lang="en" sz="1700" i="1"/>
              <a:t>process identifier</a:t>
            </a:r>
            <a:r>
              <a:rPr lang="en" sz="1700"/>
              <a:t> (PID). To list all processes and their PIDs, use the </a:t>
            </a:r>
            <a:r>
              <a:rPr lang="en" sz="1700">
                <a:latin typeface="Nunito"/>
                <a:ea typeface="Nunito"/>
                <a:cs typeface="Nunito"/>
                <a:sym typeface="Nunito"/>
              </a:rPr>
              <a:t>ps</a:t>
            </a:r>
            <a:r>
              <a:rPr lang="en" sz="1700"/>
              <a:t> command:</a:t>
            </a:r>
            <a:endParaRPr sz="1700"/>
          </a:p>
        </p:txBody>
      </p:sp>
      <p:sp>
        <p:nvSpPr>
          <p:cNvPr id="1162" name="Google Shape;1162;p134"/>
          <p:cNvSpPr/>
          <p:nvPr/>
        </p:nvSpPr>
        <p:spPr>
          <a:xfrm>
            <a:off x="1524000" y="2497175"/>
            <a:ext cx="1833300" cy="5727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Nunito"/>
                <a:ea typeface="Nunito"/>
                <a:cs typeface="Nunito"/>
                <a:sym typeface="Nunito"/>
              </a:rPr>
              <a:t>kill &lt;PID&gt;</a:t>
            </a:r>
            <a:endParaRPr sz="1600">
              <a:latin typeface="Nunito"/>
              <a:ea typeface="Nunito"/>
              <a:cs typeface="Nunito"/>
              <a:sym typeface="Nunito"/>
            </a:endParaRPr>
          </a:p>
        </p:txBody>
      </p:sp>
      <p:sp>
        <p:nvSpPr>
          <p:cNvPr id="1163" name="Google Shape;1163;p134"/>
          <p:cNvSpPr/>
          <p:nvPr/>
        </p:nvSpPr>
        <p:spPr>
          <a:xfrm>
            <a:off x="1524000" y="4328313"/>
            <a:ext cx="1833300" cy="5727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Nunito"/>
                <a:ea typeface="Nunito"/>
                <a:cs typeface="Nunito"/>
                <a:sym typeface="Nunito"/>
              </a:rPr>
              <a:t>ps -u $(whoami)</a:t>
            </a:r>
            <a:endParaRPr sz="1600">
              <a:latin typeface="Nunito"/>
              <a:ea typeface="Nunito"/>
              <a:cs typeface="Nunito"/>
              <a:sym typeface="Nunito"/>
            </a:endParaRPr>
          </a:p>
        </p:txBody>
      </p:sp>
      <p:sp>
        <p:nvSpPr>
          <p:cNvPr id="1164" name="Google Shape;1164;p134"/>
          <p:cNvSpPr txBox="1"/>
          <p:nvPr/>
        </p:nvSpPr>
        <p:spPr>
          <a:xfrm>
            <a:off x="4572000" y="3214288"/>
            <a:ext cx="4260300" cy="969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t>Every backgrounded command has a </a:t>
            </a:r>
            <a:r>
              <a:rPr lang="en" sz="1700" i="1"/>
              <a:t>job identifier</a:t>
            </a:r>
            <a:r>
              <a:rPr lang="en" sz="1700"/>
              <a:t>. To list all jobs and their IDs, use the </a:t>
            </a:r>
            <a:r>
              <a:rPr lang="en" sz="1700">
                <a:latin typeface="Nunito"/>
                <a:ea typeface="Nunito"/>
                <a:cs typeface="Nunito"/>
                <a:sym typeface="Nunito"/>
              </a:rPr>
              <a:t>jobs</a:t>
            </a:r>
            <a:r>
              <a:rPr lang="en" sz="1700"/>
              <a:t> command:</a:t>
            </a:r>
            <a:endParaRPr sz="1700"/>
          </a:p>
        </p:txBody>
      </p:sp>
      <p:sp>
        <p:nvSpPr>
          <p:cNvPr id="1165" name="Google Shape;1165;p134"/>
          <p:cNvSpPr/>
          <p:nvPr/>
        </p:nvSpPr>
        <p:spPr>
          <a:xfrm>
            <a:off x="5785500" y="2497175"/>
            <a:ext cx="1833300" cy="5727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Nunito"/>
                <a:ea typeface="Nunito"/>
                <a:cs typeface="Nunito"/>
                <a:sym typeface="Nunito"/>
              </a:rPr>
              <a:t>kill &lt;job ID&gt;</a:t>
            </a:r>
            <a:endParaRPr sz="1600">
              <a:latin typeface="Nunito"/>
              <a:ea typeface="Nunito"/>
              <a:cs typeface="Nunito"/>
              <a:sym typeface="Nunito"/>
            </a:endParaRPr>
          </a:p>
        </p:txBody>
      </p:sp>
      <p:sp>
        <p:nvSpPr>
          <p:cNvPr id="1166" name="Google Shape;1166;p134"/>
          <p:cNvSpPr/>
          <p:nvPr/>
        </p:nvSpPr>
        <p:spPr>
          <a:xfrm>
            <a:off x="5785500" y="4328313"/>
            <a:ext cx="1833300" cy="5727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latin typeface="Nunito"/>
                <a:ea typeface="Nunito"/>
                <a:cs typeface="Nunito"/>
                <a:sym typeface="Nunito"/>
              </a:rPr>
              <a:t>jobs</a:t>
            </a:r>
            <a:endParaRPr sz="1600">
              <a:latin typeface="Nunito"/>
              <a:ea typeface="Nunito"/>
              <a:cs typeface="Nunito"/>
              <a:sym typeface="Nunito"/>
            </a:endParaRPr>
          </a:p>
        </p:txBody>
      </p:sp>
      <p:sp>
        <p:nvSpPr>
          <p:cNvPr id="1167" name="Google Shape;1167;p134"/>
          <p:cNvSpPr txBox="1"/>
          <p:nvPr/>
        </p:nvSpPr>
        <p:spPr>
          <a:xfrm>
            <a:off x="311700" y="1761700"/>
            <a:ext cx="8520600" cy="53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300"/>
              <a:t>Two strategies</a:t>
            </a:r>
            <a:endParaRPr sz="2300"/>
          </a:p>
        </p:txBody>
      </p:sp>
      <p:cxnSp>
        <p:nvCxnSpPr>
          <p:cNvPr id="1168" name="Google Shape;1168;p134"/>
          <p:cNvCxnSpPr>
            <a:endCxn id="1169" idx="2"/>
          </p:cNvCxnSpPr>
          <p:nvPr/>
        </p:nvCxnSpPr>
        <p:spPr>
          <a:xfrm>
            <a:off x="4570800" y="2310400"/>
            <a:ext cx="1200" cy="2742900"/>
          </a:xfrm>
          <a:prstGeom prst="straightConnector1">
            <a:avLst/>
          </a:prstGeom>
          <a:noFill/>
          <a:ln w="9525" cap="flat" cmpd="sng">
            <a:solidFill>
              <a:schemeClr val="dk2"/>
            </a:solidFill>
            <a:prstDash val="solid"/>
            <a:round/>
            <a:headEnd type="none" w="med" len="med"/>
            <a:tailEnd type="none" w="med" len="med"/>
          </a:ln>
        </p:spPr>
      </p:cxnSp>
      <p:cxnSp>
        <p:nvCxnSpPr>
          <p:cNvPr id="1170" name="Google Shape;1170;p134"/>
          <p:cNvCxnSpPr/>
          <p:nvPr/>
        </p:nvCxnSpPr>
        <p:spPr>
          <a:xfrm>
            <a:off x="2431100" y="2280425"/>
            <a:ext cx="42756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6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6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6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7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6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1" grpId="0"/>
      <p:bldP spid="1162" grpId="0" animBg="1"/>
      <p:bldP spid="1163" grpId="0" animBg="1"/>
      <p:bldP spid="1164" grpId="0"/>
      <p:bldP spid="1165" grpId="0" animBg="1"/>
      <p:bldP spid="1166" grpId="0" animBg="1"/>
      <p:bldP spid="116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p135"/>
          <p:cNvSpPr txBox="1">
            <a:spLocks noGrp="1"/>
          </p:cNvSpPr>
          <p:nvPr>
            <p:ph type="title"/>
          </p:nvPr>
        </p:nvSpPr>
        <p:spPr>
          <a:xfrm>
            <a:off x="311700" y="445025"/>
            <a:ext cx="4260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tx1"/>
                </a:solidFill>
              </a:rPr>
              <a:t>Working with larger files</a:t>
            </a:r>
            <a:endParaRPr>
              <a:solidFill>
                <a:schemeClr val="tx1"/>
              </a:solidFill>
            </a:endParaRPr>
          </a:p>
        </p:txBody>
      </p:sp>
      <p:sp>
        <p:nvSpPr>
          <p:cNvPr id="1176" name="Google Shape;1176;p135"/>
          <p:cNvSpPr txBox="1">
            <a:spLocks noGrp="1"/>
          </p:cNvSpPr>
          <p:nvPr>
            <p:ph type="body" idx="1"/>
          </p:nvPr>
        </p:nvSpPr>
        <p:spPr>
          <a:xfrm>
            <a:off x="311699" y="1017725"/>
            <a:ext cx="4663423" cy="4075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2000" b="1" err="1">
                <a:solidFill>
                  <a:schemeClr val="tx1"/>
                </a:solidFill>
                <a:latin typeface="Nunito"/>
                <a:ea typeface="Nunito"/>
                <a:cs typeface="Nunito"/>
                <a:sym typeface="Nunito"/>
              </a:rPr>
              <a:t>gzip</a:t>
            </a:r>
            <a:r>
              <a:rPr lang="en" sz="2000">
                <a:solidFill>
                  <a:schemeClr val="tx1"/>
                </a:solidFill>
              </a:rPr>
              <a:t>: compress a file</a:t>
            </a:r>
            <a:endParaRPr sz="2000">
              <a:solidFill>
                <a:schemeClr val="tx1"/>
              </a:solidFill>
              <a:latin typeface="Nunito"/>
              <a:ea typeface="Nunito"/>
              <a:cs typeface="Nunito"/>
              <a:sym typeface="Nunito"/>
            </a:endParaRPr>
          </a:p>
          <a:p>
            <a:pPr marL="0" lvl="0" indent="0" algn="l" rtl="0">
              <a:spcBef>
                <a:spcPts val="1200"/>
              </a:spcBef>
              <a:spcAft>
                <a:spcPts val="0"/>
              </a:spcAft>
              <a:buNone/>
            </a:pPr>
            <a:r>
              <a:rPr lang="en" sz="2000" b="1" err="1">
                <a:solidFill>
                  <a:schemeClr val="tx1"/>
                </a:solidFill>
                <a:latin typeface="Nunito"/>
                <a:ea typeface="Nunito"/>
                <a:cs typeface="Nunito"/>
                <a:sym typeface="Nunito"/>
              </a:rPr>
              <a:t>wget</a:t>
            </a:r>
            <a:r>
              <a:rPr lang="en" sz="2000">
                <a:solidFill>
                  <a:schemeClr val="tx1"/>
                </a:solidFill>
              </a:rPr>
              <a:t>: download from a URL</a:t>
            </a:r>
            <a:endParaRPr sz="2000">
              <a:solidFill>
                <a:schemeClr val="tx1"/>
              </a:solidFill>
            </a:endParaRPr>
          </a:p>
          <a:p>
            <a:pPr marL="0" lvl="0" indent="0" algn="l" rtl="0">
              <a:spcBef>
                <a:spcPts val="1200"/>
              </a:spcBef>
              <a:spcAft>
                <a:spcPts val="0"/>
              </a:spcAft>
              <a:buClr>
                <a:schemeClr val="dk1"/>
              </a:buClr>
              <a:buSzPts val="1100"/>
              <a:buFont typeface="Arial"/>
              <a:buNone/>
            </a:pPr>
            <a:r>
              <a:rPr lang="en" sz="2000" b="1">
                <a:solidFill>
                  <a:schemeClr val="tx1"/>
                </a:solidFill>
                <a:latin typeface="Nunito"/>
                <a:ea typeface="Nunito"/>
                <a:cs typeface="Nunito"/>
                <a:sym typeface="Nunito"/>
              </a:rPr>
              <a:t>du</a:t>
            </a:r>
            <a:r>
              <a:rPr lang="en" sz="2000">
                <a:solidFill>
                  <a:schemeClr val="tx1"/>
                </a:solidFill>
              </a:rPr>
              <a:t>: print a file’s </a:t>
            </a:r>
            <a:r>
              <a:rPr lang="en" sz="2000" b="1">
                <a:solidFill>
                  <a:schemeClr val="tx1"/>
                </a:solidFill>
              </a:rPr>
              <a:t>d</a:t>
            </a:r>
            <a:r>
              <a:rPr lang="en" sz="2000">
                <a:solidFill>
                  <a:schemeClr val="tx1"/>
                </a:solidFill>
              </a:rPr>
              <a:t>isk </a:t>
            </a:r>
            <a:r>
              <a:rPr lang="en" sz="2000" b="1">
                <a:solidFill>
                  <a:schemeClr val="tx1"/>
                </a:solidFill>
              </a:rPr>
              <a:t>u</a:t>
            </a:r>
            <a:r>
              <a:rPr lang="en" sz="2000">
                <a:solidFill>
                  <a:schemeClr val="tx1"/>
                </a:solidFill>
              </a:rPr>
              <a:t>sage</a:t>
            </a:r>
            <a:endParaRPr sz="2000">
              <a:solidFill>
                <a:schemeClr val="tx1"/>
              </a:solidFill>
            </a:endParaRPr>
          </a:p>
          <a:p>
            <a:pPr marL="0" lvl="0" indent="0" algn="l" rtl="0">
              <a:spcBef>
                <a:spcPts val="1000"/>
              </a:spcBef>
              <a:spcAft>
                <a:spcPts val="0"/>
              </a:spcAft>
              <a:buNone/>
            </a:pPr>
            <a:r>
              <a:rPr lang="en" sz="2000" b="1" err="1">
                <a:solidFill>
                  <a:schemeClr val="tx1"/>
                </a:solidFill>
                <a:latin typeface="Nunito"/>
                <a:ea typeface="Nunito"/>
                <a:cs typeface="Nunito"/>
                <a:sym typeface="Nunito"/>
              </a:rPr>
              <a:t>zcat</a:t>
            </a:r>
            <a:r>
              <a:rPr lang="en" sz="2000">
                <a:solidFill>
                  <a:schemeClr val="tx1"/>
                </a:solidFill>
              </a:rPr>
              <a:t>: </a:t>
            </a:r>
            <a:r>
              <a:rPr lang="en" sz="2000">
                <a:solidFill>
                  <a:schemeClr val="tx1"/>
                </a:solidFill>
                <a:latin typeface="Nunito"/>
                <a:ea typeface="Nunito"/>
                <a:cs typeface="Nunito"/>
                <a:sym typeface="Nunito"/>
              </a:rPr>
              <a:t>cat</a:t>
            </a:r>
            <a:r>
              <a:rPr lang="en" sz="2000">
                <a:solidFill>
                  <a:schemeClr val="tx1"/>
                </a:solidFill>
              </a:rPr>
              <a:t> but for </a:t>
            </a:r>
            <a:r>
              <a:rPr lang="en" sz="2000" err="1">
                <a:solidFill>
                  <a:schemeClr val="tx1"/>
                </a:solidFill>
              </a:rPr>
              <a:t>gzipped</a:t>
            </a:r>
            <a:r>
              <a:rPr lang="en" sz="2000">
                <a:solidFill>
                  <a:schemeClr val="tx1"/>
                </a:solidFill>
              </a:rPr>
              <a:t> files</a:t>
            </a:r>
            <a:endParaRPr sz="2000">
              <a:solidFill>
                <a:schemeClr val="tx1"/>
              </a:solidFill>
            </a:endParaRPr>
          </a:p>
          <a:p>
            <a:pPr marL="457200" lvl="0" indent="-356720" algn="l" rtl="0">
              <a:spcBef>
                <a:spcPts val="0"/>
              </a:spcBef>
              <a:spcAft>
                <a:spcPts val="0"/>
              </a:spcAft>
              <a:buSzPts val="2018"/>
              <a:buChar char="-"/>
            </a:pPr>
            <a:r>
              <a:rPr lang="en" sz="2000">
                <a:solidFill>
                  <a:schemeClr val="tx1"/>
                </a:solidFill>
              </a:rPr>
              <a:t>commonly used for decompression</a:t>
            </a:r>
            <a:endParaRPr sz="2000">
              <a:solidFill>
                <a:schemeClr val="tx1"/>
              </a:solidFill>
              <a:latin typeface="Nunito"/>
              <a:ea typeface="Nunito"/>
              <a:cs typeface="Nunito"/>
              <a:sym typeface="Nunito"/>
            </a:endParaRPr>
          </a:p>
          <a:p>
            <a:pPr marL="0" lvl="0" indent="0" algn="l" rtl="0">
              <a:spcBef>
                <a:spcPts val="1200"/>
              </a:spcBef>
              <a:spcAft>
                <a:spcPts val="0"/>
              </a:spcAft>
              <a:buNone/>
            </a:pPr>
            <a:r>
              <a:rPr lang="en" sz="2000" b="1" err="1">
                <a:solidFill>
                  <a:schemeClr val="tx1"/>
                </a:solidFill>
                <a:latin typeface="Nunito"/>
                <a:ea typeface="Nunito"/>
                <a:cs typeface="Nunito"/>
                <a:sym typeface="Nunito"/>
              </a:rPr>
              <a:t>zless</a:t>
            </a:r>
            <a:r>
              <a:rPr lang="en" sz="2000">
                <a:solidFill>
                  <a:schemeClr val="tx1"/>
                </a:solidFill>
              </a:rPr>
              <a:t>: </a:t>
            </a:r>
            <a:r>
              <a:rPr lang="en" sz="2000">
                <a:solidFill>
                  <a:schemeClr val="tx1"/>
                </a:solidFill>
                <a:latin typeface="Nunito"/>
                <a:ea typeface="Nunito"/>
                <a:cs typeface="Nunito"/>
                <a:sym typeface="Nunito"/>
              </a:rPr>
              <a:t>less</a:t>
            </a:r>
            <a:r>
              <a:rPr lang="en" sz="2000">
                <a:solidFill>
                  <a:schemeClr val="tx1"/>
                </a:solidFill>
              </a:rPr>
              <a:t> but for </a:t>
            </a:r>
            <a:r>
              <a:rPr lang="en" sz="2000" err="1">
                <a:solidFill>
                  <a:schemeClr val="tx1"/>
                </a:solidFill>
              </a:rPr>
              <a:t>gzipped</a:t>
            </a:r>
            <a:r>
              <a:rPr lang="en" sz="2000">
                <a:solidFill>
                  <a:schemeClr val="tx1"/>
                </a:solidFill>
              </a:rPr>
              <a:t> files</a:t>
            </a:r>
            <a:endParaRPr sz="2000">
              <a:solidFill>
                <a:schemeClr val="tx1"/>
              </a:solidFill>
            </a:endParaRPr>
          </a:p>
          <a:p>
            <a:pPr marL="457200" lvl="0" indent="-355600" algn="l" rtl="0">
              <a:spcBef>
                <a:spcPts val="0"/>
              </a:spcBef>
              <a:spcAft>
                <a:spcPts val="0"/>
              </a:spcAft>
              <a:buSzPts val="2000"/>
              <a:buChar char="-"/>
            </a:pPr>
            <a:r>
              <a:rPr lang="en" sz="2000">
                <a:solidFill>
                  <a:schemeClr val="tx1"/>
                </a:solidFill>
              </a:rPr>
              <a:t>useful for viewing a </a:t>
            </a:r>
            <a:r>
              <a:rPr lang="en" sz="2000" err="1">
                <a:solidFill>
                  <a:schemeClr val="tx1"/>
                </a:solidFill>
              </a:rPr>
              <a:t>gzipped</a:t>
            </a:r>
            <a:r>
              <a:rPr lang="en" sz="2000">
                <a:solidFill>
                  <a:schemeClr val="tx1"/>
                </a:solidFill>
              </a:rPr>
              <a:t> file without unzipping it first</a:t>
            </a:r>
            <a:endParaRPr sz="2000">
              <a:solidFill>
                <a:schemeClr val="tx1"/>
              </a:solidFill>
            </a:endParaRPr>
          </a:p>
        </p:txBody>
      </p:sp>
      <p:sp>
        <p:nvSpPr>
          <p:cNvPr id="1177" name="Google Shape;1177;p135"/>
          <p:cNvSpPr txBox="1">
            <a:spLocks noGrp="1"/>
          </p:cNvSpPr>
          <p:nvPr>
            <p:ph type="body" idx="1"/>
          </p:nvPr>
        </p:nvSpPr>
        <p:spPr>
          <a:xfrm>
            <a:off x="5429500" y="1017725"/>
            <a:ext cx="2950800" cy="4075500"/>
          </a:xfrm>
          <a:prstGeom prst="rect">
            <a:avLst/>
          </a:prstGeom>
          <a:solidFill>
            <a:schemeClr val="lt2"/>
          </a:solidFill>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2000" b="1" err="1">
                <a:solidFill>
                  <a:schemeClr val="tx1"/>
                </a:solidFill>
                <a:latin typeface="Nunito"/>
                <a:ea typeface="Nunito"/>
                <a:cs typeface="Nunito"/>
                <a:sym typeface="Nunito"/>
              </a:rPr>
              <a:t>gzip</a:t>
            </a:r>
            <a:r>
              <a:rPr lang="en" sz="2000">
                <a:solidFill>
                  <a:schemeClr val="tx1"/>
                </a:solidFill>
                <a:latin typeface="Nunito"/>
                <a:ea typeface="Nunito"/>
                <a:cs typeface="Nunito"/>
                <a:sym typeface="Nunito"/>
              </a:rPr>
              <a:t> [</a:t>
            </a:r>
            <a:r>
              <a:rPr lang="en" sz="2000" err="1">
                <a:solidFill>
                  <a:schemeClr val="tx1"/>
                </a:solidFill>
                <a:latin typeface="Nunito"/>
                <a:ea typeface="Nunito"/>
                <a:cs typeface="Nunito"/>
                <a:sym typeface="Nunito"/>
              </a:rPr>
              <a:t>path_to_file</a:t>
            </a:r>
            <a:r>
              <a:rPr lang="en" sz="2000">
                <a:solidFill>
                  <a:schemeClr val="tx1"/>
                </a:solidFill>
                <a:latin typeface="Nunito"/>
                <a:ea typeface="Nunito"/>
                <a:cs typeface="Nunito"/>
                <a:sym typeface="Nunito"/>
              </a:rPr>
              <a:t>]...</a:t>
            </a:r>
            <a:endParaRPr sz="2000">
              <a:solidFill>
                <a:schemeClr val="tx1"/>
              </a:solidFill>
              <a:latin typeface="Nunito"/>
              <a:ea typeface="Nunito"/>
              <a:cs typeface="Nunito"/>
              <a:sym typeface="Nunito"/>
            </a:endParaRPr>
          </a:p>
          <a:p>
            <a:pPr marL="0" lvl="0" indent="0" algn="l" rtl="0">
              <a:spcBef>
                <a:spcPts val="1200"/>
              </a:spcBef>
              <a:spcAft>
                <a:spcPts val="0"/>
              </a:spcAft>
              <a:buClr>
                <a:schemeClr val="dk1"/>
              </a:buClr>
              <a:buSzPts val="1100"/>
              <a:buFont typeface="Arial"/>
              <a:buNone/>
            </a:pPr>
            <a:r>
              <a:rPr lang="en" sz="2000" b="1" err="1">
                <a:solidFill>
                  <a:schemeClr val="tx1"/>
                </a:solidFill>
                <a:latin typeface="Nunito"/>
                <a:ea typeface="Nunito"/>
                <a:cs typeface="Nunito"/>
                <a:sym typeface="Nunito"/>
              </a:rPr>
              <a:t>wget</a:t>
            </a:r>
            <a:r>
              <a:rPr lang="en" sz="2000">
                <a:solidFill>
                  <a:schemeClr val="tx1"/>
                </a:solidFill>
                <a:latin typeface="Nunito"/>
                <a:ea typeface="Nunito"/>
                <a:cs typeface="Nunito"/>
                <a:sym typeface="Nunito"/>
              </a:rPr>
              <a:t> </a:t>
            </a:r>
            <a:r>
              <a:rPr lang="en" sz="2000" err="1">
                <a:solidFill>
                  <a:schemeClr val="tx1"/>
                </a:solidFill>
                <a:latin typeface="Nunito"/>
                <a:ea typeface="Nunito"/>
                <a:cs typeface="Nunito"/>
                <a:sym typeface="Nunito"/>
              </a:rPr>
              <a:t>url</a:t>
            </a:r>
            <a:r>
              <a:rPr lang="en" sz="2000">
                <a:solidFill>
                  <a:schemeClr val="tx1"/>
                </a:solidFill>
                <a:latin typeface="Nunito"/>
                <a:ea typeface="Nunito"/>
                <a:cs typeface="Nunito"/>
                <a:sym typeface="Nunito"/>
              </a:rPr>
              <a:t>…</a:t>
            </a:r>
            <a:endParaRPr sz="2000">
              <a:solidFill>
                <a:schemeClr val="tx1"/>
              </a:solidFill>
              <a:latin typeface="Nunito"/>
              <a:ea typeface="Nunito"/>
              <a:cs typeface="Nunito"/>
              <a:sym typeface="Nunito"/>
            </a:endParaRPr>
          </a:p>
          <a:p>
            <a:pPr marL="0" lvl="0" indent="0" algn="l" rtl="0">
              <a:spcBef>
                <a:spcPts val="1200"/>
              </a:spcBef>
              <a:spcAft>
                <a:spcPts val="0"/>
              </a:spcAft>
              <a:buClr>
                <a:schemeClr val="dk1"/>
              </a:buClr>
              <a:buSzPts val="1100"/>
              <a:buFont typeface="Arial"/>
              <a:buNone/>
            </a:pPr>
            <a:r>
              <a:rPr lang="en" sz="2000" b="1">
                <a:solidFill>
                  <a:schemeClr val="tx1"/>
                </a:solidFill>
                <a:latin typeface="Nunito"/>
                <a:ea typeface="Nunito"/>
                <a:cs typeface="Nunito"/>
                <a:sym typeface="Nunito"/>
              </a:rPr>
              <a:t>du</a:t>
            </a:r>
            <a:r>
              <a:rPr lang="en" sz="2000">
                <a:solidFill>
                  <a:schemeClr val="tx1"/>
                </a:solidFill>
                <a:latin typeface="Nunito"/>
                <a:ea typeface="Nunito"/>
                <a:cs typeface="Nunito"/>
                <a:sym typeface="Nunito"/>
              </a:rPr>
              <a:t> </a:t>
            </a:r>
            <a:r>
              <a:rPr lang="en" sz="2000" err="1">
                <a:solidFill>
                  <a:schemeClr val="tx1"/>
                </a:solidFill>
                <a:latin typeface="Nunito"/>
                <a:ea typeface="Nunito"/>
                <a:cs typeface="Nunito"/>
                <a:sym typeface="Nunito"/>
              </a:rPr>
              <a:t>path_to_file</a:t>
            </a:r>
            <a:r>
              <a:rPr lang="en" sz="2000">
                <a:solidFill>
                  <a:schemeClr val="tx1"/>
                </a:solidFill>
                <a:latin typeface="Nunito"/>
                <a:ea typeface="Nunito"/>
                <a:cs typeface="Nunito"/>
                <a:sym typeface="Nunito"/>
              </a:rPr>
              <a:t>…</a:t>
            </a:r>
            <a:endParaRPr sz="2000">
              <a:solidFill>
                <a:schemeClr val="tx1"/>
              </a:solidFill>
              <a:latin typeface="Nunito"/>
              <a:ea typeface="Nunito"/>
              <a:cs typeface="Nunito"/>
              <a:sym typeface="Nunito"/>
            </a:endParaRPr>
          </a:p>
          <a:p>
            <a:pPr marL="0" lvl="0" indent="0" algn="l" rtl="0">
              <a:spcBef>
                <a:spcPts val="1000"/>
              </a:spcBef>
              <a:spcAft>
                <a:spcPts val="0"/>
              </a:spcAft>
              <a:buNone/>
            </a:pPr>
            <a:r>
              <a:rPr lang="en" sz="2000" b="1" err="1">
                <a:solidFill>
                  <a:schemeClr val="tx1"/>
                </a:solidFill>
                <a:latin typeface="Nunito"/>
                <a:ea typeface="Nunito"/>
                <a:cs typeface="Nunito"/>
                <a:sym typeface="Nunito"/>
              </a:rPr>
              <a:t>zcat</a:t>
            </a:r>
            <a:r>
              <a:rPr lang="en" sz="2000">
                <a:solidFill>
                  <a:schemeClr val="tx1"/>
                </a:solidFill>
                <a:latin typeface="Nunito"/>
                <a:ea typeface="Nunito"/>
                <a:cs typeface="Nunito"/>
                <a:sym typeface="Nunito"/>
              </a:rPr>
              <a:t> [</a:t>
            </a:r>
            <a:r>
              <a:rPr lang="en" sz="2000" err="1">
                <a:solidFill>
                  <a:schemeClr val="tx1"/>
                </a:solidFill>
                <a:latin typeface="Nunito"/>
                <a:ea typeface="Nunito"/>
                <a:cs typeface="Nunito"/>
                <a:sym typeface="Nunito"/>
              </a:rPr>
              <a:t>path_to_file</a:t>
            </a:r>
            <a:r>
              <a:rPr lang="en" sz="2000">
                <a:solidFill>
                  <a:schemeClr val="tx1"/>
                </a:solidFill>
                <a:latin typeface="Nunito"/>
                <a:ea typeface="Nunito"/>
                <a:cs typeface="Nunito"/>
                <a:sym typeface="Nunito"/>
              </a:rPr>
              <a:t>]...</a:t>
            </a:r>
            <a:endParaRPr lang="en-US" sz="2000">
              <a:solidFill>
                <a:schemeClr val="tx1"/>
              </a:solidFill>
              <a:latin typeface="Nunito"/>
              <a:ea typeface="Nunito"/>
              <a:cs typeface="Nunito"/>
              <a:sym typeface="Nunito"/>
            </a:endParaRPr>
          </a:p>
          <a:p>
            <a:pPr marL="0" lvl="0" indent="0" algn="l" rtl="0">
              <a:spcBef>
                <a:spcPts val="1000"/>
              </a:spcBef>
              <a:spcAft>
                <a:spcPts val="0"/>
              </a:spcAft>
              <a:buNone/>
            </a:pPr>
            <a:endParaRPr lang="en-US" sz="2000">
              <a:solidFill>
                <a:schemeClr val="tx1"/>
              </a:solidFill>
              <a:latin typeface="Nunito"/>
              <a:ea typeface="Nunito"/>
              <a:cs typeface="Nunito"/>
              <a:sym typeface="Nunito"/>
            </a:endParaRPr>
          </a:p>
          <a:p>
            <a:pPr marL="0" lvl="0" indent="0" algn="l" rtl="0">
              <a:spcBef>
                <a:spcPts val="0"/>
              </a:spcBef>
              <a:spcAft>
                <a:spcPts val="0"/>
              </a:spcAft>
              <a:buNone/>
            </a:pPr>
            <a:r>
              <a:rPr lang="en-US" sz="2000" b="1" err="1">
                <a:solidFill>
                  <a:schemeClr val="tx1"/>
                </a:solidFill>
                <a:latin typeface="Nunito"/>
                <a:ea typeface="Nunito"/>
                <a:cs typeface="Nunito"/>
                <a:sym typeface="Nunito"/>
              </a:rPr>
              <a:t>zless</a:t>
            </a:r>
            <a:r>
              <a:rPr lang="en-US" sz="2000">
                <a:solidFill>
                  <a:schemeClr val="tx1"/>
                </a:solidFill>
                <a:latin typeface="Nunito"/>
                <a:ea typeface="Nunito"/>
                <a:cs typeface="Nunito"/>
                <a:sym typeface="Nunito"/>
              </a:rPr>
              <a:t> [</a:t>
            </a:r>
            <a:r>
              <a:rPr lang="en-US" sz="2000" err="1">
                <a:solidFill>
                  <a:schemeClr val="tx1"/>
                </a:solidFill>
                <a:latin typeface="Nunito"/>
                <a:ea typeface="Nunito"/>
                <a:cs typeface="Nunito"/>
                <a:sym typeface="Nunito"/>
              </a:rPr>
              <a:t>path_to_file</a:t>
            </a:r>
            <a:r>
              <a:rPr lang="en-US" sz="2000">
                <a:solidFill>
                  <a:schemeClr val="tx1"/>
                </a:solidFill>
                <a:latin typeface="Nunito"/>
                <a:ea typeface="Nunito"/>
                <a:cs typeface="Nunito"/>
                <a:sym typeface="Nunito"/>
              </a:rPr>
              <a:t>]...</a:t>
            </a:r>
          </a:p>
        </p:txBody>
      </p:sp>
      <p:sp>
        <p:nvSpPr>
          <p:cNvPr id="1178" name="Google Shape;1178;p135"/>
          <p:cNvSpPr txBox="1"/>
          <p:nvPr/>
        </p:nvSpPr>
        <p:spPr>
          <a:xfrm>
            <a:off x="5429500" y="478925"/>
            <a:ext cx="2950800" cy="538800"/>
          </a:xfrm>
          <a:prstGeom prst="rect">
            <a:avLst/>
          </a:prstGeom>
          <a:solidFill>
            <a:srgbClr val="D9D9D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a:solidFill>
                  <a:schemeClr val="tx1"/>
                </a:solidFill>
              </a:rPr>
              <a:t>Usage</a:t>
            </a:r>
            <a:endParaRPr sz="230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7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7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76">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7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76">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77">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76">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76">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77">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76">
                                            <p:txEl>
                                              <p:pRg st="5" end="5"/>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76">
                                            <p:txEl>
                                              <p:pRg st="6" end="6"/>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7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6" grpId="0" uiExpand="1" build="p"/>
      <p:bldP spid="1177"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1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Logic control: for loops and if statements</a:t>
            </a:r>
            <a:endParaRPr/>
          </a:p>
        </p:txBody>
      </p:sp>
      <p:sp>
        <p:nvSpPr>
          <p:cNvPr id="1184" name="Google Shape;1184;p136"/>
          <p:cNvSpPr txBox="1"/>
          <p:nvPr/>
        </p:nvSpPr>
        <p:spPr>
          <a:xfrm>
            <a:off x="2894400" y="1973488"/>
            <a:ext cx="3355200" cy="831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unito"/>
                <a:ea typeface="Nunito"/>
                <a:cs typeface="Nunito"/>
                <a:sym typeface="Nunito"/>
              </a:rPr>
              <a:t>for item in </a:t>
            </a:r>
            <a:r>
              <a:rPr lang="en">
                <a:solidFill>
                  <a:srgbClr val="FF9900"/>
                </a:solidFill>
                <a:latin typeface="Nunito"/>
                <a:ea typeface="Nunito"/>
                <a:cs typeface="Nunito"/>
                <a:sym typeface="Nunito"/>
              </a:rPr>
              <a:t>&lt;</a:t>
            </a:r>
            <a:r>
              <a:rPr lang="en" err="1">
                <a:solidFill>
                  <a:srgbClr val="FF9900"/>
                </a:solidFill>
                <a:latin typeface="Nunito"/>
                <a:ea typeface="Nunito"/>
                <a:cs typeface="Nunito"/>
                <a:sym typeface="Nunito"/>
              </a:rPr>
              <a:t>space_separated_list</a:t>
            </a:r>
            <a:r>
              <a:rPr lang="en">
                <a:solidFill>
                  <a:srgbClr val="FF9900"/>
                </a:solidFill>
                <a:latin typeface="Nunito"/>
                <a:ea typeface="Nunito"/>
                <a:cs typeface="Nunito"/>
                <a:sym typeface="Nunito"/>
              </a:rPr>
              <a:t>&gt;</a:t>
            </a:r>
            <a:r>
              <a:rPr lang="en">
                <a:latin typeface="Nunito"/>
                <a:ea typeface="Nunito"/>
                <a:cs typeface="Nunito"/>
                <a:sym typeface="Nunito"/>
              </a:rPr>
              <a:t>; do</a:t>
            </a:r>
            <a:endParaRPr>
              <a:latin typeface="Nunito"/>
              <a:ea typeface="Nunito"/>
              <a:cs typeface="Nunito"/>
              <a:sym typeface="Nunito"/>
            </a:endParaRPr>
          </a:p>
          <a:p>
            <a:pPr marL="0" lvl="0" indent="0" algn="l" rtl="0">
              <a:spcBef>
                <a:spcPts val="0"/>
              </a:spcBef>
              <a:spcAft>
                <a:spcPts val="0"/>
              </a:spcAft>
              <a:buNone/>
            </a:pPr>
            <a:r>
              <a:rPr lang="en">
                <a:latin typeface="Nunito"/>
                <a:ea typeface="Nunito"/>
                <a:cs typeface="Nunito"/>
                <a:sym typeface="Nunito"/>
              </a:rPr>
              <a:t>    </a:t>
            </a:r>
            <a:r>
              <a:rPr lang="en" err="1">
                <a:latin typeface="Nunito"/>
                <a:ea typeface="Nunito"/>
                <a:cs typeface="Nunito"/>
                <a:sym typeface="Nunito"/>
              </a:rPr>
              <a:t>cmd</a:t>
            </a:r>
            <a:r>
              <a:rPr lang="en">
                <a:latin typeface="Nunito"/>
                <a:ea typeface="Nunito"/>
                <a:cs typeface="Nunito"/>
                <a:sym typeface="Nunito"/>
              </a:rPr>
              <a:t> “$item”</a:t>
            </a:r>
            <a:endParaRPr>
              <a:latin typeface="Nunito"/>
              <a:ea typeface="Nunito"/>
              <a:cs typeface="Nunito"/>
              <a:sym typeface="Nunito"/>
            </a:endParaRPr>
          </a:p>
          <a:p>
            <a:pPr marL="0" lvl="0" indent="0" algn="l" rtl="0">
              <a:spcBef>
                <a:spcPts val="0"/>
              </a:spcBef>
              <a:spcAft>
                <a:spcPts val="0"/>
              </a:spcAft>
              <a:buNone/>
            </a:pPr>
            <a:r>
              <a:rPr lang="en">
                <a:latin typeface="Nunito"/>
                <a:ea typeface="Nunito"/>
                <a:cs typeface="Nunito"/>
                <a:sym typeface="Nunito"/>
              </a:rPr>
              <a:t>done</a:t>
            </a:r>
            <a:endParaRPr>
              <a:latin typeface="Nunito"/>
              <a:ea typeface="Nunito"/>
              <a:cs typeface="Nunito"/>
              <a:sym typeface="Nunito"/>
            </a:endParaRPr>
          </a:p>
        </p:txBody>
      </p:sp>
      <p:sp>
        <p:nvSpPr>
          <p:cNvPr id="1185" name="Google Shape;1185;p136"/>
          <p:cNvSpPr txBox="1"/>
          <p:nvPr/>
        </p:nvSpPr>
        <p:spPr>
          <a:xfrm>
            <a:off x="2894400" y="3750525"/>
            <a:ext cx="3355200" cy="831300"/>
          </a:xfrm>
          <a:prstGeom prst="rect">
            <a:avLst/>
          </a:prstGeom>
          <a:solidFill>
            <a:schemeClr val="lt2"/>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unito"/>
                <a:ea typeface="Nunito"/>
                <a:cs typeface="Nunito"/>
                <a:sym typeface="Nunito"/>
              </a:rPr>
              <a:t>if [ </a:t>
            </a:r>
            <a:r>
              <a:rPr lang="en">
                <a:solidFill>
                  <a:srgbClr val="FF9900"/>
                </a:solidFill>
                <a:latin typeface="Nunito"/>
                <a:ea typeface="Nunito"/>
                <a:cs typeface="Nunito"/>
                <a:sym typeface="Nunito"/>
              </a:rPr>
              <a:t>&lt;logical_statement&gt;</a:t>
            </a:r>
            <a:r>
              <a:rPr lang="en">
                <a:latin typeface="Nunito"/>
                <a:ea typeface="Nunito"/>
                <a:cs typeface="Nunito"/>
                <a:sym typeface="Nunito"/>
              </a:rPr>
              <a:t> ]; then</a:t>
            </a:r>
            <a:endParaRPr>
              <a:latin typeface="Nunito"/>
              <a:ea typeface="Nunito"/>
              <a:cs typeface="Nunito"/>
              <a:sym typeface="Nunito"/>
            </a:endParaRPr>
          </a:p>
          <a:p>
            <a:pPr marL="0" lvl="0" indent="0" algn="l" rtl="0">
              <a:spcBef>
                <a:spcPts val="0"/>
              </a:spcBef>
              <a:spcAft>
                <a:spcPts val="0"/>
              </a:spcAft>
              <a:buNone/>
            </a:pPr>
            <a:r>
              <a:rPr lang="en">
                <a:latin typeface="Nunito"/>
                <a:ea typeface="Nunito"/>
                <a:cs typeface="Nunito"/>
                <a:sym typeface="Nunito"/>
              </a:rPr>
              <a:t>    cmd</a:t>
            </a:r>
            <a:endParaRPr>
              <a:latin typeface="Nunito"/>
              <a:ea typeface="Nunito"/>
              <a:cs typeface="Nunito"/>
              <a:sym typeface="Nunito"/>
            </a:endParaRPr>
          </a:p>
          <a:p>
            <a:pPr marL="0" lvl="0" indent="0" algn="l" rtl="0">
              <a:spcBef>
                <a:spcPts val="0"/>
              </a:spcBef>
              <a:spcAft>
                <a:spcPts val="0"/>
              </a:spcAft>
              <a:buNone/>
            </a:pPr>
            <a:r>
              <a:rPr lang="en">
                <a:latin typeface="Nunito"/>
                <a:ea typeface="Nunito"/>
                <a:cs typeface="Nunito"/>
                <a:sym typeface="Nunito"/>
              </a:rPr>
              <a:t>fi</a:t>
            </a:r>
            <a:endParaRPr>
              <a:latin typeface="Nunito"/>
              <a:ea typeface="Nunito"/>
              <a:cs typeface="Nunito"/>
              <a:sym typeface="Nunito"/>
            </a:endParaRPr>
          </a:p>
        </p:txBody>
      </p:sp>
      <p:sp>
        <p:nvSpPr>
          <p:cNvPr id="1186" name="Google Shape;1186;p136"/>
          <p:cNvSpPr txBox="1"/>
          <p:nvPr/>
        </p:nvSpPr>
        <p:spPr>
          <a:xfrm>
            <a:off x="2894400" y="1542400"/>
            <a:ext cx="3355200" cy="431100"/>
          </a:xfrm>
          <a:prstGeom prst="rect">
            <a:avLst/>
          </a:prstGeom>
          <a:solidFill>
            <a:srgbClr val="CCCCCC"/>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for loop</a:t>
            </a:r>
            <a:endParaRPr sz="1600"/>
          </a:p>
        </p:txBody>
      </p:sp>
      <p:sp>
        <p:nvSpPr>
          <p:cNvPr id="1187" name="Google Shape;1187;p136"/>
          <p:cNvSpPr txBox="1"/>
          <p:nvPr/>
        </p:nvSpPr>
        <p:spPr>
          <a:xfrm>
            <a:off x="2894400" y="3319425"/>
            <a:ext cx="3355200" cy="431100"/>
          </a:xfrm>
          <a:prstGeom prst="rect">
            <a:avLst/>
          </a:prstGeom>
          <a:solidFill>
            <a:srgbClr val="CCCCCC"/>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if statement</a:t>
            </a:r>
            <a:endParaRPr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8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8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8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4" grpId="0" animBg="1"/>
      <p:bldP spid="1185" grpId="0" animBg="1"/>
      <p:bldP spid="1186" grpId="0" animBg="1"/>
      <p:bldP spid="118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sp>
        <p:nvSpPr>
          <p:cNvPr id="1210" name="Google Shape;1210;p1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Bash as a programming language</a:t>
            </a:r>
            <a:endParaRPr/>
          </a:p>
        </p:txBody>
      </p:sp>
      <p:sp>
        <p:nvSpPr>
          <p:cNvPr id="1211" name="Google Shape;1211;p139"/>
          <p:cNvSpPr txBox="1">
            <a:spLocks noGrp="1"/>
          </p:cNvSpPr>
          <p:nvPr>
            <p:ph type="body" idx="1"/>
          </p:nvPr>
        </p:nvSpPr>
        <p:spPr>
          <a:xfrm>
            <a:off x="1558350" y="1212425"/>
            <a:ext cx="6027300" cy="1599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tx1"/>
                </a:solidFill>
              </a:rPr>
              <a:t>What is </a:t>
            </a:r>
            <a:r>
              <a:rPr lang="en" i="1">
                <a:solidFill>
                  <a:schemeClr val="tx1"/>
                </a:solidFill>
              </a:rPr>
              <a:t>bash</a:t>
            </a:r>
            <a:r>
              <a:rPr lang="en">
                <a:solidFill>
                  <a:schemeClr val="tx1"/>
                </a:solidFill>
              </a:rPr>
              <a:t> anyways?</a:t>
            </a:r>
            <a:endParaRPr>
              <a:solidFill>
                <a:schemeClr val="tx1"/>
              </a:solidFill>
            </a:endParaRPr>
          </a:p>
          <a:p>
            <a:pPr marL="457200" lvl="0" indent="-342900" algn="l" rtl="0">
              <a:spcBef>
                <a:spcPts val="1200"/>
              </a:spcBef>
              <a:spcAft>
                <a:spcPts val="0"/>
              </a:spcAft>
              <a:buClr>
                <a:schemeClr val="tx1"/>
              </a:buClr>
              <a:buSzPts val="1800"/>
              <a:buAutoNum type="arabicPeriod"/>
            </a:pPr>
            <a:r>
              <a:rPr lang="en">
                <a:solidFill>
                  <a:schemeClr val="tx1"/>
                </a:solidFill>
              </a:rPr>
              <a:t>A shell programming language used within terminals</a:t>
            </a:r>
            <a:endParaRPr>
              <a:solidFill>
                <a:schemeClr val="tx1"/>
              </a:solidFill>
            </a:endParaRPr>
          </a:p>
          <a:p>
            <a:pPr marL="457200" lvl="0" indent="-342900" algn="l" rtl="0">
              <a:spcBef>
                <a:spcPts val="0"/>
              </a:spcBef>
              <a:spcAft>
                <a:spcPts val="0"/>
              </a:spcAft>
              <a:buClr>
                <a:schemeClr val="tx1"/>
              </a:buClr>
              <a:buSzPts val="1800"/>
              <a:buAutoNum type="arabicPeriod"/>
            </a:pPr>
            <a:r>
              <a:rPr lang="en">
                <a:solidFill>
                  <a:schemeClr val="tx1"/>
                </a:solidFill>
              </a:rPr>
              <a:t>An application that reads and interprets all of the commands (i.e. code) that you type into the terminal</a:t>
            </a:r>
            <a:endParaRPr>
              <a:solidFill>
                <a:schemeClr val="tx1"/>
              </a:solidFill>
            </a:endParaRPr>
          </a:p>
        </p:txBody>
      </p:sp>
      <p:sp>
        <p:nvSpPr>
          <p:cNvPr id="1212" name="Google Shape;1212;p139"/>
          <p:cNvSpPr txBox="1"/>
          <p:nvPr/>
        </p:nvSpPr>
        <p:spPr>
          <a:xfrm>
            <a:off x="6479875" y="3007025"/>
            <a:ext cx="1950900" cy="1031400"/>
          </a:xfrm>
          <a:prstGeom prst="rect">
            <a:avLst/>
          </a:prstGeom>
          <a:solidFill>
            <a:srgbClr val="D9D2E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tx1"/>
                </a:solidFill>
              </a:rPr>
              <a:t>You can replace bash with a different shell programming language, if you want.</a:t>
            </a:r>
            <a:endParaRPr sz="1100">
              <a:solidFill>
                <a:schemeClr val="tx1"/>
              </a:solidFill>
            </a:endParaRPr>
          </a:p>
          <a:p>
            <a:pPr marL="0" lvl="0" indent="0" algn="l" rtl="0">
              <a:spcBef>
                <a:spcPts val="0"/>
              </a:spcBef>
              <a:spcAft>
                <a:spcPts val="0"/>
              </a:spcAft>
              <a:buNone/>
            </a:pPr>
            <a:r>
              <a:rPr lang="en" sz="1100">
                <a:solidFill>
                  <a:schemeClr val="tx1"/>
                </a:solidFill>
              </a:rPr>
              <a:t>The default shell is usually </a:t>
            </a:r>
            <a:r>
              <a:rPr lang="en" sz="1100" i="1">
                <a:solidFill>
                  <a:schemeClr val="tx1"/>
                </a:solidFill>
              </a:rPr>
              <a:t>bash</a:t>
            </a:r>
            <a:r>
              <a:rPr lang="en" sz="1100">
                <a:solidFill>
                  <a:schemeClr val="tx1"/>
                </a:solidFill>
              </a:rPr>
              <a:t> but on macs it’s </a:t>
            </a:r>
            <a:r>
              <a:rPr lang="en" sz="1100" i="1">
                <a:solidFill>
                  <a:schemeClr val="tx1"/>
                </a:solidFill>
              </a:rPr>
              <a:t>zsh</a:t>
            </a:r>
            <a:r>
              <a:rPr lang="en" sz="1100">
                <a:solidFill>
                  <a:schemeClr val="tx1"/>
                </a:solidFill>
              </a:rPr>
              <a:t>.</a:t>
            </a:r>
            <a:endParaRPr sz="1100">
              <a:solidFill>
                <a:schemeClr val="tx1"/>
              </a:solidFill>
            </a:endParaRPr>
          </a:p>
        </p:txBody>
      </p:sp>
      <p:sp>
        <p:nvSpPr>
          <p:cNvPr id="1213" name="Google Shape;1213;p139"/>
          <p:cNvSpPr txBox="1"/>
          <p:nvPr/>
        </p:nvSpPr>
        <p:spPr>
          <a:xfrm>
            <a:off x="3311250" y="4048450"/>
            <a:ext cx="2521500" cy="831300"/>
          </a:xfrm>
          <a:prstGeom prst="rect">
            <a:avLst/>
          </a:prstGeom>
          <a:solidFill>
            <a:srgbClr val="B6D7A8"/>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tx1"/>
                </a:solidFill>
              </a:rPr>
              <a:t>You can write scripts composed from all of the commands we learned!</a:t>
            </a:r>
            <a:endParaRPr>
              <a:solidFill>
                <a:schemeClr val="tx1"/>
              </a:solidFill>
            </a:endParaRPr>
          </a:p>
        </p:txBody>
      </p:sp>
      <p:sp>
        <p:nvSpPr>
          <p:cNvPr id="1214" name="Google Shape;1214;p139"/>
          <p:cNvSpPr txBox="1"/>
          <p:nvPr/>
        </p:nvSpPr>
        <p:spPr>
          <a:xfrm>
            <a:off x="3311250" y="3617350"/>
            <a:ext cx="2521500" cy="431100"/>
          </a:xfrm>
          <a:prstGeom prst="rect">
            <a:avLst/>
          </a:prstGeom>
          <a:solidFill>
            <a:srgbClr val="6AA84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tx1"/>
                </a:solidFill>
              </a:rPr>
              <a:t>Takeway</a:t>
            </a:r>
            <a:endParaRPr sz="1600">
              <a:solidFill>
                <a:schemeClr val="tx1"/>
              </a:solidFill>
            </a:endParaRPr>
          </a:p>
        </p:txBody>
      </p:sp>
      <p:sp>
        <p:nvSpPr>
          <p:cNvPr id="1215" name="Google Shape;1215;p139"/>
          <p:cNvSpPr txBox="1"/>
          <p:nvPr/>
        </p:nvSpPr>
        <p:spPr>
          <a:xfrm>
            <a:off x="713225" y="3007025"/>
            <a:ext cx="2206956" cy="1107965"/>
          </a:xfrm>
          <a:prstGeom prst="rect">
            <a:avLst/>
          </a:prstGeom>
          <a:solidFill>
            <a:srgbClr val="D9D2E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tx1"/>
                </a:solidFill>
              </a:rPr>
              <a:t>The </a:t>
            </a:r>
            <a:r>
              <a:rPr lang="en" sz="1200" i="1">
                <a:solidFill>
                  <a:schemeClr val="tx1"/>
                </a:solidFill>
              </a:rPr>
              <a:t>bash</a:t>
            </a:r>
            <a:r>
              <a:rPr lang="en" sz="1200">
                <a:solidFill>
                  <a:schemeClr val="tx1"/>
                </a:solidFill>
              </a:rPr>
              <a:t> program is running right now, awaiting your next command! You can see it when you run</a:t>
            </a:r>
            <a:endParaRPr sz="1200">
              <a:solidFill>
                <a:schemeClr val="tx1"/>
              </a:solidFill>
            </a:endParaRPr>
          </a:p>
          <a:p>
            <a:pPr marL="0" lvl="0" indent="0" algn="l" rtl="0">
              <a:spcBef>
                <a:spcPts val="0"/>
              </a:spcBef>
              <a:spcAft>
                <a:spcPts val="0"/>
              </a:spcAft>
              <a:buNone/>
            </a:pPr>
            <a:r>
              <a:rPr lang="en" sz="1200" err="1">
                <a:solidFill>
                  <a:schemeClr val="tx1"/>
                </a:solidFill>
                <a:highlight>
                  <a:schemeClr val="lt2"/>
                </a:highlight>
                <a:latin typeface="Nunito"/>
                <a:ea typeface="Nunito"/>
                <a:cs typeface="Nunito"/>
                <a:sym typeface="Nunito"/>
              </a:rPr>
              <a:t>ps</a:t>
            </a:r>
            <a:r>
              <a:rPr lang="en" sz="1200">
                <a:solidFill>
                  <a:schemeClr val="tx1"/>
                </a:solidFill>
                <a:highlight>
                  <a:schemeClr val="lt2"/>
                </a:highlight>
                <a:latin typeface="Nunito"/>
                <a:ea typeface="Nunito"/>
                <a:cs typeface="Nunito"/>
                <a:sym typeface="Nunito"/>
              </a:rPr>
              <a:t> -u $(</a:t>
            </a:r>
            <a:r>
              <a:rPr lang="en" sz="1200" err="1">
                <a:solidFill>
                  <a:schemeClr val="tx1"/>
                </a:solidFill>
                <a:highlight>
                  <a:schemeClr val="lt2"/>
                </a:highlight>
                <a:latin typeface="Nunito"/>
                <a:ea typeface="Nunito"/>
                <a:cs typeface="Nunito"/>
                <a:sym typeface="Nunito"/>
              </a:rPr>
              <a:t>whoami</a:t>
            </a:r>
            <a:r>
              <a:rPr lang="en" sz="1200">
                <a:solidFill>
                  <a:schemeClr val="tx1"/>
                </a:solidFill>
                <a:highlight>
                  <a:schemeClr val="lt2"/>
                </a:highlight>
                <a:latin typeface="Nunito"/>
                <a:ea typeface="Nunito"/>
                <a:cs typeface="Nunito"/>
                <a:sym typeface="Nunito"/>
              </a:rPr>
              <a:t>)</a:t>
            </a:r>
            <a:endParaRPr sz="1200">
              <a:solidFill>
                <a:schemeClr val="tx1"/>
              </a:solidFill>
              <a:highlight>
                <a:schemeClr val="lt2"/>
              </a:highlight>
              <a:latin typeface="Nunito"/>
              <a:ea typeface="Nunito"/>
              <a:cs typeface="Nunito"/>
              <a:sym typeface="Nunito"/>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219"/>
        <p:cNvGrpSpPr/>
        <p:nvPr/>
      </p:nvGrpSpPr>
      <p:grpSpPr>
        <a:xfrm>
          <a:off x="0" y="0"/>
          <a:ext cx="0" cy="0"/>
          <a:chOff x="0" y="0"/>
          <a:chExt cx="0" cy="0"/>
        </a:xfrm>
      </p:grpSpPr>
      <p:sp>
        <p:nvSpPr>
          <p:cNvPr id="1220" name="Google Shape;1220;p1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Creating your own bash script</a:t>
            </a:r>
            <a:endParaRPr/>
          </a:p>
        </p:txBody>
      </p:sp>
      <p:sp>
        <p:nvSpPr>
          <p:cNvPr id="1221" name="Google Shape;1221;p140"/>
          <p:cNvSpPr txBox="1">
            <a:spLocks noGrp="1"/>
          </p:cNvSpPr>
          <p:nvPr>
            <p:ph type="body" idx="1"/>
          </p:nvPr>
        </p:nvSpPr>
        <p:spPr>
          <a:xfrm>
            <a:off x="2175100" y="1927000"/>
            <a:ext cx="3410400" cy="1658938"/>
          </a:xfrm>
          <a:prstGeom prst="rect">
            <a:avLst/>
          </a:prstGeom>
          <a:solidFill>
            <a:schemeClr val="lt2"/>
          </a:solidFill>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 sz="1400">
                <a:solidFill>
                  <a:schemeClr val="tx1"/>
                </a:solidFill>
                <a:latin typeface="Nunito"/>
                <a:ea typeface="Nunito"/>
                <a:cs typeface="Nunito"/>
                <a:sym typeface="Nunito"/>
              </a:rPr>
              <a:t>#!/</a:t>
            </a:r>
            <a:r>
              <a:rPr lang="en" sz="1400" err="1">
                <a:solidFill>
                  <a:schemeClr val="tx1"/>
                </a:solidFill>
                <a:latin typeface="Nunito"/>
                <a:ea typeface="Nunito"/>
                <a:cs typeface="Nunito"/>
                <a:sym typeface="Nunito"/>
              </a:rPr>
              <a:t>usr</a:t>
            </a:r>
            <a:r>
              <a:rPr lang="en" sz="1400">
                <a:solidFill>
                  <a:schemeClr val="tx1"/>
                </a:solidFill>
                <a:latin typeface="Nunito"/>
                <a:ea typeface="Nunito"/>
                <a:cs typeface="Nunito"/>
                <a:sym typeface="Nunito"/>
              </a:rPr>
              <a:t>/bin/env bash</a:t>
            </a:r>
            <a:endParaRPr sz="1400">
              <a:solidFill>
                <a:schemeClr val="tx1"/>
              </a:solidFill>
              <a:latin typeface="Nunito"/>
              <a:ea typeface="Nunito"/>
              <a:cs typeface="Nunito"/>
              <a:sym typeface="Nunito"/>
            </a:endParaRPr>
          </a:p>
          <a:p>
            <a:pPr marL="0" lvl="0" indent="0" algn="l" rtl="0">
              <a:lnSpc>
                <a:spcPct val="120000"/>
              </a:lnSpc>
              <a:spcBef>
                <a:spcPts val="1200"/>
              </a:spcBef>
              <a:spcAft>
                <a:spcPts val="0"/>
              </a:spcAft>
              <a:buNone/>
            </a:pPr>
            <a:r>
              <a:rPr lang="en" sz="1400">
                <a:solidFill>
                  <a:schemeClr val="tx1"/>
                </a:solidFill>
                <a:latin typeface="Nunito"/>
                <a:ea typeface="Nunito"/>
                <a:cs typeface="Nunito"/>
                <a:sym typeface="Nunito"/>
              </a:rPr>
              <a:t># this is a comment; it will be ignored</a:t>
            </a:r>
          </a:p>
          <a:p>
            <a:pPr marL="0" lvl="0" indent="0" algn="l" rtl="0">
              <a:lnSpc>
                <a:spcPct val="120000"/>
              </a:lnSpc>
              <a:spcBef>
                <a:spcPts val="1200"/>
              </a:spcBef>
              <a:spcAft>
                <a:spcPts val="0"/>
              </a:spcAft>
              <a:buNone/>
            </a:pPr>
            <a:r>
              <a:rPr lang="en-US" sz="1400">
                <a:solidFill>
                  <a:schemeClr val="tx1"/>
                </a:solidFill>
                <a:latin typeface="Nunito"/>
                <a:ea typeface="Nunito"/>
                <a:cs typeface="Nunito"/>
                <a:sym typeface="Nunito"/>
              </a:rPr>
              <a:t># type a command below</a:t>
            </a:r>
            <a:endParaRPr sz="1400">
              <a:solidFill>
                <a:schemeClr val="tx1"/>
              </a:solidFill>
              <a:latin typeface="Nunito"/>
              <a:ea typeface="Nunito"/>
              <a:cs typeface="Nunito"/>
              <a:sym typeface="Nunito"/>
            </a:endParaRPr>
          </a:p>
          <a:p>
            <a:pPr marL="0" lvl="0" indent="0" algn="l" rtl="0">
              <a:lnSpc>
                <a:spcPct val="120000"/>
              </a:lnSpc>
              <a:spcBef>
                <a:spcPts val="1200"/>
              </a:spcBef>
              <a:spcAft>
                <a:spcPts val="1200"/>
              </a:spcAft>
              <a:buNone/>
            </a:pPr>
            <a:r>
              <a:rPr lang="en" sz="1400">
                <a:solidFill>
                  <a:schemeClr val="tx1"/>
                </a:solidFill>
                <a:latin typeface="Nunito"/>
                <a:ea typeface="Nunito"/>
                <a:cs typeface="Nunito"/>
                <a:sym typeface="Nunito"/>
              </a:rPr>
              <a:t>echo “Hello world!”</a:t>
            </a:r>
            <a:endParaRPr sz="1400">
              <a:solidFill>
                <a:schemeClr val="tx1"/>
              </a:solidFill>
              <a:latin typeface="Nunito"/>
              <a:ea typeface="Nunito"/>
              <a:cs typeface="Nunito"/>
              <a:sym typeface="Nunito"/>
            </a:endParaRPr>
          </a:p>
        </p:txBody>
      </p:sp>
      <p:sp>
        <p:nvSpPr>
          <p:cNvPr id="1222" name="Google Shape;1222;p140"/>
          <p:cNvSpPr txBox="1"/>
          <p:nvPr/>
        </p:nvSpPr>
        <p:spPr>
          <a:xfrm>
            <a:off x="2175100" y="1480633"/>
            <a:ext cx="3410400" cy="461635"/>
          </a:xfrm>
          <a:prstGeom prst="rect">
            <a:avLst/>
          </a:prstGeom>
          <a:solidFill>
            <a:srgbClr val="D9D9D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latin typeface="Nunito"/>
                <a:ea typeface="Nunito"/>
                <a:cs typeface="Nunito"/>
                <a:sym typeface="Nunito"/>
              </a:rPr>
              <a:t>m</a:t>
            </a:r>
            <a:r>
              <a:rPr lang="en" sz="1800" err="1">
                <a:latin typeface="Nunito"/>
                <a:ea typeface="Nunito"/>
                <a:cs typeface="Nunito"/>
                <a:sym typeface="Nunito"/>
              </a:rPr>
              <a:t>y_hello.sh</a:t>
            </a:r>
            <a:endParaRPr sz="1800">
              <a:latin typeface="Nunito"/>
              <a:ea typeface="Nunito"/>
              <a:cs typeface="Nunito"/>
              <a:sym typeface="Nunito"/>
            </a:endParaRPr>
          </a:p>
        </p:txBody>
      </p:sp>
      <p:cxnSp>
        <p:nvCxnSpPr>
          <p:cNvPr id="1225" name="Google Shape;1225;p140"/>
          <p:cNvCxnSpPr>
            <a:cxnSpLocks/>
          </p:cNvCxnSpPr>
          <p:nvPr/>
        </p:nvCxnSpPr>
        <p:spPr>
          <a:xfrm>
            <a:off x="4001600" y="2158928"/>
            <a:ext cx="2059500" cy="7500"/>
          </a:xfrm>
          <a:prstGeom prst="straightConnector1">
            <a:avLst/>
          </a:prstGeom>
          <a:noFill/>
          <a:ln w="19050" cap="flat" cmpd="sng">
            <a:solidFill>
              <a:schemeClr val="dk2"/>
            </a:solidFill>
            <a:prstDash val="solid"/>
            <a:round/>
            <a:headEnd type="triangle" w="med" len="med"/>
            <a:tailEnd type="none" w="med" len="med"/>
          </a:ln>
        </p:spPr>
      </p:cxnSp>
      <p:sp>
        <p:nvSpPr>
          <p:cNvPr id="1226" name="Google Shape;1226;p140"/>
          <p:cNvSpPr txBox="1"/>
          <p:nvPr/>
        </p:nvSpPr>
        <p:spPr>
          <a:xfrm>
            <a:off x="6061100" y="1936832"/>
            <a:ext cx="1205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the </a:t>
            </a:r>
            <a:r>
              <a:rPr lang="en" i="1"/>
              <a:t>shebang</a:t>
            </a:r>
            <a:endParaRPr i="1"/>
          </a:p>
        </p:txBody>
      </p:sp>
      <p:sp>
        <p:nvSpPr>
          <p:cNvPr id="1227" name="Google Shape;1227;p140"/>
          <p:cNvSpPr txBox="1"/>
          <p:nvPr/>
        </p:nvSpPr>
        <p:spPr>
          <a:xfrm>
            <a:off x="2175100" y="3848308"/>
            <a:ext cx="3114647"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t>To execute </a:t>
            </a:r>
            <a:r>
              <a:rPr lang="en-US" sz="1600">
                <a:latin typeface="Nunito"/>
                <a:ea typeface="Nunito"/>
                <a:cs typeface="Nunito"/>
                <a:sym typeface="Nunito"/>
              </a:rPr>
              <a:t>m</a:t>
            </a:r>
            <a:r>
              <a:rPr lang="en" sz="1600" err="1">
                <a:latin typeface="Nunito"/>
                <a:ea typeface="Nunito"/>
                <a:cs typeface="Nunito"/>
                <a:sym typeface="Nunito"/>
              </a:rPr>
              <a:t>y_hello.sh</a:t>
            </a:r>
            <a:r>
              <a:rPr lang="en" sz="1600"/>
              <a:t> just run</a:t>
            </a:r>
            <a:endParaRPr sz="1600"/>
          </a:p>
          <a:p>
            <a:pPr marL="0" lvl="0" indent="0" algn="l" rtl="0">
              <a:spcBef>
                <a:spcPts val="0"/>
              </a:spcBef>
              <a:spcAft>
                <a:spcPts val="0"/>
              </a:spcAft>
              <a:buNone/>
            </a:pPr>
            <a:r>
              <a:rPr lang="en" sz="1600">
                <a:latin typeface="Nunito"/>
                <a:ea typeface="Nunito"/>
                <a:cs typeface="Nunito"/>
                <a:sym typeface="Nunito"/>
              </a:rPr>
              <a:t>scripts/</a:t>
            </a:r>
            <a:r>
              <a:rPr lang="en" sz="1600" err="1">
                <a:latin typeface="Nunito"/>
                <a:ea typeface="Nunito"/>
                <a:cs typeface="Nunito"/>
                <a:sym typeface="Nunito"/>
              </a:rPr>
              <a:t>hello.sh</a:t>
            </a:r>
            <a:endParaRPr sz="1600">
              <a:latin typeface="Nunito"/>
              <a:ea typeface="Nunito"/>
              <a:cs typeface="Nunito"/>
              <a:sym typeface="Nuni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6" grpId="0"/>
      <p:bldP spid="1227"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231"/>
        <p:cNvGrpSpPr/>
        <p:nvPr/>
      </p:nvGrpSpPr>
      <p:grpSpPr>
        <a:xfrm>
          <a:off x="0" y="0"/>
          <a:ext cx="0" cy="0"/>
          <a:chOff x="0" y="0"/>
          <a:chExt cx="0" cy="0"/>
        </a:xfrm>
      </p:grpSpPr>
      <p:sp>
        <p:nvSpPr>
          <p:cNvPr id="1232" name="Google Shape;1232;p1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Passing arguments to a script</a:t>
            </a:r>
            <a:endParaRPr/>
          </a:p>
        </p:txBody>
      </p:sp>
      <p:sp>
        <p:nvSpPr>
          <p:cNvPr id="1233" name="Google Shape;1233;p141"/>
          <p:cNvSpPr txBox="1">
            <a:spLocks noGrp="1"/>
          </p:cNvSpPr>
          <p:nvPr>
            <p:ph type="body" idx="1"/>
          </p:nvPr>
        </p:nvSpPr>
        <p:spPr>
          <a:xfrm>
            <a:off x="2864177" y="2348900"/>
            <a:ext cx="1947000" cy="1197300"/>
          </a:xfrm>
          <a:prstGeom prst="rect">
            <a:avLst/>
          </a:prstGeom>
          <a:solidFill>
            <a:schemeClr val="lt2"/>
          </a:solidFill>
        </p:spPr>
        <p:txBody>
          <a:bodyPr spcFirstLastPara="1" wrap="square" lIns="91425" tIns="91425" rIns="91425" bIns="91425" anchor="t" anchorCtr="0">
            <a:normAutofit fontScale="92500" lnSpcReduction="20000"/>
          </a:bodyPr>
          <a:lstStyle/>
          <a:p>
            <a:pPr marL="0" lvl="0" indent="0" algn="l" rtl="0">
              <a:lnSpc>
                <a:spcPct val="100000"/>
              </a:lnSpc>
              <a:spcBef>
                <a:spcPts val="0"/>
              </a:spcBef>
              <a:spcAft>
                <a:spcPts val="0"/>
              </a:spcAft>
              <a:buNone/>
            </a:pPr>
            <a:r>
              <a:rPr lang="en" sz="1600">
                <a:solidFill>
                  <a:schemeClr val="tx1"/>
                </a:solidFill>
                <a:latin typeface="Nunito"/>
                <a:ea typeface="Nunito"/>
                <a:cs typeface="Nunito"/>
                <a:sym typeface="Nunito"/>
              </a:rPr>
              <a:t>#!/</a:t>
            </a:r>
            <a:r>
              <a:rPr lang="en" sz="1600" err="1">
                <a:solidFill>
                  <a:schemeClr val="tx1"/>
                </a:solidFill>
                <a:latin typeface="Nunito"/>
                <a:ea typeface="Nunito"/>
                <a:cs typeface="Nunito"/>
                <a:sym typeface="Nunito"/>
              </a:rPr>
              <a:t>usr</a:t>
            </a:r>
            <a:r>
              <a:rPr lang="en" sz="1600">
                <a:solidFill>
                  <a:schemeClr val="tx1"/>
                </a:solidFill>
                <a:latin typeface="Nunito"/>
                <a:ea typeface="Nunito"/>
                <a:cs typeface="Nunito"/>
                <a:sym typeface="Nunito"/>
              </a:rPr>
              <a:t>/bin/env bash</a:t>
            </a:r>
            <a:endParaRPr sz="1600">
              <a:solidFill>
                <a:schemeClr val="tx1"/>
              </a:solidFill>
              <a:latin typeface="Nunito"/>
              <a:ea typeface="Nunito"/>
              <a:cs typeface="Nunito"/>
              <a:sym typeface="Nunito"/>
            </a:endParaRPr>
          </a:p>
          <a:p>
            <a:pPr marL="0" lvl="0" indent="0" algn="l" rtl="0">
              <a:lnSpc>
                <a:spcPct val="100000"/>
              </a:lnSpc>
              <a:spcBef>
                <a:spcPts val="1200"/>
              </a:spcBef>
              <a:spcAft>
                <a:spcPts val="0"/>
              </a:spcAft>
              <a:buNone/>
            </a:pPr>
            <a:endParaRPr sz="1600">
              <a:solidFill>
                <a:schemeClr val="tx1"/>
              </a:solidFill>
              <a:latin typeface="Nunito"/>
              <a:ea typeface="Nunito"/>
              <a:cs typeface="Nunito"/>
              <a:sym typeface="Nunito"/>
            </a:endParaRPr>
          </a:p>
          <a:p>
            <a:pPr marL="0" lvl="0" indent="0" algn="l" rtl="0">
              <a:lnSpc>
                <a:spcPct val="100000"/>
              </a:lnSpc>
              <a:spcBef>
                <a:spcPts val="1200"/>
              </a:spcBef>
              <a:spcAft>
                <a:spcPts val="1200"/>
              </a:spcAft>
              <a:buNone/>
            </a:pPr>
            <a:r>
              <a:rPr lang="en" sz="1600">
                <a:solidFill>
                  <a:schemeClr val="tx1"/>
                </a:solidFill>
                <a:latin typeface="Nunito"/>
                <a:ea typeface="Nunito"/>
                <a:cs typeface="Nunito"/>
                <a:sym typeface="Nunito"/>
              </a:rPr>
              <a:t>echo “Hello $1”!</a:t>
            </a:r>
            <a:endParaRPr sz="1600">
              <a:solidFill>
                <a:schemeClr val="tx1"/>
              </a:solidFill>
              <a:latin typeface="Nunito"/>
              <a:ea typeface="Nunito"/>
              <a:cs typeface="Nunito"/>
              <a:sym typeface="Nunito"/>
            </a:endParaRPr>
          </a:p>
        </p:txBody>
      </p:sp>
      <p:sp>
        <p:nvSpPr>
          <p:cNvPr id="1234" name="Google Shape;1234;p141"/>
          <p:cNvSpPr txBox="1"/>
          <p:nvPr/>
        </p:nvSpPr>
        <p:spPr>
          <a:xfrm>
            <a:off x="2864177" y="1887265"/>
            <a:ext cx="1947000" cy="461635"/>
          </a:xfrm>
          <a:prstGeom prst="rect">
            <a:avLst/>
          </a:prstGeom>
          <a:solidFill>
            <a:srgbClr val="D9D9D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err="1">
                <a:latin typeface="Nunito"/>
                <a:ea typeface="Nunito"/>
                <a:cs typeface="Nunito"/>
                <a:sym typeface="Nunito"/>
              </a:rPr>
              <a:t>hello_you.sh</a:t>
            </a:r>
            <a:endParaRPr sz="1800">
              <a:latin typeface="Nunito"/>
              <a:ea typeface="Nunito"/>
              <a:cs typeface="Nunito"/>
              <a:sym typeface="Nunito"/>
            </a:endParaRPr>
          </a:p>
        </p:txBody>
      </p:sp>
      <p:cxnSp>
        <p:nvCxnSpPr>
          <p:cNvPr id="1237" name="Google Shape;1237;p141"/>
          <p:cNvCxnSpPr/>
          <p:nvPr/>
        </p:nvCxnSpPr>
        <p:spPr>
          <a:xfrm rot="10800000" flipH="1">
            <a:off x="4381755" y="3171312"/>
            <a:ext cx="972600" cy="3300"/>
          </a:xfrm>
          <a:prstGeom prst="straightConnector1">
            <a:avLst/>
          </a:prstGeom>
          <a:noFill/>
          <a:ln w="19050" cap="flat" cmpd="sng">
            <a:solidFill>
              <a:schemeClr val="dk2"/>
            </a:solidFill>
            <a:prstDash val="solid"/>
            <a:round/>
            <a:headEnd type="triangle" w="med" len="med"/>
            <a:tailEnd type="none" w="med" len="med"/>
          </a:ln>
        </p:spPr>
      </p:cxnSp>
      <p:sp>
        <p:nvSpPr>
          <p:cNvPr id="1238" name="Google Shape;1238;p141"/>
          <p:cNvSpPr txBox="1"/>
          <p:nvPr/>
        </p:nvSpPr>
        <p:spPr>
          <a:xfrm>
            <a:off x="5315027" y="2862000"/>
            <a:ext cx="2059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unito"/>
                <a:ea typeface="Nunito"/>
                <a:cs typeface="Nunito"/>
                <a:sym typeface="Nunito"/>
              </a:rPr>
              <a:t>$1</a:t>
            </a:r>
            <a:r>
              <a:rPr lang="en"/>
              <a:t> refers to the first argument of the script</a:t>
            </a:r>
            <a:endParaRPr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8" grpId="0"/>
    </p:bld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Shape 1253"/>
        <p:cNvGrpSpPr/>
        <p:nvPr/>
      </p:nvGrpSpPr>
      <p:grpSpPr>
        <a:xfrm>
          <a:off x="0" y="0"/>
          <a:ext cx="0" cy="0"/>
          <a:chOff x="0" y="0"/>
          <a:chExt cx="0" cy="0"/>
        </a:xfrm>
      </p:grpSpPr>
      <p:sp>
        <p:nvSpPr>
          <p:cNvPr id="1254" name="Google Shape;1254;p1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Making a script globally available using </a:t>
            </a:r>
            <a:r>
              <a:rPr lang="en">
                <a:latin typeface="Nunito"/>
                <a:ea typeface="Nunito"/>
                <a:cs typeface="Nunito"/>
                <a:sym typeface="Nunito"/>
              </a:rPr>
              <a:t>$PATH</a:t>
            </a:r>
            <a:endParaRPr>
              <a:latin typeface="Nunito"/>
              <a:ea typeface="Nunito"/>
              <a:cs typeface="Nunito"/>
              <a:sym typeface="Nunito"/>
            </a:endParaRPr>
          </a:p>
        </p:txBody>
      </p:sp>
      <p:sp>
        <p:nvSpPr>
          <p:cNvPr id="1255" name="Google Shape;1255;p143"/>
          <p:cNvSpPr txBox="1">
            <a:spLocks noGrp="1"/>
          </p:cNvSpPr>
          <p:nvPr>
            <p:ph type="body" idx="1"/>
          </p:nvPr>
        </p:nvSpPr>
        <p:spPr>
          <a:xfrm>
            <a:off x="311700" y="1377744"/>
            <a:ext cx="6508500" cy="105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852"/>
              <a:buNone/>
            </a:pPr>
            <a:r>
              <a:rPr lang="en" sz="1400">
                <a:solidFill>
                  <a:schemeClr val="tx1"/>
                </a:solidFill>
              </a:rPr>
              <a:t>I don’t want to have to type out the full path to </a:t>
            </a:r>
            <a:r>
              <a:rPr lang="en" sz="1400" err="1">
                <a:solidFill>
                  <a:schemeClr val="tx1"/>
                </a:solidFill>
                <a:latin typeface="Nunito"/>
                <a:ea typeface="Nunito"/>
                <a:cs typeface="Nunito"/>
                <a:sym typeface="Nunito"/>
              </a:rPr>
              <a:t>hello_you.sh</a:t>
            </a:r>
            <a:r>
              <a:rPr lang="en" sz="1400">
                <a:solidFill>
                  <a:schemeClr val="tx1"/>
                </a:solidFill>
              </a:rPr>
              <a:t> every time.</a:t>
            </a:r>
            <a:endParaRPr sz="1400">
              <a:solidFill>
                <a:schemeClr val="tx1"/>
              </a:solidFill>
            </a:endParaRPr>
          </a:p>
          <a:p>
            <a:pPr marL="0" lvl="0" indent="0" algn="l" rtl="0">
              <a:spcBef>
                <a:spcPts val="1200"/>
              </a:spcBef>
              <a:spcAft>
                <a:spcPts val="1200"/>
              </a:spcAft>
              <a:buSzPts val="852"/>
              <a:buNone/>
            </a:pPr>
            <a:r>
              <a:rPr lang="en" sz="1400">
                <a:solidFill>
                  <a:schemeClr val="tx1"/>
                </a:solidFill>
              </a:rPr>
              <a:t>How can I make it so that I can execute </a:t>
            </a:r>
            <a:r>
              <a:rPr lang="en" sz="1400" err="1">
                <a:solidFill>
                  <a:schemeClr val="tx1"/>
                </a:solidFill>
                <a:latin typeface="Nunito"/>
                <a:ea typeface="Nunito"/>
                <a:cs typeface="Nunito"/>
                <a:sym typeface="Nunito"/>
              </a:rPr>
              <a:t>hello_you.sh</a:t>
            </a:r>
            <a:r>
              <a:rPr lang="en" sz="1400">
                <a:solidFill>
                  <a:schemeClr val="tx1"/>
                </a:solidFill>
              </a:rPr>
              <a:t> from anywhere by just typing </a:t>
            </a:r>
            <a:r>
              <a:rPr lang="en" sz="1400" err="1">
                <a:solidFill>
                  <a:schemeClr val="tx1"/>
                </a:solidFill>
                <a:latin typeface="Nunito"/>
                <a:ea typeface="Nunito"/>
                <a:cs typeface="Nunito"/>
                <a:sym typeface="Nunito"/>
              </a:rPr>
              <a:t>hello_you.sh</a:t>
            </a:r>
            <a:r>
              <a:rPr lang="en" sz="1400">
                <a:solidFill>
                  <a:schemeClr val="tx1"/>
                </a:solidFill>
              </a:rPr>
              <a:t>?</a:t>
            </a:r>
            <a:endParaRPr sz="1400">
              <a:solidFill>
                <a:schemeClr val="tx1"/>
              </a:solidFill>
            </a:endParaRPr>
          </a:p>
        </p:txBody>
      </p:sp>
      <p:sp>
        <p:nvSpPr>
          <p:cNvPr id="1256" name="Google Shape;1256;p143"/>
          <p:cNvSpPr txBox="1"/>
          <p:nvPr/>
        </p:nvSpPr>
        <p:spPr>
          <a:xfrm>
            <a:off x="2291625" y="2646350"/>
            <a:ext cx="2772600" cy="384900"/>
          </a:xfrm>
          <a:prstGeom prst="rect">
            <a:avLst/>
          </a:prstGeom>
          <a:solidFill>
            <a:schemeClr val="lt2"/>
          </a:solidFill>
          <a:ln>
            <a:noFill/>
          </a:ln>
        </p:spPr>
        <p:txBody>
          <a:bodyPr spcFirstLastPara="1" wrap="square" lIns="91425" tIns="91425" rIns="91425" bIns="91425" anchor="ctr" anchorCtr="0">
            <a:noAutofit/>
          </a:bodyPr>
          <a:lstStyle/>
          <a:p>
            <a:pPr marL="0" marR="114300" lvl="0" indent="0" algn="ctr" rtl="0">
              <a:lnSpc>
                <a:spcPct val="130769"/>
              </a:lnSpc>
              <a:spcBef>
                <a:spcPts val="0"/>
              </a:spcBef>
              <a:spcAft>
                <a:spcPts val="0"/>
              </a:spcAft>
              <a:buNone/>
            </a:pPr>
            <a:r>
              <a:rPr lang="en">
                <a:solidFill>
                  <a:schemeClr val="tx1"/>
                </a:solidFill>
              </a:rPr>
              <a:t>PATH=“$PATH:$(</a:t>
            </a:r>
            <a:r>
              <a:rPr lang="en" err="1">
                <a:solidFill>
                  <a:schemeClr val="tx1"/>
                </a:solidFill>
              </a:rPr>
              <a:t>pwd</a:t>
            </a:r>
            <a:r>
              <a:rPr lang="en">
                <a:solidFill>
                  <a:schemeClr val="tx1"/>
                </a:solidFill>
              </a:rPr>
              <a:t>)/scripts”</a:t>
            </a:r>
            <a:endParaRPr sz="1800">
              <a:solidFill>
                <a:schemeClr val="tx1"/>
              </a:solidFill>
            </a:endParaRPr>
          </a:p>
        </p:txBody>
      </p:sp>
      <p:sp>
        <p:nvSpPr>
          <p:cNvPr id="1257" name="Google Shape;1257;p143"/>
          <p:cNvSpPr txBox="1">
            <a:spLocks noGrp="1"/>
          </p:cNvSpPr>
          <p:nvPr>
            <p:ph type="body" idx="1"/>
          </p:nvPr>
        </p:nvSpPr>
        <p:spPr>
          <a:xfrm>
            <a:off x="311700" y="3204994"/>
            <a:ext cx="6508500" cy="14148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sz="1500">
                <a:solidFill>
                  <a:schemeClr val="tx1"/>
                </a:solidFill>
                <a:latin typeface="Nunito"/>
                <a:ea typeface="Nunito"/>
                <a:cs typeface="Nunito"/>
                <a:sym typeface="Nunito"/>
              </a:rPr>
              <a:t>$PATH</a:t>
            </a:r>
            <a:r>
              <a:rPr lang="en" sz="1500">
                <a:solidFill>
                  <a:schemeClr val="tx1"/>
                </a:solidFill>
              </a:rPr>
              <a:t> is a special </a:t>
            </a:r>
            <a:r>
              <a:rPr lang="en" sz="1500" i="1">
                <a:solidFill>
                  <a:schemeClr val="tx1"/>
                </a:solidFill>
              </a:rPr>
              <a:t>environment </a:t>
            </a:r>
            <a:r>
              <a:rPr lang="en" sz="1500">
                <a:solidFill>
                  <a:schemeClr val="tx1"/>
                </a:solidFill>
              </a:rPr>
              <a:t>variable that is created by </a:t>
            </a:r>
            <a:r>
              <a:rPr lang="en" sz="1500" i="1">
                <a:solidFill>
                  <a:schemeClr val="tx1"/>
                </a:solidFill>
              </a:rPr>
              <a:t>bash</a:t>
            </a:r>
            <a:r>
              <a:rPr lang="en" sz="1500">
                <a:solidFill>
                  <a:schemeClr val="tx1"/>
                </a:solidFill>
              </a:rPr>
              <a:t> on startup. It contains a colon-separated list of directories.</a:t>
            </a:r>
            <a:endParaRPr sz="1500">
              <a:solidFill>
                <a:schemeClr val="tx1"/>
              </a:solidFill>
            </a:endParaRPr>
          </a:p>
          <a:p>
            <a:pPr marL="0" lvl="0" indent="0" algn="l" rtl="0">
              <a:spcBef>
                <a:spcPts val="1200"/>
              </a:spcBef>
              <a:spcAft>
                <a:spcPts val="1200"/>
              </a:spcAft>
              <a:buNone/>
            </a:pPr>
            <a:r>
              <a:rPr lang="en" sz="1500">
                <a:solidFill>
                  <a:schemeClr val="tx1"/>
                </a:solidFill>
              </a:rPr>
              <a:t>Whenever you type a command, </a:t>
            </a:r>
            <a:r>
              <a:rPr lang="en" sz="1500" i="1">
                <a:solidFill>
                  <a:schemeClr val="tx1"/>
                </a:solidFill>
              </a:rPr>
              <a:t>bash</a:t>
            </a:r>
            <a:r>
              <a:rPr lang="en" sz="1500">
                <a:solidFill>
                  <a:schemeClr val="tx1"/>
                </a:solidFill>
              </a:rPr>
              <a:t> will look through these directories to find an executable file that matches it.</a:t>
            </a:r>
            <a:endParaRPr sz="1500">
              <a:solidFill>
                <a:schemeClr val="tx1"/>
              </a:solidFill>
            </a:endParaRPr>
          </a:p>
        </p:txBody>
      </p:sp>
      <p:sp>
        <p:nvSpPr>
          <p:cNvPr id="1258" name="Google Shape;1258;p143"/>
          <p:cNvSpPr txBox="1"/>
          <p:nvPr/>
        </p:nvSpPr>
        <p:spPr>
          <a:xfrm>
            <a:off x="6820122" y="1538385"/>
            <a:ext cx="2012175" cy="1107965"/>
          </a:xfrm>
          <a:prstGeom prst="rect">
            <a:avLst/>
          </a:prstGeom>
          <a:solidFill>
            <a:srgbClr val="D9D2E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The changes we made to </a:t>
            </a:r>
            <a:r>
              <a:rPr lang="en" sz="1200">
                <a:latin typeface="Nunito"/>
                <a:ea typeface="Nunito"/>
                <a:cs typeface="Nunito"/>
                <a:sym typeface="Nunito"/>
              </a:rPr>
              <a:t>$PATH</a:t>
            </a:r>
            <a:r>
              <a:rPr lang="en" sz="1200"/>
              <a:t> aren’t permanent. We would have to add this command to bash’s startup file </a:t>
            </a:r>
            <a:r>
              <a:rPr lang="en" sz="1200">
                <a:latin typeface="Nunito"/>
                <a:ea typeface="Nunito"/>
                <a:cs typeface="Nunito"/>
                <a:sym typeface="Nunito"/>
              </a:rPr>
              <a:t>~/.</a:t>
            </a:r>
            <a:r>
              <a:rPr lang="en" sz="1200" err="1">
                <a:latin typeface="Nunito"/>
                <a:ea typeface="Nunito"/>
                <a:cs typeface="Nunito"/>
                <a:sym typeface="Nunito"/>
              </a:rPr>
              <a:t>bashrc</a:t>
            </a:r>
            <a:r>
              <a:rPr lang="en" sz="1200"/>
              <a:t> to do that.</a:t>
            </a:r>
            <a:endParaRPr sz="1200"/>
          </a:p>
        </p:txBody>
      </p:sp>
      <p:sp>
        <p:nvSpPr>
          <p:cNvPr id="1259" name="Google Shape;1259;p143"/>
          <p:cNvSpPr txBox="1"/>
          <p:nvPr/>
        </p:nvSpPr>
        <p:spPr>
          <a:xfrm>
            <a:off x="6820123" y="3056418"/>
            <a:ext cx="2012175" cy="1477297"/>
          </a:xfrm>
          <a:prstGeom prst="rect">
            <a:avLst/>
          </a:prstGeom>
          <a:solidFill>
            <a:srgbClr val="D9D2E9"/>
          </a:solid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200">
                <a:solidFill>
                  <a:schemeClr val="dk1"/>
                </a:solidFill>
                <a:highlight>
                  <a:schemeClr val="lt2"/>
                </a:highlight>
                <a:latin typeface="Nunito"/>
                <a:ea typeface="Nunito"/>
                <a:cs typeface="Nunito"/>
                <a:sym typeface="Nunito"/>
              </a:rPr>
              <a:t>echo “$PATH”</a:t>
            </a:r>
            <a:endParaRPr sz="1200"/>
          </a:p>
          <a:p>
            <a:pPr marL="0" lvl="0" indent="0" algn="l" rtl="0">
              <a:spcBef>
                <a:spcPts val="0"/>
              </a:spcBef>
              <a:spcAft>
                <a:spcPts val="0"/>
              </a:spcAft>
              <a:buNone/>
            </a:pPr>
            <a:r>
              <a:rPr lang="en" sz="1200"/>
              <a:t>Notice how </a:t>
            </a:r>
            <a:r>
              <a:rPr lang="en" sz="1200">
                <a:latin typeface="Nunito"/>
                <a:ea typeface="Nunito"/>
                <a:cs typeface="Nunito"/>
                <a:sym typeface="Nunito"/>
              </a:rPr>
              <a:t>/</a:t>
            </a:r>
            <a:r>
              <a:rPr lang="en" sz="1200" err="1">
                <a:latin typeface="Nunito"/>
                <a:ea typeface="Nunito"/>
                <a:cs typeface="Nunito"/>
                <a:sym typeface="Nunito"/>
              </a:rPr>
              <a:t>usr</a:t>
            </a:r>
            <a:r>
              <a:rPr lang="en" sz="1200">
                <a:latin typeface="Nunito"/>
                <a:ea typeface="Nunito"/>
                <a:cs typeface="Nunito"/>
                <a:sym typeface="Nunito"/>
              </a:rPr>
              <a:t>/bin</a:t>
            </a:r>
            <a:r>
              <a:rPr lang="en" sz="1200"/>
              <a:t> is listed in </a:t>
            </a:r>
            <a:r>
              <a:rPr lang="en" sz="1200">
                <a:latin typeface="Nunito"/>
                <a:ea typeface="Nunito"/>
                <a:cs typeface="Nunito"/>
                <a:sym typeface="Nunito"/>
              </a:rPr>
              <a:t>$PATH</a:t>
            </a:r>
            <a:r>
              <a:rPr lang="en" sz="1200"/>
              <a:t>?</a:t>
            </a:r>
            <a:endParaRPr sz="1200">
              <a:highlight>
                <a:schemeClr val="lt2"/>
              </a:highlight>
              <a:latin typeface="Nunito"/>
              <a:ea typeface="Nunito"/>
              <a:cs typeface="Nunito"/>
              <a:sym typeface="Nunito"/>
            </a:endParaRPr>
          </a:p>
          <a:p>
            <a:pPr marL="0" lvl="0" indent="0" algn="l" rtl="0">
              <a:spcBef>
                <a:spcPts val="0"/>
              </a:spcBef>
              <a:spcAft>
                <a:spcPts val="0"/>
              </a:spcAft>
              <a:buNone/>
            </a:pPr>
            <a:r>
              <a:rPr lang="en" sz="1200"/>
              <a:t>Try this:</a:t>
            </a:r>
            <a:endParaRPr sz="1200"/>
          </a:p>
          <a:p>
            <a:pPr marL="0" lvl="0" indent="0" algn="l" rtl="0">
              <a:spcBef>
                <a:spcPts val="0"/>
              </a:spcBef>
              <a:spcAft>
                <a:spcPts val="0"/>
              </a:spcAft>
              <a:buNone/>
            </a:pPr>
            <a:r>
              <a:rPr lang="en" sz="1200">
                <a:highlight>
                  <a:schemeClr val="lt2"/>
                </a:highlight>
                <a:latin typeface="Nunito"/>
                <a:ea typeface="Nunito"/>
                <a:cs typeface="Nunito"/>
                <a:sym typeface="Nunito"/>
              </a:rPr>
              <a:t>ls /</a:t>
            </a:r>
            <a:r>
              <a:rPr lang="en" sz="1200" err="1">
                <a:highlight>
                  <a:schemeClr val="lt2"/>
                </a:highlight>
                <a:latin typeface="Nunito"/>
                <a:ea typeface="Nunito"/>
                <a:cs typeface="Nunito"/>
                <a:sym typeface="Nunito"/>
              </a:rPr>
              <a:t>usr</a:t>
            </a:r>
            <a:r>
              <a:rPr lang="en" sz="1200">
                <a:highlight>
                  <a:schemeClr val="lt2"/>
                </a:highlight>
                <a:latin typeface="Nunito"/>
                <a:ea typeface="Nunito"/>
                <a:cs typeface="Nunito"/>
                <a:sym typeface="Nunito"/>
              </a:rPr>
              <a:t>/bin | less</a:t>
            </a:r>
            <a:endParaRPr sz="1200">
              <a:highlight>
                <a:schemeClr val="lt2"/>
              </a:highlight>
              <a:latin typeface="Nunito"/>
              <a:ea typeface="Nunito"/>
              <a:cs typeface="Nunito"/>
              <a:sym typeface="Nunito"/>
            </a:endParaRPr>
          </a:p>
          <a:p>
            <a:pPr marL="0" lvl="0" indent="0" algn="l" rtl="0">
              <a:spcBef>
                <a:spcPts val="0"/>
              </a:spcBef>
              <a:spcAft>
                <a:spcPts val="0"/>
              </a:spcAft>
              <a:buNone/>
            </a:pPr>
            <a:r>
              <a:rPr lang="en" sz="1200"/>
              <a:t>Do you recognize any of those?!</a:t>
            </a: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4"/>
          <p:cNvSpPr txBox="1"/>
          <p:nvPr/>
        </p:nvSpPr>
        <p:spPr>
          <a:xfrm>
            <a:off x="2770000" y="3384402"/>
            <a:ext cx="4561500" cy="46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u="sng">
                <a:solidFill>
                  <a:schemeClr val="hlink"/>
                </a:solidFill>
              </a:rPr>
              <a:t>https://</a:t>
            </a:r>
            <a:r>
              <a:rPr lang="en-US" sz="1800" u="sng" err="1">
                <a:solidFill>
                  <a:schemeClr val="hlink"/>
                </a:solidFill>
              </a:rPr>
              <a:t>github.com</a:t>
            </a:r>
            <a:r>
              <a:rPr lang="en-US" sz="1800" u="sng">
                <a:solidFill>
                  <a:schemeClr val="hlink"/>
                </a:solidFill>
              </a:rPr>
              <a:t>/biom262/bnfo262-2026</a:t>
            </a:r>
            <a:endParaRPr sz="1800"/>
          </a:p>
        </p:txBody>
      </p:sp>
      <p:sp>
        <p:nvSpPr>
          <p:cNvPr id="174" name="Google Shape;174;p34"/>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Raleway"/>
                <a:ea typeface="Raleway"/>
                <a:cs typeface="Raleway"/>
                <a:sym typeface="Raleway"/>
              </a:rPr>
              <a:t>Course Schedule and Overview on GitHub</a:t>
            </a:r>
            <a:endParaRPr b="1">
              <a:latin typeface="Raleway"/>
              <a:ea typeface="Raleway"/>
              <a:cs typeface="Raleway"/>
              <a:sym typeface="Raleway"/>
            </a:endParaRPr>
          </a:p>
        </p:txBody>
      </p:sp>
      <p:pic>
        <p:nvPicPr>
          <p:cNvPr id="175" name="Google Shape;175;p34"/>
          <p:cNvPicPr preferRelativeResize="0"/>
          <p:nvPr/>
        </p:nvPicPr>
        <p:blipFill>
          <a:blip r:embed="rId3">
            <a:alphaModFix/>
          </a:blip>
          <a:stretch>
            <a:fillRect/>
          </a:stretch>
        </p:blipFill>
        <p:spPr>
          <a:xfrm>
            <a:off x="1812500" y="3194558"/>
            <a:ext cx="895350" cy="841942"/>
          </a:xfrm>
          <a:prstGeom prst="rect">
            <a:avLst/>
          </a:prstGeom>
          <a:noFill/>
          <a:ln>
            <a:noFill/>
          </a:ln>
        </p:spPr>
      </p:pic>
      <p:sp>
        <p:nvSpPr>
          <p:cNvPr id="176" name="Google Shape;176;p34"/>
          <p:cNvSpPr txBox="1"/>
          <p:nvPr/>
        </p:nvSpPr>
        <p:spPr>
          <a:xfrm>
            <a:off x="2049889" y="1627425"/>
            <a:ext cx="5044200" cy="708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err="1"/>
              <a:t>Github</a:t>
            </a:r>
            <a:r>
              <a:rPr lang="en" sz="1700"/>
              <a:t> is a hosting service for </a:t>
            </a:r>
            <a:r>
              <a:rPr lang="en" sz="1700" i="1"/>
              <a:t>git repositories</a:t>
            </a:r>
            <a:r>
              <a:rPr lang="en" sz="1700"/>
              <a:t>.</a:t>
            </a:r>
            <a:endParaRPr sz="1700"/>
          </a:p>
          <a:p>
            <a:pPr marL="0" lvl="0" indent="0" algn="l" rtl="0">
              <a:spcBef>
                <a:spcPts val="0"/>
              </a:spcBef>
              <a:spcAft>
                <a:spcPts val="0"/>
              </a:spcAft>
              <a:buNone/>
            </a:pPr>
            <a:r>
              <a:rPr lang="en" sz="1700"/>
              <a:t>All of our resources are there!</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263"/>
        <p:cNvGrpSpPr/>
        <p:nvPr/>
      </p:nvGrpSpPr>
      <p:grpSpPr>
        <a:xfrm>
          <a:off x="0" y="0"/>
          <a:ext cx="0" cy="0"/>
          <a:chOff x="0" y="0"/>
          <a:chExt cx="0" cy="0"/>
        </a:xfrm>
      </p:grpSpPr>
      <p:sp>
        <p:nvSpPr>
          <p:cNvPr id="1264" name="Google Shape;1264;p1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We just scratched the surface! How can I learn more?</a:t>
            </a:r>
            <a:endParaRPr/>
          </a:p>
        </p:txBody>
      </p:sp>
      <p:sp>
        <p:nvSpPr>
          <p:cNvPr id="1265" name="Google Shape;1265;p144"/>
          <p:cNvSpPr txBox="1">
            <a:spLocks noGrp="1"/>
          </p:cNvSpPr>
          <p:nvPr>
            <p:ph type="body" idx="1"/>
          </p:nvPr>
        </p:nvSpPr>
        <p:spPr>
          <a:xfrm>
            <a:off x="311700" y="1017725"/>
            <a:ext cx="8520600" cy="41259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Clr>
                <a:schemeClr val="tx1"/>
              </a:buClr>
              <a:buSzPts val="2000"/>
              <a:buAutoNum type="arabicPeriod"/>
            </a:pPr>
            <a:r>
              <a:rPr lang="en-US" sz="2000">
                <a:solidFill>
                  <a:schemeClr val="tx1"/>
                </a:solidFill>
              </a:rPr>
              <a:t>It’s dry reading, but </a:t>
            </a:r>
            <a:r>
              <a:rPr lang="en-US" sz="2000" b="1">
                <a:solidFill>
                  <a:schemeClr val="tx1"/>
                </a:solidFill>
              </a:rPr>
              <a:t>the GNU bash manual </a:t>
            </a:r>
            <a:r>
              <a:rPr lang="en-US" sz="2000">
                <a:solidFill>
                  <a:schemeClr val="tx1"/>
                </a:solidFill>
              </a:rPr>
              <a:t>is really quite good (</a:t>
            </a:r>
            <a:r>
              <a:rPr lang="en-US" sz="2000">
                <a:solidFill>
                  <a:schemeClr val="tx1"/>
                </a:solidFill>
                <a:hlinkClick r:id="rId3"/>
              </a:rPr>
              <a:t>https://www.gnu.org/software/bash/manual/bash.html</a:t>
            </a:r>
            <a:r>
              <a:rPr lang="en-US" sz="2000">
                <a:solidFill>
                  <a:schemeClr val="tx1"/>
                </a:solidFill>
              </a:rPr>
              <a:t>)</a:t>
            </a:r>
          </a:p>
          <a:p>
            <a:pPr marL="457200" lvl="0" indent="-355600" algn="l" rtl="0">
              <a:spcBef>
                <a:spcPts val="0"/>
              </a:spcBef>
              <a:spcAft>
                <a:spcPts val="0"/>
              </a:spcAft>
              <a:buClr>
                <a:schemeClr val="tx1"/>
              </a:buClr>
              <a:buSzPts val="2000"/>
              <a:buAutoNum type="arabicPeriod"/>
            </a:pPr>
            <a:r>
              <a:rPr lang="en-US" sz="2000">
                <a:solidFill>
                  <a:schemeClr val="tx1"/>
                </a:solidFill>
              </a:rPr>
              <a:t>The missing semester of your CS education: an open MIT course (</a:t>
            </a:r>
            <a:r>
              <a:rPr lang="en-US" sz="2000">
                <a:solidFill>
                  <a:schemeClr val="tx1"/>
                </a:solidFill>
                <a:hlinkClick r:id="rId4"/>
              </a:rPr>
              <a:t>https://missing.csail.mit.edu</a:t>
            </a:r>
            <a:r>
              <a:rPr lang="en-US" sz="2000">
                <a:solidFill>
                  <a:schemeClr val="tx1"/>
                </a:solidFill>
              </a:rPr>
              <a:t>)</a:t>
            </a:r>
          </a:p>
          <a:p>
            <a:pPr marL="457200" lvl="0" indent="-355600" algn="l" rtl="0">
              <a:spcBef>
                <a:spcPts val="0"/>
              </a:spcBef>
              <a:spcAft>
                <a:spcPts val="0"/>
              </a:spcAft>
              <a:buClr>
                <a:schemeClr val="tx1"/>
              </a:buClr>
              <a:buSzPts val="2000"/>
              <a:buAutoNum type="arabicPeriod"/>
            </a:pPr>
            <a:r>
              <a:rPr lang="en-US" sz="2000" u="sng">
                <a:solidFill>
                  <a:schemeClr val="tx1"/>
                </a:solidFill>
                <a:hlinkClick r:id="rId5"/>
              </a:rPr>
              <a:t>https://explainshell.com</a:t>
            </a:r>
            <a:r>
              <a:rPr lang="en-US" sz="2000">
                <a:solidFill>
                  <a:schemeClr val="tx1"/>
                </a:solidFill>
              </a:rPr>
              <a:t> </a:t>
            </a:r>
            <a:r>
              <a:rPr lang="en" sz="2000">
                <a:solidFill>
                  <a:schemeClr val="tx1"/>
                </a:solidFill>
              </a:rPr>
              <a:t>and help/manual pages</a:t>
            </a:r>
            <a:endParaRPr sz="2000">
              <a:solidFill>
                <a:schemeClr val="tx1"/>
              </a:solidFill>
            </a:endParaRPr>
          </a:p>
          <a:p>
            <a:pPr marL="457200" lvl="0" indent="-355600" algn="l" rtl="0">
              <a:spcBef>
                <a:spcPts val="0"/>
              </a:spcBef>
              <a:spcAft>
                <a:spcPts val="0"/>
              </a:spcAft>
              <a:buClr>
                <a:schemeClr val="tx1"/>
              </a:buClr>
              <a:buSzPts val="2000"/>
              <a:buAutoNum type="arabicPeriod"/>
            </a:pPr>
            <a:r>
              <a:rPr lang="en" sz="2000">
                <a:solidFill>
                  <a:schemeClr val="tx1"/>
                </a:solidFill>
              </a:rPr>
              <a:t>Other useful topics for bioinformaticians not covered today</a:t>
            </a:r>
            <a:endParaRPr sz="2000">
              <a:solidFill>
                <a:schemeClr val="tx1"/>
              </a:solidFill>
            </a:endParaRPr>
          </a:p>
          <a:p>
            <a:pPr marL="457200" lvl="0" indent="0" algn="l" rtl="0">
              <a:spcBef>
                <a:spcPts val="0"/>
              </a:spcBef>
              <a:spcAft>
                <a:spcPts val="0"/>
              </a:spcAft>
              <a:buClr>
                <a:schemeClr val="tx1"/>
              </a:buClr>
              <a:buNone/>
            </a:pPr>
            <a:r>
              <a:rPr lang="en" sz="1600">
                <a:solidFill>
                  <a:schemeClr val="tx1"/>
                </a:solidFill>
              </a:rPr>
              <a:t>writing bash scripts, advanced </a:t>
            </a:r>
            <a:r>
              <a:rPr lang="en" sz="1600">
                <a:solidFill>
                  <a:schemeClr val="tx1"/>
                </a:solidFill>
                <a:latin typeface="Nunito"/>
                <a:ea typeface="Nunito"/>
                <a:cs typeface="Nunito"/>
                <a:sym typeface="Nunito"/>
              </a:rPr>
              <a:t>less</a:t>
            </a:r>
            <a:r>
              <a:rPr lang="en" sz="1600">
                <a:solidFill>
                  <a:schemeClr val="tx1"/>
                </a:solidFill>
              </a:rPr>
              <a:t> usage, </a:t>
            </a:r>
            <a:r>
              <a:rPr lang="en" sz="1600">
                <a:solidFill>
                  <a:schemeClr val="tx1"/>
                </a:solidFill>
                <a:latin typeface="Nunito"/>
                <a:ea typeface="Nunito"/>
                <a:cs typeface="Nunito"/>
                <a:sym typeface="Nunito"/>
              </a:rPr>
              <a:t>kill</a:t>
            </a:r>
            <a:r>
              <a:rPr lang="en" sz="1600">
                <a:solidFill>
                  <a:schemeClr val="tx1"/>
                </a:solidFill>
              </a:rPr>
              <a:t> and </a:t>
            </a:r>
            <a:r>
              <a:rPr lang="en" sz="1600" err="1">
                <a:solidFill>
                  <a:schemeClr val="tx1"/>
                </a:solidFill>
                <a:latin typeface="Nunito"/>
                <a:ea typeface="Nunito"/>
                <a:cs typeface="Nunito"/>
                <a:sym typeface="Nunito"/>
              </a:rPr>
              <a:t>fg</a:t>
            </a:r>
            <a:r>
              <a:rPr lang="en" sz="1600">
                <a:solidFill>
                  <a:schemeClr val="tx1"/>
                </a:solidFill>
                <a:latin typeface="Nunito"/>
                <a:ea typeface="Nunito"/>
                <a:cs typeface="Nunito"/>
                <a:sym typeface="Nunito"/>
              </a:rPr>
              <a:t>, git</a:t>
            </a:r>
            <a:r>
              <a:rPr lang="en" sz="1600">
                <a:solidFill>
                  <a:schemeClr val="tx1"/>
                </a:solidFill>
              </a:rPr>
              <a:t>, </a:t>
            </a:r>
            <a:r>
              <a:rPr lang="en" sz="1600">
                <a:solidFill>
                  <a:schemeClr val="tx1"/>
                </a:solidFill>
                <a:latin typeface="Nunito"/>
                <a:ea typeface="Nunito"/>
                <a:cs typeface="Nunito"/>
                <a:sym typeface="Nunito"/>
              </a:rPr>
              <a:t>ssh</a:t>
            </a:r>
            <a:r>
              <a:rPr lang="en" sz="1600">
                <a:solidFill>
                  <a:schemeClr val="tx1"/>
                </a:solidFill>
              </a:rPr>
              <a:t>, </a:t>
            </a:r>
            <a:r>
              <a:rPr lang="en" sz="1600" err="1">
                <a:solidFill>
                  <a:schemeClr val="tx1"/>
                </a:solidFill>
                <a:latin typeface="Nunito"/>
                <a:ea typeface="Nunito"/>
                <a:cs typeface="Nunito"/>
                <a:sym typeface="Nunito"/>
              </a:rPr>
              <a:t>sshfs</a:t>
            </a:r>
            <a:r>
              <a:rPr lang="en" sz="1600">
                <a:solidFill>
                  <a:schemeClr val="tx1"/>
                </a:solidFill>
              </a:rPr>
              <a:t>, </a:t>
            </a:r>
            <a:r>
              <a:rPr lang="en" sz="1600" err="1">
                <a:solidFill>
                  <a:schemeClr val="tx1"/>
                </a:solidFill>
                <a:latin typeface="Nunito"/>
                <a:ea typeface="Nunito"/>
                <a:cs typeface="Nunito"/>
                <a:sym typeface="Nunito"/>
              </a:rPr>
              <a:t>conda</a:t>
            </a:r>
            <a:r>
              <a:rPr lang="en" sz="1600">
                <a:solidFill>
                  <a:schemeClr val="tx1"/>
                </a:solidFill>
              </a:rPr>
              <a:t> and </a:t>
            </a:r>
            <a:r>
              <a:rPr lang="en" sz="1600" err="1">
                <a:solidFill>
                  <a:schemeClr val="tx1"/>
                </a:solidFill>
              </a:rPr>
              <a:t>conda</a:t>
            </a:r>
            <a:r>
              <a:rPr lang="en" sz="1600">
                <a:solidFill>
                  <a:schemeClr val="tx1"/>
                </a:solidFill>
              </a:rPr>
              <a:t> environments, </a:t>
            </a:r>
            <a:r>
              <a:rPr lang="en" sz="1600" err="1">
                <a:solidFill>
                  <a:schemeClr val="tx1"/>
                </a:solidFill>
              </a:rPr>
              <a:t>Snakemake</a:t>
            </a:r>
            <a:r>
              <a:rPr lang="en" sz="1600">
                <a:solidFill>
                  <a:schemeClr val="tx1"/>
                </a:solidFill>
              </a:rPr>
              <a:t>, the </a:t>
            </a:r>
            <a:r>
              <a:rPr lang="en" sz="1600">
                <a:solidFill>
                  <a:schemeClr val="tx1"/>
                </a:solidFill>
                <a:latin typeface="Nunito"/>
                <a:ea typeface="Nunito"/>
                <a:cs typeface="Nunito"/>
                <a:sym typeface="Nunito"/>
              </a:rPr>
              <a:t>screen</a:t>
            </a:r>
            <a:r>
              <a:rPr lang="en" sz="1600">
                <a:solidFill>
                  <a:schemeClr val="tx1"/>
                </a:solidFill>
              </a:rPr>
              <a:t> command, process substitution, exit codes, functions, aliases, bash startup, using a computing cluster, regexes, manipulating strings, shell expansions, the </a:t>
            </a:r>
            <a:r>
              <a:rPr lang="en" sz="1600">
                <a:solidFill>
                  <a:schemeClr val="tx1"/>
                </a:solidFill>
                <a:latin typeface="Nunito"/>
                <a:ea typeface="Nunito"/>
                <a:cs typeface="Nunito"/>
                <a:sym typeface="Nunito"/>
              </a:rPr>
              <a:t>diff </a:t>
            </a:r>
            <a:r>
              <a:rPr lang="en" sz="1600">
                <a:solidFill>
                  <a:schemeClr val="tx1"/>
                </a:solidFill>
              </a:rPr>
              <a:t>and </a:t>
            </a:r>
            <a:r>
              <a:rPr lang="en" sz="1600">
                <a:solidFill>
                  <a:schemeClr val="tx1"/>
                </a:solidFill>
                <a:latin typeface="Nunito"/>
                <a:ea typeface="Nunito"/>
                <a:cs typeface="Nunito"/>
                <a:sym typeface="Nunito"/>
              </a:rPr>
              <a:t>comm</a:t>
            </a:r>
            <a:r>
              <a:rPr lang="en" sz="1600">
                <a:solidFill>
                  <a:schemeClr val="tx1"/>
                </a:solidFill>
              </a:rPr>
              <a:t> commands, file and directory permissions, the </a:t>
            </a:r>
            <a:r>
              <a:rPr lang="en" sz="1600">
                <a:solidFill>
                  <a:schemeClr val="tx1"/>
                </a:solidFill>
                <a:latin typeface="Nunito"/>
                <a:ea typeface="Nunito"/>
                <a:cs typeface="Nunito"/>
                <a:sym typeface="Nunito"/>
              </a:rPr>
              <a:t>find</a:t>
            </a:r>
            <a:r>
              <a:rPr lang="en" sz="1600">
                <a:solidFill>
                  <a:schemeClr val="tx1"/>
                </a:solidFill>
              </a:rPr>
              <a:t> and </a:t>
            </a:r>
            <a:r>
              <a:rPr lang="en" sz="1600" err="1">
                <a:solidFill>
                  <a:schemeClr val="tx1"/>
                </a:solidFill>
                <a:latin typeface="Nunito"/>
                <a:ea typeface="Nunito"/>
                <a:cs typeface="Nunito"/>
                <a:sym typeface="Nunito"/>
              </a:rPr>
              <a:t>xargs</a:t>
            </a:r>
            <a:r>
              <a:rPr lang="en" sz="1600">
                <a:solidFill>
                  <a:schemeClr val="tx1"/>
                </a:solidFill>
              </a:rPr>
              <a:t> commands, arrays, shell arithmetic, while loops, signals, the </a:t>
            </a:r>
            <a:r>
              <a:rPr lang="en" sz="1600">
                <a:solidFill>
                  <a:schemeClr val="tx1"/>
                </a:solidFill>
                <a:latin typeface="Nunito"/>
                <a:ea typeface="Nunito"/>
                <a:cs typeface="Nunito"/>
                <a:sym typeface="Nunito"/>
              </a:rPr>
              <a:t>top</a:t>
            </a:r>
            <a:r>
              <a:rPr lang="en" sz="1600">
                <a:solidFill>
                  <a:schemeClr val="tx1"/>
                </a:solidFill>
              </a:rPr>
              <a:t> command, the </a:t>
            </a:r>
            <a:r>
              <a:rPr lang="en" sz="1600" err="1">
                <a:solidFill>
                  <a:schemeClr val="tx1"/>
                </a:solidFill>
                <a:latin typeface="Nunito"/>
                <a:ea typeface="Nunito"/>
                <a:cs typeface="Nunito"/>
                <a:sym typeface="Nunito"/>
              </a:rPr>
              <a:t>datamash</a:t>
            </a:r>
            <a:r>
              <a:rPr lang="en" sz="1600">
                <a:solidFill>
                  <a:schemeClr val="tx1"/>
                </a:solidFill>
              </a:rPr>
              <a:t> tool, the </a:t>
            </a:r>
            <a:r>
              <a:rPr lang="en" sz="1600">
                <a:solidFill>
                  <a:schemeClr val="tx1"/>
                </a:solidFill>
                <a:latin typeface="Nunito"/>
                <a:ea typeface="Nunito"/>
                <a:cs typeface="Nunito"/>
                <a:sym typeface="Nunito"/>
              </a:rPr>
              <a:t>/dev</a:t>
            </a:r>
            <a:r>
              <a:rPr lang="en" sz="1600">
                <a:solidFill>
                  <a:schemeClr val="tx1"/>
                </a:solidFill>
              </a:rPr>
              <a:t> special files</a:t>
            </a:r>
            <a:endParaRPr sz="2000">
              <a:solidFill>
                <a:schemeClr val="tx1"/>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269"/>
        <p:cNvGrpSpPr/>
        <p:nvPr/>
      </p:nvGrpSpPr>
      <p:grpSpPr>
        <a:xfrm>
          <a:off x="0" y="0"/>
          <a:ext cx="0" cy="0"/>
          <a:chOff x="0" y="0"/>
          <a:chExt cx="0" cy="0"/>
        </a:xfrm>
      </p:grpSpPr>
      <p:sp>
        <p:nvSpPr>
          <p:cNvPr id="1270" name="Google Shape;1270;p145"/>
          <p:cNvSpPr txBox="1">
            <a:spLocks noGrp="1"/>
          </p:cNvSpPr>
          <p:nvPr>
            <p:ph type="title" idx="4294967295"/>
          </p:nvPr>
        </p:nvSpPr>
        <p:spPr>
          <a:xfrm>
            <a:off x="2284500" y="3895475"/>
            <a:ext cx="4575000" cy="553200"/>
          </a:xfrm>
          <a:prstGeom prst="rect">
            <a:avLst/>
          </a:prstGeom>
        </p:spPr>
        <p:txBody>
          <a:bodyPr spcFirstLastPara="1" wrap="square" lIns="91425" tIns="91425" rIns="91425" bIns="91425" anchor="t" anchorCtr="0">
            <a:normAutofit fontScale="90000"/>
          </a:bodyPr>
          <a:lstStyle/>
          <a:p>
            <a:pPr algn="ctr"/>
            <a:r>
              <a:rPr lang="en" b="1">
                <a:latin typeface="Raleway"/>
                <a:ea typeface="Raleway"/>
                <a:cs typeface="Raleway"/>
                <a:sym typeface="Raleway"/>
              </a:rPr>
              <a:t>See you again on Thursday!</a:t>
            </a:r>
            <a:endParaRPr b="1">
              <a:latin typeface="Raleway"/>
              <a:ea typeface="Raleway"/>
              <a:cs typeface="Raleway"/>
              <a:sym typeface="Raleway"/>
            </a:endParaRPr>
          </a:p>
        </p:txBody>
      </p:sp>
      <p:pic>
        <p:nvPicPr>
          <p:cNvPr id="1271" name="Google Shape;1271;p145"/>
          <p:cNvPicPr preferRelativeResize="0"/>
          <p:nvPr/>
        </p:nvPicPr>
        <p:blipFill rotWithShape="1">
          <a:blip r:embed="rId3">
            <a:alphaModFix/>
          </a:blip>
          <a:srcRect l="3557" t="5434" r="3315" b="6203"/>
          <a:stretch/>
        </p:blipFill>
        <p:spPr>
          <a:xfrm>
            <a:off x="2468913" y="587900"/>
            <a:ext cx="4206176" cy="3192925"/>
          </a:xfrm>
          <a:prstGeom prst="rect">
            <a:avLst/>
          </a:prstGeom>
          <a:noFill/>
          <a:ln>
            <a:noFill/>
          </a:ln>
        </p:spPr>
      </p:pic>
      <p:sp>
        <p:nvSpPr>
          <p:cNvPr id="1273" name="Google Shape;1273;p145"/>
          <p:cNvSpPr txBox="1"/>
          <p:nvPr/>
        </p:nvSpPr>
        <p:spPr>
          <a:xfrm>
            <a:off x="116525" y="1661013"/>
            <a:ext cx="2227800" cy="1046410"/>
          </a:xfrm>
          <a:prstGeom prst="rect">
            <a:avLst/>
          </a:prstGeom>
          <a:solidFill>
            <a:srgbClr val="FFF2CC"/>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dirty="0">
                <a:latin typeface="Raleway"/>
                <a:ea typeface="Raleway"/>
                <a:cs typeface="Raleway"/>
                <a:sym typeface="Raleway"/>
              </a:rPr>
              <a:t>Please don’t forget log your </a:t>
            </a:r>
            <a:r>
              <a:rPr lang="en-US" i="1" dirty="0">
                <a:latin typeface="Raleway"/>
                <a:ea typeface="Raleway"/>
                <a:cs typeface="Raleway"/>
                <a:sym typeface="Raleway"/>
              </a:rPr>
              <a:t>a</a:t>
            </a:r>
            <a:r>
              <a:rPr lang="en-US" i="1" dirty="0">
                <a:latin typeface="Raleway"/>
                <a:ea typeface="Raleway"/>
                <a:cs typeface="Raleway"/>
              </a:rPr>
              <a:t>ttendance on </a:t>
            </a:r>
            <a:r>
              <a:rPr lang="en-US" i="1" dirty="0" err="1">
                <a:latin typeface="Raleway"/>
                <a:ea typeface="Raleway"/>
                <a:cs typeface="Raleway"/>
              </a:rPr>
              <a:t>Gradescope</a:t>
            </a:r>
            <a:r>
              <a:rPr lang="en-US" i="1" dirty="0">
                <a:latin typeface="Raleway"/>
                <a:ea typeface="Raleway"/>
                <a:cs typeface="Raleway"/>
              </a:rPr>
              <a:t> (</a:t>
            </a:r>
            <a:r>
              <a:rPr lang="en-US" i="1" dirty="0">
                <a:latin typeface="Raleway"/>
                <a:ea typeface="Raleway"/>
                <a:cs typeface="Raleway"/>
                <a:sym typeface="Raleway"/>
              </a:rPr>
              <a:t>due today at 1pm).</a:t>
            </a:r>
          </a:p>
        </p:txBody>
      </p:sp>
      <p:sp>
        <p:nvSpPr>
          <p:cNvPr id="1274" name="Google Shape;1274;p145"/>
          <p:cNvSpPr txBox="1"/>
          <p:nvPr/>
        </p:nvSpPr>
        <p:spPr>
          <a:xfrm>
            <a:off x="6675089" y="1876600"/>
            <a:ext cx="2284500" cy="1046410"/>
          </a:xfrm>
          <a:prstGeom prst="rect">
            <a:avLst/>
          </a:prstGeom>
          <a:noFill/>
          <a:ln>
            <a:noFill/>
          </a:ln>
        </p:spPr>
        <p:txBody>
          <a:bodyPr spcFirstLastPara="1" wrap="square" lIns="91425" tIns="91425" rIns="91425" bIns="91425" anchor="t" anchorCtr="0">
            <a:spAutoFit/>
          </a:bodyPr>
          <a:lstStyle/>
          <a:p>
            <a:r>
              <a:rPr lang="en-US" i="1" dirty="0">
                <a:solidFill>
                  <a:schemeClr val="dk1"/>
                </a:solidFill>
                <a:highlight>
                  <a:srgbClr val="FFF2CC"/>
                </a:highlight>
                <a:latin typeface="Raleway"/>
                <a:ea typeface="Raleway"/>
                <a:cs typeface="Raleway"/>
                <a:sym typeface="Raleway"/>
              </a:rPr>
              <a:t>Survey for this module will be released on Thurs after class and is due next Tues at 9 am!</a:t>
            </a:r>
            <a:endParaRPr lang="en-US" dirty="0">
              <a:solidFill>
                <a:schemeClr val="dk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8823</Words>
  <Application>Microsoft Office PowerPoint</Application>
  <PresentationFormat>On-screen Show (16:9)</PresentationFormat>
  <Paragraphs>1209</Paragraphs>
  <Slides>91</Slides>
  <Notes>91</Notes>
  <HiddenSlides>9</HiddenSlides>
  <MMClips>0</MMClips>
  <ScaleCrop>false</ScaleCrop>
  <HeadingPairs>
    <vt:vector size="4" baseType="variant">
      <vt:variant>
        <vt:lpstr>Theme</vt:lpstr>
      </vt:variant>
      <vt:variant>
        <vt:i4>2</vt:i4>
      </vt:variant>
      <vt:variant>
        <vt:lpstr>Slide Titles</vt:lpstr>
      </vt:variant>
      <vt:variant>
        <vt:i4>91</vt:i4>
      </vt:variant>
    </vt:vector>
  </HeadingPairs>
  <TitlesOfParts>
    <vt:vector size="93" baseType="lpstr">
      <vt:lpstr>Simple Light</vt:lpstr>
      <vt:lpstr>Simple Light</vt:lpstr>
      <vt:lpstr>BNFO262: Quantitative Methods in Genetics and Genomics </vt:lpstr>
      <vt:lpstr>Introduction to the Class</vt:lpstr>
      <vt:lpstr>Course Instructor</vt:lpstr>
      <vt:lpstr>TA Introductions</vt:lpstr>
      <vt:lpstr>What’s bioinformatics? Why learn about it?</vt:lpstr>
      <vt:lpstr>…why are you here in BNFO262?</vt:lpstr>
      <vt:lpstr>…why are you here in BNFO262?</vt:lpstr>
      <vt:lpstr>Course Logistics</vt:lpstr>
      <vt:lpstr>Course Schedule and Overview on GitHub</vt:lpstr>
      <vt:lpstr>Course Syllabus on GitHub</vt:lpstr>
      <vt:lpstr>Class Schedule</vt:lpstr>
      <vt:lpstr>Course Prerequisites</vt:lpstr>
      <vt:lpstr>Class Attendance and Participation</vt:lpstr>
      <vt:lpstr>Grading Breakdown</vt:lpstr>
      <vt:lpstr>Assignments Policy</vt:lpstr>
      <vt:lpstr>Policy on collaboration and plagiarism</vt:lpstr>
      <vt:lpstr>Jupyter Notebook</vt:lpstr>
      <vt:lpstr>Logging into DataHub and Accessing Jupyter Notebooks</vt:lpstr>
      <vt:lpstr>PowerPoint Presentation</vt:lpstr>
      <vt:lpstr>PowerPoint Presentation</vt:lpstr>
      <vt:lpstr>PowerPoint Presentation</vt:lpstr>
      <vt:lpstr>PowerPoint Presentation</vt:lpstr>
      <vt:lpstr>PowerPoint Presentation</vt:lpstr>
      <vt:lpstr>Module 1 Programming Day 1:  Terminal and Bash Scripting</vt:lpstr>
      <vt:lpstr>Outline</vt:lpstr>
      <vt:lpstr>Overview</vt:lpstr>
      <vt:lpstr>Outline</vt:lpstr>
      <vt:lpstr>Two ways to give your computer instructions</vt:lpstr>
      <vt:lpstr>Two ways to give your computer instructions</vt:lpstr>
      <vt:lpstr>An Example GUI: The Mac Finder</vt:lpstr>
      <vt:lpstr>What can you do in the terminal?</vt:lpstr>
      <vt:lpstr>Where is this “Terminal”?</vt:lpstr>
      <vt:lpstr>Demo using Datahub</vt:lpstr>
      <vt:lpstr>Anatomy of a Command</vt:lpstr>
      <vt:lpstr>Anatomy of a Command</vt:lpstr>
      <vt:lpstr>Anatomy of a Command</vt:lpstr>
      <vt:lpstr>Anatomy of a Command</vt:lpstr>
      <vt:lpstr>Anatomy of a Command</vt:lpstr>
      <vt:lpstr>Anatomy of a Command   *</vt:lpstr>
      <vt:lpstr>Navigating the File System</vt:lpstr>
      <vt:lpstr>Navigating the File System</vt:lpstr>
      <vt:lpstr>Navigating the File System</vt:lpstr>
      <vt:lpstr>Navigating the File System</vt:lpstr>
      <vt:lpstr>Paths: relative vs absolute paths</vt:lpstr>
      <vt:lpstr>Paths: different ways of writing a path</vt:lpstr>
      <vt:lpstr>Wildcards and globbing</vt:lpstr>
      <vt:lpstr>Tab completion: it’s better to be lazy</vt:lpstr>
      <vt:lpstr>Making use of your bash history</vt:lpstr>
      <vt:lpstr>Altering the File System</vt:lpstr>
      <vt:lpstr>Altering the File System: Symlinks</vt:lpstr>
      <vt:lpstr>Understanding help and manual pages</vt:lpstr>
      <vt:lpstr>An example manual page: man ls</vt:lpstr>
      <vt:lpstr>An example manual page: man ls</vt:lpstr>
      <vt:lpstr>An example manual page: man ls</vt:lpstr>
      <vt:lpstr>An example manual page: man ls</vt:lpstr>
      <vt:lpstr>Another example manual page: man ln</vt:lpstr>
      <vt:lpstr>Another example manual page: man ln</vt:lpstr>
      <vt:lpstr>Another example manual page: man ln</vt:lpstr>
      <vt:lpstr>Exercise 1</vt:lpstr>
      <vt:lpstr>Exercise 1</vt:lpstr>
      <vt:lpstr>Outline</vt:lpstr>
      <vt:lpstr>Printing things</vt:lpstr>
      <vt:lpstr>Under the hood: standard input, output, and error</vt:lpstr>
      <vt:lpstr>Under the hood: standard input, output, and error</vt:lpstr>
      <vt:lpstr>Redirecting stdout and stderr</vt:lpstr>
      <vt:lpstr>Redirecting stdout and stderr: appending vs overwriting</vt:lpstr>
      <vt:lpstr>Piping from stdout to stdin</vt:lpstr>
      <vt:lpstr>Variables</vt:lpstr>
      <vt:lpstr>Use quotes when there are spaces involved</vt:lpstr>
      <vt:lpstr>Use quotes when there are spaces involved</vt:lpstr>
      <vt:lpstr>Use quotes when there are spaces involved</vt:lpstr>
      <vt:lpstr>Use braces to avoid ambiguity</vt:lpstr>
      <vt:lpstr>Use braces to avoid ambiguity</vt:lpstr>
      <vt:lpstr>Double vs single quotes</vt:lpstr>
      <vt:lpstr>Storing the stdout of a command in a variable</vt:lpstr>
      <vt:lpstr>Working with files</vt:lpstr>
      <vt:lpstr>The less command</vt:lpstr>
      <vt:lpstr>Exercise 2</vt:lpstr>
      <vt:lpstr>Exercise 2</vt:lpstr>
      <vt:lpstr>Outline</vt:lpstr>
      <vt:lpstr>Got long-running commands? Use job control.</vt:lpstr>
      <vt:lpstr>Backgrounding a job while it is running</vt:lpstr>
      <vt:lpstr>Ending a command prematurely</vt:lpstr>
      <vt:lpstr>Working with larger files</vt:lpstr>
      <vt:lpstr>Logic control: for loops and if statements</vt:lpstr>
      <vt:lpstr>Bash as a programming language</vt:lpstr>
      <vt:lpstr>Creating your own bash script</vt:lpstr>
      <vt:lpstr>Passing arguments to a script</vt:lpstr>
      <vt:lpstr>Making a script globally available using $PATH</vt:lpstr>
      <vt:lpstr>We just scratched the surface! How can I learn more?</vt:lpstr>
      <vt:lpstr>See you again on Thursday!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Cao, Yuwei</cp:lastModifiedBy>
  <cp:revision>4</cp:revision>
  <dcterms:modified xsi:type="dcterms:W3CDTF">2026-01-06T07:53:33Z</dcterms:modified>
</cp:coreProperties>
</file>